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7A631D-8F77-4B49-B0C8-E8318FE554A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advClick="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EADA-D5E4-403F-AACC-2D02A7D6B932}" type="datetimeFigureOut">
              <a:rPr lang="en-US" smtClean="0"/>
              <a:pPr/>
              <a:t>1/10/2021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B077-6BA7-4B1C-A036-AC8512318E3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d4xXvF2ukY" TargetMode="External"/><Relationship Id="rId2" Type="http://schemas.openxmlformats.org/officeDocument/2006/relationships/hyperlink" Target="https://www.youtube.com/watch?v=JS91p-vmSf0&amp;list=RDNF9DrUXowB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yTutGE--68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772400" cy="1470025"/>
          </a:xfrm>
        </p:spPr>
        <p:txBody>
          <a:bodyPr>
            <a:normAutofit/>
          </a:bodyPr>
          <a:lstStyle/>
          <a:p>
            <a:r>
              <a:rPr lang="en-IE" sz="8000" b="1" dirty="0" err="1" smtClean="0">
                <a:latin typeface="Script MT Bold" pitchFamily="66" charset="0"/>
              </a:rPr>
              <a:t>Romantizmus</a:t>
            </a:r>
            <a:endParaRPr lang="en-IE" sz="8000" b="1" dirty="0">
              <a:latin typeface="Script MT Bold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5362" name="Picture 2" descr="Skúsenosti priviedli skladateľa Webera k technickej brilantnosti - 24hod.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00372"/>
            <a:ext cx="6000760" cy="3125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ĎAKUJEM ZA POZORNOSŤ</a:t>
            </a:r>
            <a:endParaRPr lang="en-IE" dirty="0"/>
          </a:p>
        </p:txBody>
      </p:sp>
      <p:pic>
        <p:nvPicPr>
          <p:cNvPr id="24578" name="Picture 2" descr="Historia hud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14752"/>
            <a:ext cx="4333883" cy="1940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4525963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sk-SK" dirty="0" smtClean="0"/>
              <a:t>Stal sa najdôležitejším umeleckým prejavom 19. storočia</a:t>
            </a:r>
            <a:endParaRPr lang="en-IE" dirty="0" smtClean="0"/>
          </a:p>
          <a:p>
            <a:pPr>
              <a:lnSpc>
                <a:spcPct val="90000"/>
              </a:lnSpc>
              <a:buNone/>
            </a:pPr>
            <a:endParaRPr lang="en-IE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Vznikol vo Francúzsku.</a:t>
            </a:r>
            <a:endParaRPr lang="en-IE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 </a:t>
            </a:r>
            <a:endParaRPr lang="en-IE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Francúzske slovo </a:t>
            </a:r>
            <a:r>
              <a:rPr lang="sk-SK" dirty="0" smtClean="0">
                <a:solidFill>
                  <a:srgbClr val="A50021"/>
                </a:solidFill>
              </a:rPr>
              <a:t>roman</a:t>
            </a:r>
            <a:r>
              <a:rPr lang="sk-SK" dirty="0" smtClean="0"/>
              <a:t> = napínavý, dobrodružný, často odchýlený od skutočnosti.</a:t>
            </a:r>
            <a:endParaRPr lang="en-IE" dirty="0" smtClean="0"/>
          </a:p>
          <a:p>
            <a:pPr>
              <a:lnSpc>
                <a:spcPct val="90000"/>
              </a:lnSpc>
            </a:pPr>
            <a:endParaRPr lang="en-IE" dirty="0" smtClean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 </a:t>
            </a:r>
            <a:endParaRPr lang="sk-SK" dirty="0" smtClean="0"/>
          </a:p>
          <a:p>
            <a:endParaRPr lang="en-IE" dirty="0"/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IE" sz="4800" b="1" dirty="0" err="1" smtClean="0">
                <a:solidFill>
                  <a:srgbClr val="FF0000"/>
                </a:solidFill>
                <a:latin typeface="Script MT Bold" pitchFamily="66" charset="0"/>
              </a:rPr>
              <a:t>Kedy</a:t>
            </a:r>
            <a:r>
              <a:rPr lang="en-IE" sz="4800" b="1" dirty="0" smtClean="0">
                <a:solidFill>
                  <a:srgbClr val="FF0000"/>
                </a:solidFill>
                <a:latin typeface="Script MT Bold" pitchFamily="66" charset="0"/>
              </a:rPr>
              <a:t> a </a:t>
            </a:r>
            <a:r>
              <a:rPr lang="en-IE" sz="4800" b="1" dirty="0" err="1" smtClean="0">
                <a:solidFill>
                  <a:srgbClr val="FF0000"/>
                </a:solidFill>
                <a:latin typeface="Script MT Bold" pitchFamily="66" charset="0"/>
              </a:rPr>
              <a:t>Kde</a:t>
            </a:r>
            <a:r>
              <a:rPr lang="en-IE" sz="4800" b="1" dirty="0" smtClean="0">
                <a:solidFill>
                  <a:srgbClr val="FF0000"/>
                </a:solidFill>
                <a:latin typeface="Script MT Bold" pitchFamily="66" charset="0"/>
              </a:rPr>
              <a:t> </a:t>
            </a:r>
            <a:r>
              <a:rPr lang="en-IE" sz="4800" b="1" dirty="0" err="1" smtClean="0">
                <a:solidFill>
                  <a:srgbClr val="FF0000"/>
                </a:solidFill>
                <a:latin typeface="Script MT Bold" pitchFamily="66" charset="0"/>
              </a:rPr>
              <a:t>vznikol</a:t>
            </a:r>
            <a:r>
              <a:rPr lang="en-IE" sz="4800" b="1" dirty="0" smtClean="0">
                <a:solidFill>
                  <a:srgbClr val="FF0000"/>
                </a:solidFill>
                <a:latin typeface="Script MT Bold" pitchFamily="66" charset="0"/>
              </a:rPr>
              <a:t>?</a:t>
            </a:r>
            <a:endParaRPr lang="sk-SK" sz="4800" b="1" dirty="0">
              <a:solidFill>
                <a:srgbClr val="FF0000"/>
              </a:solidFill>
              <a:latin typeface="Script MT Bold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solidFill>
            <a:schemeClr val="accent3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sk-SK" sz="6000" b="1" dirty="0" smtClean="0">
                <a:solidFill>
                  <a:srgbClr val="FF0000"/>
                </a:solidFill>
                <a:latin typeface="Script MT Bold" pitchFamily="66" charset="0"/>
              </a:rPr>
              <a:t>Čo sa udialo v 19. storočí</a:t>
            </a:r>
            <a:endParaRPr lang="sk-SK" sz="6000" b="1" dirty="0">
              <a:solidFill>
                <a:srgbClr val="FF0000"/>
              </a:solidFill>
              <a:latin typeface="Script MT Bold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28596" y="1428736"/>
            <a:ext cx="8215370" cy="5257800"/>
          </a:xfrm>
          <a:solidFill>
            <a:schemeClr val="accent3"/>
          </a:solidFill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sk-SK" dirty="0" err="1" smtClean="0"/>
              <a:t>Napoleón</a:t>
            </a:r>
            <a:r>
              <a:rPr lang="sk-SK" dirty="0" smtClean="0"/>
              <a:t> – vojenský génius, cisár</a:t>
            </a:r>
          </a:p>
          <a:p>
            <a:r>
              <a:rPr lang="sk-SK" dirty="0" smtClean="0"/>
              <a:t>Vznik nových štátov</a:t>
            </a:r>
          </a:p>
          <a:p>
            <a:r>
              <a:rPr lang="sk-SK" dirty="0" smtClean="0"/>
              <a:t>Revolúcie v Európe</a:t>
            </a:r>
          </a:p>
          <a:p>
            <a:r>
              <a:rPr lang="sk-SK" dirty="0" smtClean="0"/>
              <a:t>Zrušenie poddanstva</a:t>
            </a:r>
          </a:p>
          <a:p>
            <a:r>
              <a:rPr lang="sk-SK" dirty="0" smtClean="0"/>
              <a:t>Rakúsko-maďarské </a:t>
            </a:r>
          </a:p>
          <a:p>
            <a:pPr>
              <a:buNone/>
            </a:pPr>
            <a:r>
              <a:rPr lang="sk-SK" dirty="0" smtClean="0"/>
              <a:t>	vyrovnanie</a:t>
            </a:r>
          </a:p>
          <a:p>
            <a:r>
              <a:rPr lang="sk-SK" dirty="0" smtClean="0"/>
              <a:t>Vznik Matice slovenskej</a:t>
            </a:r>
          </a:p>
          <a:p>
            <a:r>
              <a:rPr lang="sk-SK" dirty="0" smtClean="0"/>
              <a:t>Rozvoj vedy a techniky </a:t>
            </a:r>
          </a:p>
          <a:p>
            <a:pPr>
              <a:buNone/>
            </a:pPr>
            <a:r>
              <a:rPr lang="sk-SK" dirty="0" smtClean="0"/>
              <a:t>	(fotografia, fonograf)</a:t>
            </a:r>
            <a:endParaRPr lang="sk-SK" dirty="0"/>
          </a:p>
        </p:txBody>
      </p:sp>
      <p:pic>
        <p:nvPicPr>
          <p:cNvPr id="3074" name="Picture 2" descr="http://blog.ezasset.com/wp-content/uploads/2010/01/napole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000240"/>
            <a:ext cx="2484126" cy="42276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0000"/>
                </a:solidFill>
                <a:latin typeface="Script MT Bold" pitchFamily="66" charset="0"/>
              </a:rPr>
              <a:t>Duch romantizmu sa prejavil</a:t>
            </a:r>
            <a:endParaRPr lang="sk-SK" sz="4800" b="1" dirty="0">
              <a:solidFill>
                <a:srgbClr val="FF0000"/>
              </a:solidFill>
              <a:latin typeface="Script MT Bold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600201"/>
            <a:ext cx="4686304" cy="4043378"/>
          </a:xfrm>
          <a:solidFill>
            <a:schemeClr val="accent3"/>
          </a:solidFill>
          <a:ln w="38100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sk-SK" b="1" dirty="0" smtClean="0"/>
              <a:t>V literatúre  </a:t>
            </a:r>
            <a:r>
              <a:rPr lang="sk-SK" dirty="0" smtClean="0"/>
              <a:t>- boli obľúbené historické romány ( Viktor Hugo, </a:t>
            </a:r>
            <a:r>
              <a:rPr lang="en-IE" dirty="0" smtClean="0"/>
              <a:t>..)</a:t>
            </a:r>
            <a:endParaRPr lang="sk-SK" dirty="0" smtClean="0"/>
          </a:p>
          <a:p>
            <a:r>
              <a:rPr lang="sk-SK" b="1" dirty="0" smtClean="0"/>
              <a:t>V maliarstve </a:t>
            </a:r>
            <a:r>
              <a:rPr lang="sk-SK" dirty="0" smtClean="0"/>
              <a:t>– umelci používajú sýtejšie farby, obľúbené sú historické </a:t>
            </a:r>
          </a:p>
          <a:p>
            <a:pPr>
              <a:buNone/>
            </a:pPr>
            <a:r>
              <a:rPr lang="sk-SK" dirty="0" smtClean="0"/>
              <a:t>	námety, krajinky,portréty</a:t>
            </a:r>
            <a:endParaRPr lang="en-IE" dirty="0" smtClean="0"/>
          </a:p>
          <a:p>
            <a:r>
              <a:rPr lang="sk-SK" b="1" dirty="0" smtClean="0"/>
              <a:t>V architektúre </a:t>
            </a:r>
            <a:r>
              <a:rPr lang="sk-SK" dirty="0" smtClean="0"/>
              <a:t>– vracia sa ku gotike a románskemu slohu</a:t>
            </a:r>
          </a:p>
          <a:p>
            <a:r>
              <a:rPr lang="sk-SK" dirty="0" smtClean="0"/>
              <a:t>Najvýraznejšie sa prejavil v hudbe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pic>
        <p:nvPicPr>
          <p:cNvPr id="1026" name="Picture 2" descr="Romantizmus v slovenskej literatúre v 19. a 20. storočí - maturitná otázka  | Ťaháky-referáty.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298" y="1214422"/>
            <a:ext cx="2071702" cy="2878053"/>
          </a:xfrm>
          <a:prstGeom prst="rect">
            <a:avLst/>
          </a:prstGeom>
          <a:noFill/>
        </p:spPr>
      </p:pic>
      <p:pic>
        <p:nvPicPr>
          <p:cNvPr id="8" name="Picture 8" descr="FOR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857496"/>
            <a:ext cx="2872750" cy="20494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9" name="Picture 2" descr="http://img.cestovanie.sk/magaziny/images/cestovanie/stories/psk-podujatia_aktuality/SlovakTrip2/betli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615086"/>
            <a:ext cx="2500298" cy="22429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186254"/>
          </a:xfrm>
          <a:solidFill>
            <a:schemeClr val="accent3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sk-SK" b="1" dirty="0" smtClean="0"/>
              <a:t>Hudba už nemá prinášať len rozptýlenie, ale má vyjadriť </a:t>
            </a:r>
            <a:r>
              <a:rPr lang="sk-SK" b="1" dirty="0" smtClean="0">
                <a:solidFill>
                  <a:srgbClr val="FFFF00"/>
                </a:solidFill>
              </a:rPr>
              <a:t>pocity</a:t>
            </a:r>
            <a:r>
              <a:rPr lang="sk-SK" b="1" dirty="0" smtClean="0"/>
              <a:t> </a:t>
            </a:r>
            <a:r>
              <a:rPr lang="sk-SK" b="1" dirty="0" smtClean="0">
                <a:solidFill>
                  <a:srgbClr val="FFFF00"/>
                </a:solidFill>
              </a:rPr>
              <a:t>človeka</a:t>
            </a:r>
            <a:endParaRPr lang="en-IE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IE" b="1" dirty="0" smtClean="0">
                <a:solidFill>
                  <a:srgbClr val="FFFF00"/>
                </a:solidFill>
              </a:rPr>
              <a:t>                         </a:t>
            </a:r>
            <a:r>
              <a:rPr lang="en-IE" b="1" dirty="0" smtClean="0"/>
              <a:t> </a:t>
            </a:r>
            <a:r>
              <a:rPr lang="sk-SK" dirty="0" smtClean="0">
                <a:solidFill>
                  <a:srgbClr val="FF0066"/>
                </a:solidFill>
              </a:rPr>
              <a:t>fantáziu</a:t>
            </a:r>
            <a:endParaRPr lang="en-IE" dirty="0">
              <a:solidFill>
                <a:srgbClr val="3A1953"/>
              </a:solidFill>
            </a:endParaRPr>
          </a:p>
          <a:p>
            <a:pPr>
              <a:buNone/>
            </a:pPr>
            <a:r>
              <a:rPr lang="en-IE" dirty="0" smtClean="0">
                <a:solidFill>
                  <a:srgbClr val="3A1953"/>
                </a:solidFill>
              </a:rPr>
              <a:t>                          </a:t>
            </a:r>
            <a:r>
              <a:rPr lang="sk-SK" dirty="0" smtClean="0">
                <a:solidFill>
                  <a:srgbClr val="3A1953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individualizmus</a:t>
            </a:r>
            <a:r>
              <a:rPr lang="sk-SK" dirty="0" smtClean="0">
                <a:solidFill>
                  <a:srgbClr val="3A1953"/>
                </a:solidFill>
              </a:rPr>
              <a:t> </a:t>
            </a:r>
            <a:endParaRPr lang="en-IE" dirty="0" smtClean="0">
              <a:solidFill>
                <a:srgbClr val="3A1953"/>
              </a:solidFill>
            </a:endParaRPr>
          </a:p>
          <a:p>
            <a:pPr>
              <a:buNone/>
            </a:pPr>
            <a:r>
              <a:rPr lang="en-IE" dirty="0">
                <a:solidFill>
                  <a:srgbClr val="3A1953"/>
                </a:solidFill>
              </a:rPr>
              <a:t> </a:t>
            </a:r>
            <a:r>
              <a:rPr lang="en-IE" dirty="0" smtClean="0">
                <a:solidFill>
                  <a:srgbClr val="3A1953"/>
                </a:solidFill>
              </a:rPr>
              <a:t>                         </a:t>
            </a:r>
            <a:r>
              <a:rPr lang="en-IE" dirty="0" smtClean="0">
                <a:solidFill>
                  <a:srgbClr val="3A1953"/>
                </a:solidFill>
              </a:rPr>
              <a:t>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vzťah k prírode</a:t>
            </a:r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 a k</a:t>
            </a:r>
            <a:r>
              <a:rPr lang="sk-SK" dirty="0" smtClean="0">
                <a:solidFill>
                  <a:srgbClr val="3A1953"/>
                </a:solidFill>
              </a:rPr>
              <a:t>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národu</a:t>
            </a:r>
            <a:r>
              <a:rPr lang="sk-SK" dirty="0" smtClean="0">
                <a:solidFill>
                  <a:srgbClr val="3A1953"/>
                </a:solidFill>
              </a:rPr>
              <a:t>, </a:t>
            </a:r>
            <a:endParaRPr lang="en-IE" dirty="0" smtClean="0">
              <a:solidFill>
                <a:srgbClr val="3A1953"/>
              </a:solidFill>
            </a:endParaRPr>
          </a:p>
          <a:p>
            <a:pPr>
              <a:buNone/>
            </a:pPr>
            <a:r>
              <a:rPr lang="en-IE" dirty="0">
                <a:solidFill>
                  <a:srgbClr val="3A1953"/>
                </a:solidFill>
              </a:rPr>
              <a:t> </a:t>
            </a:r>
            <a:r>
              <a:rPr lang="en-IE" dirty="0" smtClean="0">
                <a:solidFill>
                  <a:srgbClr val="3A1953"/>
                </a:solidFill>
              </a:rPr>
              <a:t>                          </a:t>
            </a:r>
            <a:r>
              <a:rPr lang="en-IE" dirty="0" err="1" smtClean="0">
                <a:solidFill>
                  <a:srgbClr val="3A1953"/>
                </a:solidFill>
              </a:rPr>
              <a:t>lásku</a:t>
            </a:r>
            <a:r>
              <a:rPr lang="en-IE" dirty="0" smtClean="0">
                <a:solidFill>
                  <a:srgbClr val="3A1953"/>
                </a:solidFill>
              </a:rPr>
              <a:t>, </a:t>
            </a:r>
            <a:r>
              <a:rPr lang="en-IE" dirty="0" err="1" smtClean="0">
                <a:solidFill>
                  <a:srgbClr val="3A1953"/>
                </a:solidFill>
              </a:rPr>
              <a:t>lásku</a:t>
            </a:r>
            <a:r>
              <a:rPr lang="en-IE" dirty="0" smtClean="0">
                <a:solidFill>
                  <a:srgbClr val="3A1953"/>
                </a:solidFill>
              </a:rPr>
              <a:t> k </a:t>
            </a:r>
            <a:r>
              <a:rPr lang="en-IE" dirty="0" err="1" smtClean="0">
                <a:solidFill>
                  <a:srgbClr val="3A1953"/>
                </a:solidFill>
              </a:rPr>
              <a:t>slobode</a:t>
            </a:r>
            <a:r>
              <a:rPr lang="en-IE" dirty="0" smtClean="0">
                <a:solidFill>
                  <a:srgbClr val="3A1953"/>
                </a:solidFill>
              </a:rPr>
              <a:t>       </a:t>
            </a:r>
            <a:endParaRPr lang="sk-SK" b="1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57200" y="274638"/>
            <a:ext cx="8258204" cy="1439850"/>
          </a:xfrm>
          <a:prstGeom prst="rect">
            <a:avLst/>
          </a:prstGeom>
          <a:solidFill>
            <a:schemeClr val="accent3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cript MT Bold" pitchFamily="66" charset="0"/>
                <a:ea typeface="+mj-ea"/>
                <a:cs typeface="+mj-cs"/>
              </a:rPr>
              <a:t>Hlavné znaky hudobného romantizmu: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cript MT Bold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097310"/>
          </a:xfrm>
          <a:solidFill>
            <a:schemeClr val="accent3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IE" sz="4000" b="1" dirty="0" smtClean="0"/>
          </a:p>
          <a:p>
            <a:pPr>
              <a:buFont typeface="Wingdings" pitchFamily="2" charset="2"/>
              <a:buChar char="Ø"/>
            </a:pPr>
            <a:r>
              <a:rPr lang="sk-SK" sz="4000" b="1" dirty="0" smtClean="0"/>
              <a:t>Hudba sa sťahuje do </a:t>
            </a:r>
            <a:r>
              <a:rPr lang="sk-SK" sz="4000" b="1" dirty="0" smtClean="0">
                <a:solidFill>
                  <a:srgbClr val="FFFF00"/>
                </a:solidFill>
              </a:rPr>
              <a:t>koncertných siení</a:t>
            </a:r>
            <a:r>
              <a:rPr lang="sk-SK" sz="4000" b="1" dirty="0" smtClean="0"/>
              <a:t>, </a:t>
            </a:r>
            <a:r>
              <a:rPr lang="sk-SK" sz="4000" b="1" dirty="0" smtClean="0">
                <a:solidFill>
                  <a:srgbClr val="FFFF00"/>
                </a:solidFill>
              </a:rPr>
              <a:t>divadiel, salónov </a:t>
            </a:r>
            <a:r>
              <a:rPr lang="sk-SK" sz="4000" b="1" dirty="0" smtClean="0"/>
              <a:t>– </a:t>
            </a:r>
            <a:r>
              <a:rPr lang="sk-SK" sz="4000" b="1" dirty="0" smtClean="0">
                <a:solidFill>
                  <a:srgbClr val="FFFF00"/>
                </a:solidFill>
              </a:rPr>
              <a:t>koncerty pre verejnosť</a:t>
            </a:r>
            <a:endParaRPr lang="en-IE" sz="40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sk-SK" sz="4000" b="1" dirty="0" smtClean="0"/>
          </a:p>
          <a:p>
            <a:pPr>
              <a:buFont typeface="Wingdings" pitchFamily="2" charset="2"/>
              <a:buChar char="Ø"/>
            </a:pPr>
            <a:r>
              <a:rPr lang="en-IE" sz="4000" b="1" dirty="0" err="1" smtClean="0"/>
              <a:t>Nastáva</a:t>
            </a:r>
            <a:r>
              <a:rPr lang="en-IE" sz="4000" b="1" dirty="0" smtClean="0"/>
              <a:t> </a:t>
            </a:r>
            <a:r>
              <a:rPr lang="en-IE" sz="4000" b="1" dirty="0" smtClean="0">
                <a:solidFill>
                  <a:srgbClr val="FFFF00"/>
                </a:solidFill>
              </a:rPr>
              <a:t>r</a:t>
            </a:r>
            <a:r>
              <a:rPr lang="sk-SK" sz="4000" b="1" dirty="0" smtClean="0">
                <a:solidFill>
                  <a:srgbClr val="FFFF00"/>
                </a:solidFill>
              </a:rPr>
              <a:t>ozmach opery </a:t>
            </a:r>
            <a:r>
              <a:rPr lang="sk-SK" sz="4000" b="1" dirty="0" smtClean="0"/>
              <a:t>(aj v </a:t>
            </a:r>
            <a:r>
              <a:rPr lang="sk-SK" sz="4000" b="1" dirty="0" smtClean="0">
                <a:solidFill>
                  <a:srgbClr val="FFFF00"/>
                </a:solidFill>
              </a:rPr>
              <a:t>národných jazykoch</a:t>
            </a:r>
            <a:r>
              <a:rPr lang="sk-SK" sz="4000" b="1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IE" sz="4000" b="1" dirty="0" err="1" smtClean="0"/>
              <a:t>Rozmach</a:t>
            </a:r>
            <a:r>
              <a:rPr lang="en-IE" sz="4000" b="1" dirty="0" smtClean="0"/>
              <a:t> </a:t>
            </a:r>
            <a:r>
              <a:rPr lang="en-IE" sz="4000" b="1" dirty="0" smtClean="0">
                <a:solidFill>
                  <a:srgbClr val="FFFF00"/>
                </a:solidFill>
              </a:rPr>
              <a:t>s</a:t>
            </a:r>
            <a:r>
              <a:rPr lang="sk-SK" sz="4000" b="1" dirty="0" smtClean="0">
                <a:solidFill>
                  <a:srgbClr val="FFFF00"/>
                </a:solidFill>
              </a:rPr>
              <a:t>ymfonick</a:t>
            </a:r>
            <a:r>
              <a:rPr lang="en-IE" sz="4000" b="1" dirty="0" err="1" smtClean="0">
                <a:solidFill>
                  <a:srgbClr val="FFFF00"/>
                </a:solidFill>
              </a:rPr>
              <a:t>ej</a:t>
            </a:r>
            <a:r>
              <a:rPr lang="en-IE" sz="4000" b="1" dirty="0" smtClean="0">
                <a:solidFill>
                  <a:srgbClr val="FFFF00"/>
                </a:solidFill>
              </a:rPr>
              <a:t> </a:t>
            </a:r>
            <a:r>
              <a:rPr lang="sk-SK" sz="4000" b="1" dirty="0" smtClean="0">
                <a:solidFill>
                  <a:srgbClr val="FFFF00"/>
                </a:solidFill>
              </a:rPr>
              <a:t>básne </a:t>
            </a:r>
            <a:r>
              <a:rPr lang="en-IE" sz="4000" b="1" dirty="0" smtClean="0"/>
              <a:t>-</a:t>
            </a:r>
            <a:r>
              <a:rPr lang="sk-SK" sz="4000" b="1" dirty="0" smtClean="0"/>
              <a:t>najvýznamnejším typom programovej hudby.Jej námet sa viaže k známym literárnym,alebo výtvarným dielam</a:t>
            </a:r>
          </a:p>
          <a:p>
            <a:pPr>
              <a:buFont typeface="Wingdings" pitchFamily="2" charset="2"/>
              <a:buChar char="Ø"/>
            </a:pPr>
            <a:r>
              <a:rPr lang="sk-SK" sz="4000" b="1" dirty="0" smtClean="0">
                <a:solidFill>
                  <a:srgbClr val="FFFF00"/>
                </a:solidFill>
              </a:rPr>
              <a:t>Do orchestra pribudli nové dychové nástroje + harfa </a:t>
            </a:r>
          </a:p>
          <a:p>
            <a:pPr>
              <a:buFont typeface="Wingdings" pitchFamily="2" charset="2"/>
              <a:buChar char="Ø"/>
            </a:pPr>
            <a:r>
              <a:rPr lang="sk-SK" sz="4000" b="1" dirty="0" smtClean="0">
                <a:solidFill>
                  <a:srgbClr val="FFFF00"/>
                </a:solidFill>
              </a:rPr>
              <a:t>Klavír</a:t>
            </a:r>
            <a:r>
              <a:rPr lang="sk-SK" sz="4000" b="1" dirty="0" smtClean="0"/>
              <a:t> vytlačil čembalo</a:t>
            </a:r>
            <a:endParaRPr lang="en-IE" sz="4000" b="1" dirty="0" smtClean="0"/>
          </a:p>
          <a:p>
            <a:pPr>
              <a:buFont typeface="Wingdings" pitchFamily="2" charset="2"/>
              <a:buChar char="Ø"/>
            </a:pPr>
            <a:endParaRPr lang="en-IE" sz="4000" b="1" dirty="0" smtClean="0"/>
          </a:p>
          <a:p>
            <a:r>
              <a:rPr lang="sk-SK" sz="4000" b="1" dirty="0" smtClean="0"/>
              <a:t>Melodika a melódia sú pestrejšie</a:t>
            </a:r>
          </a:p>
          <a:p>
            <a:r>
              <a:rPr lang="sk-SK" sz="4000" b="1" dirty="0" smtClean="0"/>
              <a:t>Rytmus je detailnejšie rozpracovaný</a:t>
            </a:r>
          </a:p>
          <a:p>
            <a:r>
              <a:rPr lang="sk-SK" sz="4000" b="1" dirty="0" smtClean="0"/>
              <a:t>Prevláda durová a molová tónina</a:t>
            </a:r>
            <a:r>
              <a:rPr lang="en-IE" sz="4000" b="1" dirty="0" smtClean="0"/>
              <a:t>, </a:t>
            </a:r>
            <a:r>
              <a:rPr lang="en-IE" sz="4000" b="1" dirty="0" err="1" smtClean="0"/>
              <a:t>bohatá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harmónia</a:t>
            </a:r>
            <a:endParaRPr lang="sk-SK" sz="4000" b="1" dirty="0" smtClean="0"/>
          </a:p>
          <a:p>
            <a:pPr>
              <a:buFont typeface="Wingdings" pitchFamily="2" charset="2"/>
              <a:buChar char="Ø"/>
            </a:pPr>
            <a:endParaRPr lang="sk-SK" sz="4000" b="1" dirty="0" smtClean="0"/>
          </a:p>
          <a:p>
            <a:pPr>
              <a:buFont typeface="Wingdings" pitchFamily="2" charset="2"/>
              <a:buChar char="Ø"/>
            </a:pPr>
            <a:r>
              <a:rPr lang="sk-SK" sz="4000" b="1" dirty="0" smtClean="0"/>
              <a:t>Formujú sa národné hudobné školy</a:t>
            </a:r>
          </a:p>
          <a:p>
            <a:pPr>
              <a:buFont typeface="Wingdings" pitchFamily="2" charset="2"/>
              <a:buChar char="Ø"/>
            </a:pPr>
            <a:endParaRPr lang="sk-SK" sz="4000" b="1" dirty="0" smtClean="0"/>
          </a:p>
          <a:p>
            <a:pPr>
              <a:buFont typeface="Wingdings" pitchFamily="2" charset="2"/>
              <a:buChar char="Ø"/>
            </a:pPr>
            <a:endParaRPr lang="sk-SK" sz="4000" b="1" dirty="0" smtClean="0"/>
          </a:p>
          <a:p>
            <a:pPr>
              <a:buNone/>
            </a:pPr>
            <a:endParaRPr lang="sk-SK" sz="4000" b="1" dirty="0" smtClean="0"/>
          </a:p>
          <a:p>
            <a:pPr>
              <a:buFont typeface="Wingdings" pitchFamily="2" charset="2"/>
              <a:buChar char="Ø"/>
            </a:pPr>
            <a:endParaRPr lang="sk-SK" sz="4000" b="1" dirty="0" smtClean="0"/>
          </a:p>
          <a:p>
            <a:pPr>
              <a:buFont typeface="Wingdings" pitchFamily="2" charset="2"/>
              <a:buChar char="Ø"/>
            </a:pPr>
            <a:endParaRPr lang="sk-SK" sz="4000" dirty="0">
              <a:solidFill>
                <a:srgbClr val="3A1953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k-SK" sz="4000" b="1" dirty="0"/>
              <a:t>Franz Schubert</a:t>
            </a:r>
            <a:br>
              <a:rPr lang="sk-SK" sz="4000" b="1" dirty="0"/>
            </a:br>
            <a:r>
              <a:rPr lang="sk-SK" sz="4000" b="1" dirty="0"/>
              <a:t>1797 - 1828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00618" cy="4530725"/>
          </a:xfrm>
        </p:spPr>
        <p:txBody>
          <a:bodyPr>
            <a:normAutofit lnSpcReduction="10000"/>
          </a:bodyPr>
          <a:lstStyle/>
          <a:p>
            <a:r>
              <a:rPr lang="sk-SK" sz="2000" dirty="0"/>
              <a:t>Narodil sa na predmestí Viedne</a:t>
            </a:r>
            <a:r>
              <a:rPr lang="sk-SK" sz="2000" dirty="0" smtClean="0"/>
              <a:t>.</a:t>
            </a:r>
            <a:endParaRPr lang="en-IE" sz="2000" dirty="0" smtClean="0"/>
          </a:p>
          <a:p>
            <a:r>
              <a:rPr lang="sk-SK" sz="2000" dirty="0" smtClean="0"/>
              <a:t>Už </a:t>
            </a:r>
            <a:r>
              <a:rPr lang="sk-SK" sz="2000" dirty="0"/>
              <a:t>ako 11 – ročný spieval v slávnom </a:t>
            </a:r>
            <a:r>
              <a:rPr lang="sk-SK" sz="2000" dirty="0" smtClean="0"/>
              <a:t>viedenskom</a:t>
            </a:r>
            <a:r>
              <a:rPr lang="en-IE" sz="2000" dirty="0" smtClean="0"/>
              <a:t> </a:t>
            </a:r>
            <a:r>
              <a:rPr lang="sk-SK" sz="2000" dirty="0" smtClean="0"/>
              <a:t>chlapčenskom </a:t>
            </a:r>
            <a:r>
              <a:rPr lang="sk-SK" sz="2000" dirty="0"/>
              <a:t>zbore</a:t>
            </a:r>
            <a:r>
              <a:rPr lang="sk-SK" sz="2000" dirty="0" smtClean="0"/>
              <a:t>.</a:t>
            </a:r>
            <a:r>
              <a:rPr lang="en-IE" sz="2000" dirty="0" smtClean="0"/>
              <a:t> </a:t>
            </a:r>
            <a:r>
              <a:rPr lang="sk-SK" sz="2000" dirty="0" smtClean="0"/>
              <a:t>Komponovať </a:t>
            </a:r>
            <a:r>
              <a:rPr lang="sk-SK" sz="2000" dirty="0"/>
              <a:t>začal ako 13 – ročný</a:t>
            </a:r>
            <a:r>
              <a:rPr lang="sk-SK" sz="2000" dirty="0" smtClean="0"/>
              <a:t>.</a:t>
            </a:r>
            <a:endParaRPr lang="en-IE" sz="2000" dirty="0" smtClean="0"/>
          </a:p>
          <a:p>
            <a:r>
              <a:rPr lang="sk-SK" sz="2000" dirty="0" smtClean="0"/>
              <a:t>Celý </a:t>
            </a:r>
            <a:r>
              <a:rPr lang="sk-SK" sz="2000" dirty="0"/>
              <a:t>život žil vo veľkej biede,uživiť sa hudbou nebolo </a:t>
            </a:r>
            <a:r>
              <a:rPr lang="sk-SK" sz="2000" dirty="0" smtClean="0"/>
              <a:t>ľahké</a:t>
            </a:r>
            <a:endParaRPr lang="en-IE" sz="2000" dirty="0" smtClean="0"/>
          </a:p>
          <a:p>
            <a:r>
              <a:rPr lang="en-IE" sz="2000" dirty="0" err="1" smtClean="0"/>
              <a:t>Študoval</a:t>
            </a:r>
            <a:r>
              <a:rPr lang="en-IE" sz="2000" dirty="0" smtClean="0"/>
              <a:t> u </a:t>
            </a:r>
            <a:r>
              <a:rPr lang="en-IE" sz="2000" dirty="0" err="1" smtClean="0"/>
              <a:t>Salieriho</a:t>
            </a:r>
            <a:endParaRPr lang="en-IE" sz="2000" dirty="0" smtClean="0"/>
          </a:p>
          <a:p>
            <a:r>
              <a:rPr lang="sk-SK" sz="2000" dirty="0" smtClean="0"/>
              <a:t>Pôsobil </a:t>
            </a:r>
            <a:r>
              <a:rPr lang="sk-SK" sz="2000" dirty="0"/>
              <a:t>aj na Slovensku,v </a:t>
            </a:r>
            <a:r>
              <a:rPr lang="sk-SK" sz="2000" dirty="0" smtClean="0"/>
              <a:t>Želiezovciach</a:t>
            </a:r>
            <a:r>
              <a:rPr lang="en-IE" sz="2000" dirty="0" smtClean="0"/>
              <a:t>- </a:t>
            </a:r>
            <a:r>
              <a:rPr lang="en-IE" sz="2000" dirty="0" err="1"/>
              <a:t>kde</a:t>
            </a:r>
            <a:r>
              <a:rPr lang="en-IE" sz="2000" dirty="0"/>
              <a:t> </a:t>
            </a:r>
            <a:r>
              <a:rPr lang="en-IE" sz="2000" dirty="0" err="1"/>
              <a:t>pôsobil</a:t>
            </a:r>
            <a:r>
              <a:rPr lang="en-IE" sz="2000" dirty="0"/>
              <a:t> </a:t>
            </a:r>
            <a:r>
              <a:rPr lang="en-IE" sz="2000" dirty="0" err="1"/>
              <a:t>ako</a:t>
            </a:r>
            <a:r>
              <a:rPr lang="en-IE" sz="2000" dirty="0"/>
              <a:t> </a:t>
            </a:r>
            <a:r>
              <a:rPr lang="en-IE" sz="2000" dirty="0" err="1"/>
              <a:t>učiteľ</a:t>
            </a:r>
            <a:r>
              <a:rPr lang="en-IE" sz="2000" dirty="0"/>
              <a:t> </a:t>
            </a:r>
            <a:r>
              <a:rPr lang="en-IE" sz="2000" dirty="0" err="1"/>
              <a:t>hudby</a:t>
            </a:r>
            <a:r>
              <a:rPr lang="en-IE" sz="2000" dirty="0"/>
              <a:t> v </a:t>
            </a:r>
            <a:r>
              <a:rPr lang="en-IE" sz="2000" dirty="0" err="1"/>
              <a:t>rodine</a:t>
            </a:r>
            <a:r>
              <a:rPr lang="en-IE" sz="2000" dirty="0"/>
              <a:t> </a:t>
            </a:r>
            <a:r>
              <a:rPr lang="en-IE" sz="2000" dirty="0" err="1"/>
              <a:t>grófa</a:t>
            </a:r>
            <a:r>
              <a:rPr lang="en-IE" sz="2000" dirty="0"/>
              <a:t> </a:t>
            </a:r>
            <a:r>
              <a:rPr lang="en-IE" sz="2000" dirty="0" err="1" smtClean="0"/>
              <a:t>Esterházyho</a:t>
            </a:r>
            <a:endParaRPr lang="en-IE" sz="2000" dirty="0" smtClean="0"/>
          </a:p>
          <a:p>
            <a:r>
              <a:rPr lang="sk-SK" sz="2000" dirty="0" smtClean="0"/>
              <a:t>Za </a:t>
            </a:r>
            <a:r>
              <a:rPr lang="sk-SK" sz="2000" dirty="0"/>
              <a:t>svoj krátky,31-ročný život vytvoril vyše 600 piesní</a:t>
            </a:r>
            <a:r>
              <a:rPr lang="sk-SK" sz="2000" dirty="0" smtClean="0"/>
              <a:t>.</a:t>
            </a:r>
            <a:endParaRPr lang="en-IE" sz="2000" dirty="0" smtClean="0"/>
          </a:p>
          <a:p>
            <a:r>
              <a:rPr lang="sk-SK" sz="2000" dirty="0" smtClean="0"/>
              <a:t>Zomrel </a:t>
            </a:r>
            <a:r>
              <a:rPr lang="sk-SK" sz="2000" dirty="0"/>
              <a:t>na týfus a na vlastné želanie je pochovaný vedľa Beethovena</a:t>
            </a:r>
          </a:p>
        </p:txBody>
      </p:sp>
      <p:pic>
        <p:nvPicPr>
          <p:cNvPr id="10248" name="Picture 8" descr="schube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0694" y="1428736"/>
            <a:ext cx="3120418" cy="3929090"/>
          </a:xfrm>
          <a:noFill/>
          <a:ln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IE" dirty="0" smtClean="0"/>
              <a:t>DIELO: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err="1" smtClean="0"/>
              <a:t>Jeho</a:t>
            </a:r>
            <a:r>
              <a:rPr lang="en-IE" dirty="0" smtClean="0"/>
              <a:t> </a:t>
            </a:r>
            <a:r>
              <a:rPr lang="en-IE" dirty="0" err="1" smtClean="0"/>
              <a:t>cykly</a:t>
            </a:r>
            <a:r>
              <a:rPr lang="en-IE" dirty="0" smtClean="0"/>
              <a:t> </a:t>
            </a:r>
            <a:r>
              <a:rPr lang="en-IE" dirty="0" err="1"/>
              <a:t>piesní</a:t>
            </a:r>
            <a:r>
              <a:rPr lang="en-IE" dirty="0"/>
              <a:t>, </a:t>
            </a:r>
            <a:r>
              <a:rPr lang="en-IE" dirty="0" err="1"/>
              <a:t>ako</a:t>
            </a:r>
            <a:r>
              <a:rPr lang="en-IE" dirty="0"/>
              <a:t> </a:t>
            </a:r>
            <a:r>
              <a:rPr lang="en-IE" dirty="0" err="1"/>
              <a:t>napr</a:t>
            </a:r>
            <a:r>
              <a:rPr lang="en-IE" dirty="0"/>
              <a:t>. </a:t>
            </a:r>
            <a:r>
              <a:rPr lang="en-IE" dirty="0" err="1"/>
              <a:t>Krásna</a:t>
            </a:r>
            <a:r>
              <a:rPr lang="en-IE" dirty="0"/>
              <a:t> </a:t>
            </a:r>
            <a:r>
              <a:rPr lang="en-IE" dirty="0" err="1"/>
              <a:t>mlynárka</a:t>
            </a:r>
            <a:r>
              <a:rPr lang="en-IE" dirty="0"/>
              <a:t>, </a:t>
            </a:r>
            <a:r>
              <a:rPr lang="en-IE" dirty="0" err="1"/>
              <a:t>Zimná</a:t>
            </a:r>
            <a:r>
              <a:rPr lang="en-IE" dirty="0"/>
              <a:t> </a:t>
            </a:r>
            <a:r>
              <a:rPr lang="en-IE" dirty="0" err="1"/>
              <a:t>cesta</a:t>
            </a:r>
            <a:r>
              <a:rPr lang="en-IE" dirty="0"/>
              <a:t>, </a:t>
            </a:r>
            <a:r>
              <a:rPr lang="en-IE" dirty="0" err="1"/>
              <a:t>Labutia</a:t>
            </a:r>
            <a:r>
              <a:rPr lang="en-IE" dirty="0"/>
              <a:t> </a:t>
            </a:r>
            <a:r>
              <a:rPr lang="en-IE" dirty="0" err="1" smtClean="0"/>
              <a:t>pieseň</a:t>
            </a:r>
            <a:r>
              <a:rPr lang="en-IE" dirty="0" smtClean="0"/>
              <a:t>,</a:t>
            </a:r>
            <a:r>
              <a:rPr lang="en-IE" dirty="0"/>
              <a:t> patria do </a:t>
            </a:r>
            <a:r>
              <a:rPr lang="en-IE" dirty="0" err="1"/>
              <a:t>kategórie</a:t>
            </a:r>
            <a:r>
              <a:rPr lang="en-IE" dirty="0"/>
              <a:t> </a:t>
            </a:r>
            <a:r>
              <a:rPr lang="en-IE" dirty="0" err="1"/>
              <a:t>nesmrteľných</a:t>
            </a:r>
            <a:r>
              <a:rPr lang="en-IE" dirty="0"/>
              <a:t> </a:t>
            </a:r>
            <a:r>
              <a:rPr lang="en-IE" dirty="0" err="1"/>
              <a:t>diel</a:t>
            </a:r>
            <a:r>
              <a:rPr lang="en-IE" dirty="0"/>
              <a:t>, </a:t>
            </a:r>
            <a:r>
              <a:rPr lang="en-IE" dirty="0" err="1"/>
              <a:t>pred</a:t>
            </a:r>
            <a:r>
              <a:rPr lang="en-IE" dirty="0"/>
              <a:t> </a:t>
            </a:r>
            <a:r>
              <a:rPr lang="en-IE" dirty="0" err="1"/>
              <a:t>ktorými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obdivne</a:t>
            </a:r>
            <a:r>
              <a:rPr lang="en-IE" dirty="0"/>
              <a:t> </a:t>
            </a:r>
            <a:r>
              <a:rPr lang="en-IE" dirty="0" err="1"/>
              <a:t>skláňal</a:t>
            </a:r>
            <a:r>
              <a:rPr lang="en-IE" dirty="0"/>
              <a:t> </a:t>
            </a:r>
            <a:r>
              <a:rPr lang="en-IE" dirty="0" err="1"/>
              <a:t>aj</a:t>
            </a:r>
            <a:r>
              <a:rPr lang="en-IE" dirty="0"/>
              <a:t> </a:t>
            </a:r>
            <a:r>
              <a:rPr lang="en-IE" dirty="0" smtClean="0"/>
              <a:t>Beethoven</a:t>
            </a:r>
          </a:p>
          <a:p>
            <a:r>
              <a:rPr lang="en-IE" dirty="0" err="1"/>
              <a:t>Pieseň</a:t>
            </a:r>
            <a:r>
              <a:rPr lang="en-IE" dirty="0"/>
              <a:t> </a:t>
            </a:r>
            <a:r>
              <a:rPr lang="en-IE" dirty="0" err="1">
                <a:hlinkClick r:id="rId2"/>
              </a:rPr>
              <a:t>Kráľ</a:t>
            </a:r>
            <a:r>
              <a:rPr lang="en-IE" dirty="0">
                <a:hlinkClick r:id="rId2"/>
              </a:rPr>
              <a:t> </a:t>
            </a:r>
            <a:r>
              <a:rPr lang="en-IE" dirty="0" err="1">
                <a:hlinkClick r:id="rId2"/>
              </a:rPr>
              <a:t>duchov</a:t>
            </a:r>
            <a:r>
              <a:rPr lang="en-IE" dirty="0"/>
              <a:t>, </a:t>
            </a:r>
            <a:r>
              <a:rPr lang="en-IE" dirty="0" err="1"/>
              <a:t>Margarétka</a:t>
            </a:r>
            <a:r>
              <a:rPr lang="en-IE" dirty="0"/>
              <a:t> </a:t>
            </a:r>
            <a:r>
              <a:rPr lang="en-IE" dirty="0" err="1"/>
              <a:t>pri</a:t>
            </a:r>
            <a:r>
              <a:rPr lang="en-IE" dirty="0"/>
              <a:t> </a:t>
            </a:r>
            <a:r>
              <a:rPr lang="en-IE" dirty="0" err="1" smtClean="0"/>
              <a:t>praslici,či</a:t>
            </a:r>
            <a:r>
              <a:rPr lang="en-IE" dirty="0" smtClean="0"/>
              <a:t> </a:t>
            </a:r>
            <a:r>
              <a:rPr lang="en-IE" dirty="0" err="1" smtClean="0"/>
              <a:t>pieseň</a:t>
            </a:r>
            <a:r>
              <a:rPr lang="en-IE" dirty="0" smtClean="0"/>
              <a:t> </a:t>
            </a:r>
            <a:r>
              <a:rPr lang="en-IE" dirty="0">
                <a:hlinkClick r:id="rId3"/>
              </a:rPr>
              <a:t>Ave Maria </a:t>
            </a:r>
            <a:r>
              <a:rPr lang="en-IE" dirty="0"/>
              <a:t>patria k </a:t>
            </a:r>
            <a:r>
              <a:rPr lang="en-IE" dirty="0" err="1"/>
              <a:t>svetovým</a:t>
            </a:r>
            <a:r>
              <a:rPr lang="en-IE" dirty="0"/>
              <a:t> </a:t>
            </a:r>
            <a:r>
              <a:rPr lang="en-IE" dirty="0" err="1"/>
              <a:t>hudobným</a:t>
            </a:r>
            <a:r>
              <a:rPr lang="en-IE" dirty="0"/>
              <a:t> </a:t>
            </a:r>
            <a:r>
              <a:rPr lang="en-IE" dirty="0" err="1" smtClean="0"/>
              <a:t>pokladom</a:t>
            </a:r>
            <a:endParaRPr lang="en-IE" dirty="0" smtClean="0"/>
          </a:p>
          <a:p>
            <a:endParaRPr lang="en-IE" dirty="0" smtClean="0"/>
          </a:p>
          <a:p>
            <a:pPr>
              <a:buNone/>
            </a:pPr>
            <a:r>
              <a:rPr lang="en-IE" sz="2400" dirty="0" smtClean="0"/>
              <a:t>     Pre </a:t>
            </a:r>
            <a:r>
              <a:rPr lang="en-IE" sz="2400" dirty="0" err="1" smtClean="0"/>
              <a:t>vypočutie</a:t>
            </a:r>
            <a:r>
              <a:rPr lang="en-IE" sz="2400" dirty="0" smtClean="0"/>
              <a:t> </a:t>
            </a:r>
            <a:r>
              <a:rPr lang="en-IE" sz="2400" dirty="0" err="1" smtClean="0"/>
              <a:t>ukážky</a:t>
            </a:r>
            <a:r>
              <a:rPr lang="en-IE" sz="2400" dirty="0" smtClean="0"/>
              <a:t> </a:t>
            </a:r>
            <a:r>
              <a:rPr lang="en-IE" sz="2400" dirty="0" err="1" smtClean="0"/>
              <a:t>kliknite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farebný</a:t>
            </a:r>
            <a:r>
              <a:rPr lang="en-IE" sz="2400" dirty="0" smtClean="0"/>
              <a:t> </a:t>
            </a:r>
            <a:r>
              <a:rPr lang="en-IE" sz="2400" dirty="0" err="1" smtClean="0"/>
              <a:t>názov</a:t>
            </a:r>
            <a:r>
              <a:rPr lang="en-IE" sz="2400" dirty="0" smtClean="0"/>
              <a:t> </a:t>
            </a:r>
            <a:r>
              <a:rPr lang="en-IE" sz="2400" dirty="0" err="1" smtClean="0"/>
              <a:t>piesne</a:t>
            </a:r>
            <a:endParaRPr lang="en-IE" sz="24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ranz Schubert: Pstruh, op. 32 (t. 7 – 10)  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7643866" cy="22860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928670"/>
            <a:ext cx="82153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err="1" smtClean="0"/>
              <a:t>Úloha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na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počúvanie</a:t>
            </a:r>
            <a:r>
              <a:rPr lang="en-IE" sz="3200" b="1" dirty="0" smtClean="0"/>
              <a:t>:</a:t>
            </a:r>
          </a:p>
          <a:p>
            <a:r>
              <a:rPr lang="en-IE" dirty="0" err="1" smtClean="0"/>
              <a:t>Započuvajte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do </a:t>
            </a:r>
            <a:r>
              <a:rPr lang="en-IE" dirty="0" err="1" smtClean="0"/>
              <a:t>jednej</a:t>
            </a:r>
            <a:r>
              <a:rPr lang="en-IE" dirty="0" smtClean="0"/>
              <a:t> z </a:t>
            </a:r>
            <a:r>
              <a:rPr lang="en-IE" dirty="0" err="1" smtClean="0"/>
              <a:t>najznámejších</a:t>
            </a:r>
            <a:r>
              <a:rPr lang="en-IE" dirty="0" smtClean="0"/>
              <a:t> </a:t>
            </a:r>
            <a:r>
              <a:rPr lang="en-IE" dirty="0" err="1" smtClean="0"/>
              <a:t>piesní</a:t>
            </a:r>
            <a:r>
              <a:rPr lang="en-IE" dirty="0" smtClean="0"/>
              <a:t> </a:t>
            </a:r>
            <a:r>
              <a:rPr lang="en-IE" dirty="0" err="1" smtClean="0"/>
              <a:t>F.Schuberta</a:t>
            </a:r>
            <a:r>
              <a:rPr lang="en-IE" dirty="0" smtClean="0"/>
              <a:t>. </a:t>
            </a:r>
          </a:p>
          <a:p>
            <a:r>
              <a:rPr lang="en-IE" dirty="0" err="1" smtClean="0"/>
              <a:t>Skúste</a:t>
            </a:r>
            <a:r>
              <a:rPr lang="en-IE" dirty="0" smtClean="0"/>
              <a:t> </a:t>
            </a:r>
            <a:r>
              <a:rPr lang="en-IE" dirty="0" err="1" smtClean="0"/>
              <a:t>uhádnuť</a:t>
            </a:r>
            <a:r>
              <a:rPr lang="en-IE" dirty="0" smtClean="0"/>
              <a:t> </a:t>
            </a:r>
            <a:r>
              <a:rPr lang="en-IE" dirty="0" err="1" smtClean="0"/>
              <a:t>názov</a:t>
            </a:r>
            <a:r>
              <a:rPr lang="en-IE" dirty="0" smtClean="0"/>
              <a:t> </a:t>
            </a:r>
            <a:r>
              <a:rPr lang="en-IE" dirty="0" err="1" smtClean="0"/>
              <a:t>piesne</a:t>
            </a:r>
            <a:endParaRPr lang="en-IE" dirty="0" smtClean="0"/>
          </a:p>
          <a:p>
            <a:r>
              <a:rPr lang="en-IE" dirty="0" smtClean="0"/>
              <a:t> A) ZAJAČIK       B) PSTRUH      C) MEDVEĎ</a:t>
            </a:r>
          </a:p>
          <a:p>
            <a:endParaRPr lang="en-IE" dirty="0"/>
          </a:p>
          <a:p>
            <a:r>
              <a:rPr lang="en-IE" dirty="0" err="1" smtClean="0"/>
              <a:t>Skúste</a:t>
            </a:r>
            <a:r>
              <a:rPr lang="en-IE" dirty="0" smtClean="0"/>
              <a:t> </a:t>
            </a:r>
            <a:r>
              <a:rPr lang="en-IE" dirty="0" err="1" smtClean="0"/>
              <a:t>odôvodniť</a:t>
            </a:r>
            <a:r>
              <a:rPr lang="en-IE" dirty="0" smtClean="0"/>
              <a:t> </a:t>
            </a:r>
            <a:r>
              <a:rPr lang="en-IE" dirty="0" err="1" smtClean="0"/>
              <a:t>svoj</a:t>
            </a:r>
            <a:r>
              <a:rPr lang="en-IE" dirty="0" smtClean="0"/>
              <a:t> </a:t>
            </a:r>
            <a:r>
              <a:rPr lang="en-IE" dirty="0" err="1" smtClean="0"/>
              <a:t>výber</a:t>
            </a:r>
            <a:r>
              <a:rPr lang="en-IE" dirty="0" smtClean="0"/>
              <a:t>.</a:t>
            </a:r>
          </a:p>
          <a:p>
            <a:r>
              <a:rPr lang="en-IE" dirty="0" smtClean="0">
                <a:hlinkClick r:id="rId3"/>
              </a:rPr>
              <a:t>https://www.youtube.com/watch?v=nyTutGE--68</a:t>
            </a: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362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Romantizmus</vt:lpstr>
      <vt:lpstr>Kedy a Kde vznikol?</vt:lpstr>
      <vt:lpstr>Čo sa udialo v 19. storočí</vt:lpstr>
      <vt:lpstr>Duch romantizmu sa prejavil</vt:lpstr>
      <vt:lpstr>Slide 5</vt:lpstr>
      <vt:lpstr>Slide 6</vt:lpstr>
      <vt:lpstr>Franz Schubert 1797 - 1828</vt:lpstr>
      <vt:lpstr>DIELO:</vt:lpstr>
      <vt:lpstr>Slide 9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Romantizmus</dc:title>
  <dc:creator>svobodova.ivana</dc:creator>
  <cp:lastModifiedBy>svobodova.ivana</cp:lastModifiedBy>
  <cp:revision>2</cp:revision>
  <dcterms:created xsi:type="dcterms:W3CDTF">2021-01-08T19:43:15Z</dcterms:created>
  <dcterms:modified xsi:type="dcterms:W3CDTF">2021-01-10T15:35:34Z</dcterms:modified>
</cp:coreProperties>
</file>