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autoAdjust="0"/>
  </p:normalViewPr>
  <p:slideViewPr>
    <p:cSldViewPr snapToGrid="0">
      <p:cViewPr>
        <p:scale>
          <a:sx n="90" d="100"/>
          <a:sy n="90" d="100"/>
        </p:scale>
        <p:origin x="-398"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363424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276107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414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108996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9711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120446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169408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7477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18722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24605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160197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423531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286421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28022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88447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0B0244C-ED02-495D-A03D-5093CA855366}" type="datetimeFigureOut">
              <a:rPr lang="pl-PL" smtClean="0"/>
              <a:pPr/>
              <a:t>14.12.2020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34975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B0244C-ED02-495D-A03D-5093CA855366}" type="datetimeFigureOut">
              <a:rPr lang="pl-PL" smtClean="0"/>
              <a:pPr/>
              <a:t>14.12.2020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E8D376-26FC-4174-9015-23846BCD6CE2}" type="slidenum">
              <a:rPr lang="pl-PL" smtClean="0"/>
              <a:pPr/>
              <a:t>‹#›</a:t>
            </a:fld>
            <a:endParaRPr lang="pl-PL"/>
          </a:p>
        </p:txBody>
      </p:sp>
    </p:spTree>
    <p:extLst>
      <p:ext uri="{BB962C8B-B14F-4D97-AF65-F5344CB8AC3E}">
        <p14:creationId xmlns="" xmlns:p14="http://schemas.microsoft.com/office/powerpoint/2010/main" val="416813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90134" y="2404534"/>
            <a:ext cx="7653866" cy="1646302"/>
          </a:xfrm>
        </p:spPr>
        <p:txBody>
          <a:bodyPr/>
          <a:lstStyle/>
          <a:p>
            <a:r>
              <a:rPr lang="pl-PL" b="1" dirty="0" err="1" smtClean="0"/>
              <a:t>Christmas</a:t>
            </a:r>
            <a:r>
              <a:rPr lang="pl-PL" b="1" dirty="0" smtClean="0"/>
              <a:t> </a:t>
            </a:r>
            <a:r>
              <a:rPr lang="pl-PL" b="1" dirty="0" err="1" smtClean="0"/>
              <a:t>in</a:t>
            </a:r>
            <a:r>
              <a:rPr lang="pl-PL" b="1" dirty="0" smtClean="0"/>
              <a:t> </a:t>
            </a:r>
            <a:r>
              <a:rPr lang="pl-PL" b="1" dirty="0" err="1" smtClean="0"/>
              <a:t>English-speaking</a:t>
            </a:r>
            <a:r>
              <a:rPr lang="pl-PL" b="1" dirty="0" smtClean="0"/>
              <a:t> </a:t>
            </a:r>
            <a:r>
              <a:rPr lang="pl-PL" b="1" dirty="0" err="1" smtClean="0"/>
              <a:t>countries</a:t>
            </a:r>
            <a:endParaRPr lang="pl-PL" b="1" dirty="0"/>
          </a:p>
        </p:txBody>
      </p:sp>
      <p:sp>
        <p:nvSpPr>
          <p:cNvPr id="3" name="Podtytuł 2"/>
          <p:cNvSpPr>
            <a:spLocks noGrp="1"/>
          </p:cNvSpPr>
          <p:nvPr>
            <p:ph type="subTitle" idx="1"/>
          </p:nvPr>
        </p:nvSpPr>
        <p:spPr>
          <a:xfrm>
            <a:off x="1507067" y="4050833"/>
            <a:ext cx="7628466" cy="1096899"/>
          </a:xfrm>
        </p:spPr>
        <p:txBody>
          <a:bodyPr/>
          <a:lstStyle/>
          <a:p>
            <a:r>
              <a:rPr lang="pl-PL" dirty="0" err="1" smtClean="0"/>
              <a:t>Author</a:t>
            </a:r>
            <a:r>
              <a:rPr lang="pl-PL" dirty="0" smtClean="0"/>
              <a:t>: Marlena Wicher</a:t>
            </a:r>
            <a:endParaRPr lang="pl-PL" dirty="0"/>
          </a:p>
        </p:txBody>
      </p:sp>
    </p:spTree>
    <p:extLst>
      <p:ext uri="{BB962C8B-B14F-4D97-AF65-F5344CB8AC3E}">
        <p14:creationId xmlns="" xmlns:p14="http://schemas.microsoft.com/office/powerpoint/2010/main" val="3647472882"/>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mtClean="0"/>
              <a:t>Sweets, snacks in the UK</a:t>
            </a:r>
            <a:endParaRPr lang="pl-PL" dirty="0"/>
          </a:p>
        </p:txBody>
      </p:sp>
      <p:sp>
        <p:nvSpPr>
          <p:cNvPr id="3" name="Symbol zastępczy zawartości 2"/>
          <p:cNvSpPr>
            <a:spLocks noGrp="1"/>
          </p:cNvSpPr>
          <p:nvPr>
            <p:ph idx="1"/>
          </p:nvPr>
        </p:nvSpPr>
        <p:spPr/>
        <p:txBody>
          <a:bodyPr/>
          <a:lstStyle/>
          <a:p>
            <a:pPr>
              <a:buFont typeface="Wingdings"/>
              <a:buChar char="Ø"/>
            </a:pPr>
            <a:r>
              <a:rPr lang="en-US" dirty="0" smtClean="0"/>
              <a:t>Poppy seed cake and cheesecake must be obligatory on Christmas in Great Britain. </a:t>
            </a:r>
            <a:endParaRPr lang="pl-PL" dirty="0" smtClean="0"/>
          </a:p>
          <a:p>
            <a:pPr>
              <a:buFont typeface="Wingdings"/>
              <a:buChar char="Ø"/>
            </a:pPr>
            <a:r>
              <a:rPr lang="en-US" dirty="0" smtClean="0"/>
              <a:t>The English have several typically Christmas desserts. They are all very characteristic and you cannot pass by them indifferently. Either you like them or you hate them.</a:t>
            </a:r>
            <a:endParaRPr lang="pl-PL" dirty="0" smtClean="0"/>
          </a:p>
          <a:p>
            <a:pPr>
              <a:buNone/>
            </a:pPr>
            <a:endParaRPr lang="pl-PL" dirty="0" smtClean="0"/>
          </a:p>
          <a:p>
            <a:pPr>
              <a:buNone/>
            </a:pPr>
            <a:r>
              <a:rPr lang="pl-PL" dirty="0" smtClean="0"/>
              <a:t>*</a:t>
            </a:r>
            <a:r>
              <a:rPr lang="en-US" dirty="0" smtClean="0"/>
              <a:t>English desserts on the next slide</a:t>
            </a:r>
            <a:r>
              <a:rPr lang="pl-PL" dirty="0" smtClean="0"/>
              <a:t>*</a:t>
            </a:r>
            <a:endParaRPr lang="pl-PL"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t>
            </a:r>
            <a:r>
              <a:rPr lang="en-US" dirty="0" smtClean="0"/>
              <a:t>he first dessert is Christmas pudding</a:t>
            </a:r>
            <a:endParaRPr lang="pl-PL" dirty="0"/>
          </a:p>
        </p:txBody>
      </p:sp>
      <p:sp>
        <p:nvSpPr>
          <p:cNvPr id="4" name="Prostokąt 3"/>
          <p:cNvSpPr/>
          <p:nvPr/>
        </p:nvSpPr>
        <p:spPr>
          <a:xfrm>
            <a:off x="6951134" y="2336800"/>
            <a:ext cx="2235200" cy="2585323"/>
          </a:xfrm>
          <a:prstGeom prst="rect">
            <a:avLst/>
          </a:prstGeom>
        </p:spPr>
        <p:txBody>
          <a:bodyPr wrap="square">
            <a:spAutoFit/>
          </a:bodyPr>
          <a:lstStyle/>
          <a:p>
            <a:r>
              <a:rPr lang="en-US" dirty="0" smtClean="0"/>
              <a:t>It is a dark cake soaked in alcohol with a lot of dried fruit. They are prepared a lot before Christmas, because they "mature" for about five weeks</a:t>
            </a:r>
            <a:endParaRPr lang="pl-PL" dirty="0"/>
          </a:p>
        </p:txBody>
      </p:sp>
      <p:pic>
        <p:nvPicPr>
          <p:cNvPr id="27650" name="Picture 2" descr="boże narodzenie w wielkiej brytanii fashionvoyager"/>
          <p:cNvPicPr>
            <a:picLocks noChangeAspect="1" noChangeArrowheads="1"/>
          </p:cNvPicPr>
          <p:nvPr/>
        </p:nvPicPr>
        <p:blipFill>
          <a:blip r:embed="rId2"/>
          <a:srcRect/>
          <a:stretch>
            <a:fillRect/>
          </a:stretch>
        </p:blipFill>
        <p:spPr bwMode="auto">
          <a:xfrm>
            <a:off x="790574" y="1818207"/>
            <a:ext cx="5676864" cy="3769793"/>
          </a:xfrm>
          <a:prstGeom prst="ellipse">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The</a:t>
            </a:r>
            <a:r>
              <a:rPr lang="pl-PL" dirty="0" smtClean="0"/>
              <a:t> </a:t>
            </a:r>
            <a:r>
              <a:rPr lang="pl-PL" dirty="0" err="1" smtClean="0"/>
              <a:t>second</a:t>
            </a:r>
            <a:r>
              <a:rPr lang="pl-PL" dirty="0" smtClean="0"/>
              <a:t> </a:t>
            </a:r>
            <a:r>
              <a:rPr lang="pl-PL" dirty="0" err="1" smtClean="0"/>
              <a:t>dessert</a:t>
            </a:r>
            <a:r>
              <a:rPr lang="pl-PL" dirty="0" smtClean="0"/>
              <a:t> </a:t>
            </a:r>
            <a:r>
              <a:rPr lang="pl-PL" dirty="0" err="1" smtClean="0"/>
              <a:t>is</a:t>
            </a:r>
            <a:r>
              <a:rPr lang="pl-PL" dirty="0" smtClean="0"/>
              <a:t> m</a:t>
            </a:r>
            <a:r>
              <a:rPr lang="en-US" dirty="0" err="1" smtClean="0"/>
              <a:t>ince</a:t>
            </a:r>
            <a:r>
              <a:rPr lang="en-US" dirty="0" smtClean="0"/>
              <a:t> pies</a:t>
            </a:r>
            <a:r>
              <a:rPr lang="pl-PL" dirty="0" smtClean="0"/>
              <a:t>. Mince pies </a:t>
            </a:r>
            <a:r>
              <a:rPr lang="en-US" dirty="0" smtClean="0"/>
              <a:t>are small cupcakes filled with a very sweet mass of nuts and raisins</a:t>
            </a:r>
            <a:endParaRPr lang="pl-PL" dirty="0"/>
          </a:p>
        </p:txBody>
      </p:sp>
      <p:pic>
        <p:nvPicPr>
          <p:cNvPr id="29698" name="Picture 2" descr="http://fashionvoyager.pl/wp-content/uploads/2015/12/recipes_08_mince_pies.jpg"/>
          <p:cNvPicPr>
            <a:picLocks noChangeAspect="1" noChangeArrowheads="1"/>
          </p:cNvPicPr>
          <p:nvPr/>
        </p:nvPicPr>
        <p:blipFill>
          <a:blip r:embed="rId2"/>
          <a:srcRect/>
          <a:stretch>
            <a:fillRect/>
          </a:stretch>
        </p:blipFill>
        <p:spPr bwMode="auto">
          <a:xfrm>
            <a:off x="1984376" y="2318024"/>
            <a:ext cx="6837891" cy="40007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The third dessert is the </a:t>
            </a:r>
            <a:r>
              <a:rPr lang="en-US" dirty="0" err="1" smtClean="0"/>
              <a:t>christmas</a:t>
            </a:r>
            <a:r>
              <a:rPr lang="en-US" dirty="0" smtClean="0"/>
              <a:t> cake. It is a special Christmas cake prepared just like Christmas pudding, long before Christmas.</a:t>
            </a:r>
            <a:endParaRPr lang="pl-PL" dirty="0"/>
          </a:p>
        </p:txBody>
      </p:sp>
      <p:pic>
        <p:nvPicPr>
          <p:cNvPr id="30722" name="Picture 2" descr="boże narodzenie w wielkiej brytanii fashionvoyager"/>
          <p:cNvPicPr>
            <a:picLocks noChangeAspect="1" noChangeArrowheads="1"/>
          </p:cNvPicPr>
          <p:nvPr/>
        </p:nvPicPr>
        <p:blipFill>
          <a:blip r:embed="rId2"/>
          <a:srcRect/>
          <a:stretch>
            <a:fillRect/>
          </a:stretch>
        </p:blipFill>
        <p:spPr bwMode="auto">
          <a:xfrm>
            <a:off x="2289176" y="2373045"/>
            <a:ext cx="5821891" cy="41219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What</a:t>
            </a:r>
            <a:r>
              <a:rPr lang="pl-PL" dirty="0" smtClean="0"/>
              <a:t> </a:t>
            </a:r>
            <a:r>
              <a:rPr lang="pl-PL" dirty="0" err="1" smtClean="0"/>
              <a:t>about</a:t>
            </a:r>
            <a:r>
              <a:rPr lang="pl-PL" dirty="0" smtClean="0"/>
              <a:t> UK </a:t>
            </a:r>
            <a:r>
              <a:rPr lang="pl-PL" dirty="0" err="1" smtClean="0"/>
              <a:t>gifts</a:t>
            </a:r>
            <a:r>
              <a:rPr lang="pl-PL" dirty="0" smtClean="0"/>
              <a:t>?</a:t>
            </a:r>
            <a:endParaRPr lang="pl-PL" dirty="0"/>
          </a:p>
        </p:txBody>
      </p:sp>
      <p:sp>
        <p:nvSpPr>
          <p:cNvPr id="3" name="Symbol zastępczy zawartości 2"/>
          <p:cNvSpPr>
            <a:spLocks noGrp="1"/>
          </p:cNvSpPr>
          <p:nvPr>
            <p:ph idx="1"/>
          </p:nvPr>
        </p:nvSpPr>
        <p:spPr/>
        <p:txBody>
          <a:bodyPr/>
          <a:lstStyle/>
          <a:p>
            <a:r>
              <a:rPr lang="en-US" dirty="0" smtClean="0"/>
              <a:t>In Poland, they go to the Christmas tree, and only after eating, they are distributed to the household. In Great Britain, opening gifts is very much celebrated. Santa leaves gifts at night in specially prepared socks, which are hung on the fireplace. What does not fit them goes under the Christmas tree. Each of the gifts is opened individually, you cannot fail to admire what you got. During the course, the famous English tea is sipped. Such traditional English gift opening can go on all evening.</a:t>
            </a:r>
            <a:endParaRPr lang="pl-PL" dirty="0"/>
          </a:p>
        </p:txBody>
      </p:sp>
      <p:pic>
        <p:nvPicPr>
          <p:cNvPr id="31746" name="Picture 2" descr="boże narodzenie w wielkiej brytanii fashionvoyager"/>
          <p:cNvPicPr>
            <a:picLocks noChangeAspect="1" noChangeArrowheads="1"/>
          </p:cNvPicPr>
          <p:nvPr/>
        </p:nvPicPr>
        <p:blipFill>
          <a:blip r:embed="rId2" cstate="print"/>
          <a:srcRect/>
          <a:stretch>
            <a:fillRect/>
          </a:stretch>
        </p:blipFill>
        <p:spPr bwMode="auto">
          <a:xfrm>
            <a:off x="1450977" y="4368799"/>
            <a:ext cx="2946400" cy="2209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48" name="Picture 4" descr="fashionvoyager"/>
          <p:cNvPicPr>
            <a:picLocks noChangeAspect="1" noChangeArrowheads="1"/>
          </p:cNvPicPr>
          <p:nvPr/>
        </p:nvPicPr>
        <p:blipFill>
          <a:blip r:embed="rId3" cstate="print"/>
          <a:srcRect/>
          <a:stretch>
            <a:fillRect/>
          </a:stretch>
        </p:blipFill>
        <p:spPr bwMode="auto">
          <a:xfrm>
            <a:off x="5430308" y="4339428"/>
            <a:ext cx="2985560" cy="2239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What is celebrated on December 26 in </a:t>
            </a:r>
            <a:r>
              <a:rPr lang="en-US" dirty="0" smtClean="0"/>
              <a:t>UK</a:t>
            </a:r>
            <a:r>
              <a:rPr lang="pl-PL" dirty="0" smtClean="0"/>
              <a:t>?</a:t>
            </a:r>
            <a:endParaRPr lang="pl-PL" dirty="0"/>
          </a:p>
        </p:txBody>
      </p:sp>
      <p:sp>
        <p:nvSpPr>
          <p:cNvPr id="3" name="Symbol zastępczy zawartości 2"/>
          <p:cNvSpPr>
            <a:spLocks noGrp="1"/>
          </p:cNvSpPr>
          <p:nvPr>
            <p:ph idx="1"/>
          </p:nvPr>
        </p:nvSpPr>
        <p:spPr/>
        <p:txBody>
          <a:bodyPr/>
          <a:lstStyle/>
          <a:p>
            <a:pPr>
              <a:buNone/>
            </a:pPr>
            <a:r>
              <a:rPr lang="pl-PL" dirty="0" smtClean="0"/>
              <a:t>     </a:t>
            </a:r>
            <a:r>
              <a:rPr lang="en-US" dirty="0" smtClean="0"/>
              <a:t>December </a:t>
            </a:r>
            <a:r>
              <a:rPr lang="en-US" dirty="0" smtClean="0"/>
              <a:t>26 is the so-called "Boxing Day" in Great Britain. The name comes from the gift boxes that were traditionally given to traders, servants and friends. On this day, as in Poland, family and friends are visited.</a:t>
            </a:r>
            <a:endParaRPr lang="pl-PL" dirty="0"/>
          </a:p>
        </p:txBody>
      </p:sp>
      <p:pic>
        <p:nvPicPr>
          <p:cNvPr id="1026" name="Picture 2" descr="Oto najgorsze zachowania w czasie pandemii koronawirusa. Absolutnie tak nie  rób! - Kurierlubelski.pl"/>
          <p:cNvPicPr>
            <a:picLocks noChangeAspect="1" noChangeArrowheads="1"/>
          </p:cNvPicPr>
          <p:nvPr/>
        </p:nvPicPr>
        <p:blipFill>
          <a:blip r:embed="rId2"/>
          <a:srcRect/>
          <a:stretch>
            <a:fillRect/>
          </a:stretch>
        </p:blipFill>
        <p:spPr bwMode="auto">
          <a:xfrm>
            <a:off x="5768976" y="3436584"/>
            <a:ext cx="4145492" cy="2763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CZEKOLADKI K361"/>
          <p:cNvPicPr>
            <a:picLocks noChangeAspect="1" noChangeArrowheads="1"/>
          </p:cNvPicPr>
          <p:nvPr/>
        </p:nvPicPr>
        <p:blipFill>
          <a:blip r:embed="rId3"/>
          <a:srcRect/>
          <a:stretch>
            <a:fillRect/>
          </a:stretch>
        </p:blipFill>
        <p:spPr bwMode="auto">
          <a:xfrm>
            <a:off x="1036110" y="3439592"/>
            <a:ext cx="3976157" cy="27879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END OF BRITISH CUSTOMS</a:t>
            </a:r>
            <a:endParaRPr lang="pl-PL" dirty="0"/>
          </a:p>
        </p:txBody>
      </p:sp>
      <p:pic>
        <p:nvPicPr>
          <p:cNvPr id="33794" name="Picture 2" descr="Baner wiszący Flaga Wielkiej Brytanii - 5 m - Kod produktu: BANF-UK - Cena:  - FLAGI PAŃSTW - Sklep internetowy PartyShop Congee.pl"/>
          <p:cNvPicPr>
            <a:picLocks noChangeAspect="1" noChangeArrowheads="1"/>
          </p:cNvPicPr>
          <p:nvPr/>
        </p:nvPicPr>
        <p:blipFill>
          <a:blip r:embed="rId2"/>
          <a:srcRect/>
          <a:stretch>
            <a:fillRect/>
          </a:stretch>
        </p:blipFill>
        <p:spPr bwMode="auto">
          <a:xfrm>
            <a:off x="1442508" y="1240633"/>
            <a:ext cx="6964892" cy="5223668"/>
          </a:xfrm>
          <a:prstGeom prst="rect">
            <a:avLst/>
          </a:prstGeom>
          <a:noFill/>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en-US" sz="4000" dirty="0" smtClean="0"/>
              <a:t>In this presentation, I only presented the traditions of Great Britain because many English-speaking countries have similar traditions</a:t>
            </a:r>
            <a:endParaRPr lang="pl-PL" sz="4000" dirty="0"/>
          </a:p>
        </p:txBody>
      </p:sp>
      <p:pic>
        <p:nvPicPr>
          <p:cNvPr id="34818" name="Picture 2" descr="Napis wielka brytania z big ben Fototapeta • Fototapety Herb, big ben,  patriotyzm | myloview.pl"/>
          <p:cNvPicPr>
            <a:picLocks noChangeAspect="1" noChangeArrowheads="1"/>
          </p:cNvPicPr>
          <p:nvPr/>
        </p:nvPicPr>
        <p:blipFill>
          <a:blip r:embed="rId2"/>
          <a:srcRect/>
          <a:stretch>
            <a:fillRect/>
          </a:stretch>
        </p:blipFill>
        <p:spPr bwMode="auto">
          <a:xfrm>
            <a:off x="5625042" y="4376301"/>
            <a:ext cx="3197225" cy="21181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4820" name="Picture 4" descr="Naklejka na ścianę Flagi Wielka Brytania - TenStickers"/>
          <p:cNvPicPr>
            <a:picLocks noChangeAspect="1" noChangeArrowheads="1"/>
          </p:cNvPicPr>
          <p:nvPr/>
        </p:nvPicPr>
        <p:blipFill>
          <a:blip r:embed="rId3"/>
          <a:srcRect/>
          <a:stretch>
            <a:fillRect/>
          </a:stretch>
        </p:blipFill>
        <p:spPr bwMode="auto">
          <a:xfrm>
            <a:off x="722842" y="3640513"/>
            <a:ext cx="3476625" cy="2890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Finally, a reminder of where the United Kingdom is</a:t>
            </a:r>
            <a:endParaRPr lang="pl-PL" dirty="0"/>
          </a:p>
        </p:txBody>
      </p:sp>
      <p:pic>
        <p:nvPicPr>
          <p:cNvPr id="35842" name="Picture 2" descr="File:Uk outline map.png - Wikimedia Commons"/>
          <p:cNvPicPr>
            <a:picLocks noChangeAspect="1" noChangeArrowheads="1"/>
          </p:cNvPicPr>
          <p:nvPr/>
        </p:nvPicPr>
        <p:blipFill>
          <a:blip r:embed="rId2"/>
          <a:srcRect/>
          <a:stretch>
            <a:fillRect/>
          </a:stretch>
        </p:blipFill>
        <p:spPr bwMode="auto">
          <a:xfrm>
            <a:off x="1713441" y="1734256"/>
            <a:ext cx="3461808" cy="46157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Prostokąt 4"/>
          <p:cNvSpPr/>
          <p:nvPr/>
        </p:nvSpPr>
        <p:spPr>
          <a:xfrm>
            <a:off x="6138334" y="3244334"/>
            <a:ext cx="2980266" cy="369332"/>
          </a:xfrm>
          <a:prstGeom prst="rect">
            <a:avLst/>
          </a:prstGeom>
        </p:spPr>
        <p:txBody>
          <a:bodyPr wrap="square">
            <a:spAutoFit/>
          </a:bodyPr>
          <a:lstStyle/>
          <a:p>
            <a:r>
              <a:rPr lang="en-US" dirty="0" err="1" smtClean="0"/>
              <a:t>Uk</a:t>
            </a:r>
            <a:r>
              <a:rPr lang="en-US" dirty="0" smtClean="0"/>
              <a:t> is a bright yellow color</a:t>
            </a:r>
            <a:endParaRPr lang="pl-PL"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Now it's time for the quiz</a:t>
            </a:r>
            <a:endParaRPr lang="pl-PL" dirty="0"/>
          </a:p>
        </p:txBody>
      </p:sp>
      <p:pic>
        <p:nvPicPr>
          <p:cNvPr id="36866" name="Picture 2" descr="Quiz: культовые персонажи – что это за личности? |"/>
          <p:cNvPicPr>
            <a:picLocks noChangeAspect="1" noChangeArrowheads="1"/>
          </p:cNvPicPr>
          <p:nvPr/>
        </p:nvPicPr>
        <p:blipFill>
          <a:blip r:embed="rId2"/>
          <a:srcRect/>
          <a:stretch>
            <a:fillRect/>
          </a:stretch>
        </p:blipFill>
        <p:spPr bwMode="auto">
          <a:xfrm>
            <a:off x="1688042" y="1649717"/>
            <a:ext cx="6812492" cy="4128783"/>
          </a:xfrm>
          <a:prstGeom prst="rect">
            <a:avLst/>
          </a:prstGeom>
          <a:ln>
            <a:noFill/>
          </a:ln>
          <a:effectLst>
            <a:outerShdw blurRad="292100" dist="139700" dir="2700000" algn="tl" rotWithShape="0">
              <a:srgbClr val="333333">
                <a:alpha val="65000"/>
              </a:srgbClr>
            </a:outerShdw>
          </a:effectLst>
        </p:spPr>
      </p:pic>
      <p:sp>
        <p:nvSpPr>
          <p:cNvPr id="5" name="Prostokąt 4"/>
          <p:cNvSpPr/>
          <p:nvPr/>
        </p:nvSpPr>
        <p:spPr>
          <a:xfrm>
            <a:off x="2954867" y="6198986"/>
            <a:ext cx="5308599" cy="379614"/>
          </a:xfrm>
          <a:prstGeom prst="rect">
            <a:avLst/>
          </a:prstGeom>
        </p:spPr>
        <p:txBody>
          <a:bodyPr wrap="square">
            <a:spAutoFit/>
          </a:bodyPr>
          <a:lstStyle/>
          <a:p>
            <a:r>
              <a:rPr lang="pl-PL" dirty="0" smtClean="0"/>
              <a:t>*</a:t>
            </a:r>
            <a:r>
              <a:rPr lang="en-US" dirty="0" smtClean="0"/>
              <a:t>questions </a:t>
            </a:r>
            <a:r>
              <a:rPr lang="en-US" dirty="0" smtClean="0"/>
              <a:t>and answers will be in </a:t>
            </a:r>
            <a:r>
              <a:rPr lang="en-US" dirty="0" smtClean="0"/>
              <a:t>Polish</a:t>
            </a:r>
            <a:r>
              <a:rPr lang="pl-PL" dirty="0" smtClean="0"/>
              <a:t>*</a:t>
            </a:r>
            <a:endParaRPr lang="pl-PL"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t>Some</a:t>
            </a:r>
            <a:r>
              <a:rPr lang="pl-PL" dirty="0" smtClean="0"/>
              <a:t> </a:t>
            </a:r>
            <a:r>
              <a:rPr lang="pl-PL" dirty="0" err="1" smtClean="0"/>
              <a:t>Christmas</a:t>
            </a:r>
            <a:r>
              <a:rPr lang="pl-PL" dirty="0" smtClean="0"/>
              <a:t> </a:t>
            </a:r>
            <a:r>
              <a:rPr lang="pl-PL" dirty="0" err="1" smtClean="0"/>
              <a:t>pictures</a:t>
            </a:r>
            <a:r>
              <a:rPr lang="pl-PL" dirty="0" smtClean="0"/>
              <a:t/>
            </a:r>
            <a:br>
              <a:rPr lang="pl-PL" dirty="0" smtClean="0"/>
            </a:br>
            <a:endParaRPr lang="pl-PL" dirty="0"/>
          </a:p>
        </p:txBody>
      </p:sp>
      <p:sp>
        <p:nvSpPr>
          <p:cNvPr id="1026" name="AutoShape 2" descr="Christmas - Festive Decorations, Trees and Gifts | The Ran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8" name="Picture 4" descr="Christmas - Festive Decorations, Trees and Gifts | The Range"/>
          <p:cNvPicPr>
            <a:picLocks noChangeAspect="1" noChangeArrowheads="1"/>
          </p:cNvPicPr>
          <p:nvPr/>
        </p:nvPicPr>
        <p:blipFill>
          <a:blip r:embed="rId2" cstate="print"/>
          <a:srcRect/>
          <a:stretch>
            <a:fillRect/>
          </a:stretch>
        </p:blipFill>
        <p:spPr bwMode="auto">
          <a:xfrm>
            <a:off x="451908" y="1366307"/>
            <a:ext cx="2045760" cy="2045760"/>
          </a:xfrm>
          <a:prstGeom prst="rect">
            <a:avLst/>
          </a:prstGeom>
          <a:ln>
            <a:noFill/>
          </a:ln>
          <a:effectLst>
            <a:softEdge rad="112500"/>
          </a:effectLst>
        </p:spPr>
      </p:pic>
      <p:pic>
        <p:nvPicPr>
          <p:cNvPr id="1030" name="Picture 6" descr="History of Christmas - HISTORY"/>
          <p:cNvPicPr>
            <a:picLocks noChangeAspect="1" noChangeArrowheads="1"/>
          </p:cNvPicPr>
          <p:nvPr/>
        </p:nvPicPr>
        <p:blipFill>
          <a:blip r:embed="rId3" cstate="print"/>
          <a:srcRect/>
          <a:stretch>
            <a:fillRect/>
          </a:stretch>
        </p:blipFill>
        <p:spPr bwMode="auto">
          <a:xfrm>
            <a:off x="978958" y="4074913"/>
            <a:ext cx="4240271" cy="2385153"/>
          </a:xfrm>
          <a:prstGeom prst="rect">
            <a:avLst/>
          </a:prstGeom>
          <a:ln>
            <a:noFill/>
          </a:ln>
          <a:effectLst>
            <a:softEdge rad="112500"/>
          </a:effectLst>
        </p:spPr>
      </p:pic>
      <p:pic>
        <p:nvPicPr>
          <p:cNvPr id="1032" name="Picture 8" descr="25 Christmas Traditions and Their Origins - HISTORY"/>
          <p:cNvPicPr>
            <a:picLocks noChangeAspect="1" noChangeArrowheads="1"/>
          </p:cNvPicPr>
          <p:nvPr/>
        </p:nvPicPr>
        <p:blipFill>
          <a:blip r:embed="rId4" cstate="print"/>
          <a:srcRect/>
          <a:stretch>
            <a:fillRect/>
          </a:stretch>
        </p:blipFill>
        <p:spPr bwMode="auto">
          <a:xfrm>
            <a:off x="3940177" y="1400176"/>
            <a:ext cx="2121958" cy="2121958"/>
          </a:xfrm>
          <a:prstGeom prst="rect">
            <a:avLst/>
          </a:prstGeom>
          <a:ln>
            <a:noFill/>
          </a:ln>
          <a:effectLst>
            <a:softEdge rad="112500"/>
          </a:effectLst>
        </p:spPr>
      </p:pic>
      <p:pic>
        <p:nvPicPr>
          <p:cNvPr id="1034" name="Picture 10" descr="9 inch Christmas Crackers x100s only £18.99 | GM Packaging UK Ltd"/>
          <p:cNvPicPr>
            <a:picLocks noChangeAspect="1" noChangeArrowheads="1"/>
          </p:cNvPicPr>
          <p:nvPr/>
        </p:nvPicPr>
        <p:blipFill>
          <a:blip r:embed="rId5"/>
          <a:srcRect/>
          <a:stretch>
            <a:fillRect/>
          </a:stretch>
        </p:blipFill>
        <p:spPr bwMode="auto">
          <a:xfrm>
            <a:off x="7546975" y="1434119"/>
            <a:ext cx="2946929" cy="2104949"/>
          </a:xfrm>
          <a:prstGeom prst="rect">
            <a:avLst/>
          </a:prstGeom>
          <a:ln>
            <a:noFill/>
          </a:ln>
          <a:effectLst>
            <a:softEdge rad="112500"/>
          </a:effectLst>
        </p:spPr>
      </p:pic>
      <p:pic>
        <p:nvPicPr>
          <p:cNvPr id="1036" name="Picture 12" descr="95 DIY Homemade Christmas Gifts - Craft Ideas for Christmas Presents"/>
          <p:cNvPicPr>
            <a:picLocks noChangeAspect="1" noChangeArrowheads="1"/>
          </p:cNvPicPr>
          <p:nvPr/>
        </p:nvPicPr>
        <p:blipFill>
          <a:blip r:embed="rId6"/>
          <a:srcRect/>
          <a:stretch>
            <a:fillRect/>
          </a:stretch>
        </p:blipFill>
        <p:spPr bwMode="auto">
          <a:xfrm>
            <a:off x="6649508" y="4094557"/>
            <a:ext cx="2342092" cy="2331114"/>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1: Czy Australia należy to krajów anglojęzycznych?</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t>Tak</a:t>
            </a:r>
          </a:p>
          <a:p>
            <a:pPr>
              <a:buAutoNum type="alphaUcPeriod"/>
            </a:pPr>
            <a:r>
              <a:rPr lang="pl-PL" dirty="0" smtClean="0"/>
              <a:t>Nie</a:t>
            </a:r>
          </a:p>
          <a:p>
            <a:pPr>
              <a:buAutoNum type="alphaUcPeriod"/>
            </a:pPr>
            <a:r>
              <a:rPr lang="pl-PL" dirty="0" smtClean="0"/>
              <a:t>Nie było takiej informacji w prezentacji</a:t>
            </a:r>
          </a:p>
          <a:p>
            <a:pPr>
              <a:buAutoNum type="alphaUcPeriod"/>
            </a:pPr>
            <a:r>
              <a:rPr lang="pl-PL" dirty="0" smtClean="0"/>
              <a:t>Nie wiem</a:t>
            </a:r>
            <a:endParaRPr lang="pl-PL" dirty="0"/>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1: Czy Australia należy to krajów anglojęzycznych?</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solidFill>
                  <a:schemeClr val="accent1"/>
                </a:solidFill>
              </a:rPr>
              <a:t>Tak</a:t>
            </a:r>
          </a:p>
          <a:p>
            <a:pPr>
              <a:buAutoNum type="alphaUcPeriod"/>
            </a:pPr>
            <a:r>
              <a:rPr lang="pl-PL" dirty="0" smtClean="0">
                <a:solidFill>
                  <a:srgbClr val="FF0000"/>
                </a:solidFill>
              </a:rPr>
              <a:t>Nie</a:t>
            </a:r>
          </a:p>
          <a:p>
            <a:pPr>
              <a:buAutoNum type="alphaUcPeriod"/>
            </a:pPr>
            <a:r>
              <a:rPr lang="pl-PL" dirty="0" smtClean="0">
                <a:solidFill>
                  <a:srgbClr val="FF0000"/>
                </a:solidFill>
              </a:rPr>
              <a:t>Nie było takiej informacji w prezentacji</a:t>
            </a:r>
          </a:p>
          <a:p>
            <a:pPr>
              <a:buAutoNum type="alphaUcPeriod"/>
            </a:pPr>
            <a:r>
              <a:rPr lang="pl-PL" dirty="0" smtClean="0">
                <a:solidFill>
                  <a:srgbClr val="FF0000"/>
                </a:solidFill>
              </a:rPr>
              <a:t>Nie wiem</a:t>
            </a:r>
          </a:p>
          <a:p>
            <a:pPr>
              <a:buNone/>
            </a:pP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2: Co robi się 24 grudnia w Wielkiej Brytanii? </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t>Jest obchodzona wigilia</a:t>
            </a:r>
          </a:p>
          <a:p>
            <a:pPr>
              <a:buAutoNum type="alphaUcPeriod"/>
            </a:pPr>
            <a:r>
              <a:rPr lang="pl-PL" dirty="0" smtClean="0"/>
              <a:t>Trzeba iść na 2 msze Święte</a:t>
            </a:r>
          </a:p>
          <a:p>
            <a:pPr>
              <a:buAutoNum type="alphaUcPeriod"/>
            </a:pPr>
            <a:r>
              <a:rPr lang="pl-PL" dirty="0" smtClean="0"/>
              <a:t>Trzeba ubrać choinkę i wystroić dom</a:t>
            </a:r>
          </a:p>
          <a:p>
            <a:pPr>
              <a:buAutoNum type="alphaUcPeriod"/>
            </a:pPr>
            <a:r>
              <a:rPr lang="pl-PL" dirty="0" smtClean="0"/>
              <a:t>Jest to zwykły dzień</a:t>
            </a:r>
            <a:endParaRPr lang="pl-PL"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2: Co robi się 24 grudnia w Wielkiej Brytanii? </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solidFill>
                  <a:srgbClr val="FF0000"/>
                </a:solidFill>
              </a:rPr>
              <a:t>Jest obchodzona wigilia</a:t>
            </a:r>
          </a:p>
          <a:p>
            <a:pPr>
              <a:buAutoNum type="alphaUcPeriod"/>
            </a:pPr>
            <a:r>
              <a:rPr lang="pl-PL" dirty="0" smtClean="0">
                <a:solidFill>
                  <a:srgbClr val="FF0000"/>
                </a:solidFill>
              </a:rPr>
              <a:t>Trzeba iść na 2 msze Święte</a:t>
            </a:r>
          </a:p>
          <a:p>
            <a:pPr>
              <a:buAutoNum type="alphaUcPeriod"/>
            </a:pPr>
            <a:r>
              <a:rPr lang="pl-PL" dirty="0" smtClean="0">
                <a:solidFill>
                  <a:srgbClr val="FF0000"/>
                </a:solidFill>
              </a:rPr>
              <a:t>Trzeba ubrać choinkę i wystroić dom</a:t>
            </a:r>
          </a:p>
          <a:p>
            <a:pPr>
              <a:buAutoNum type="alphaUcPeriod"/>
            </a:pPr>
            <a:r>
              <a:rPr lang="pl-PL" dirty="0" smtClean="0">
                <a:solidFill>
                  <a:schemeClr val="accent1"/>
                </a:solidFill>
              </a:rPr>
              <a:t>Jest to zwykły dzień</a:t>
            </a:r>
          </a:p>
          <a:p>
            <a:pPr>
              <a:buNone/>
            </a:pPr>
            <a:endParaRPr lang="pl-P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Pytanie 3: W Polsce we Wigilię bardzo często przyrządzamy karpia, natomiast w UK…</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t>Ciasto z orzechami</a:t>
            </a:r>
          </a:p>
          <a:p>
            <a:pPr>
              <a:buAutoNum type="alphaUcPeriod"/>
            </a:pPr>
            <a:r>
              <a:rPr lang="pl-PL" dirty="0" smtClean="0"/>
              <a:t>Gotowanego kurczaka</a:t>
            </a:r>
          </a:p>
          <a:p>
            <a:pPr>
              <a:buAutoNum type="alphaUcPeriod"/>
            </a:pPr>
            <a:r>
              <a:rPr lang="pl-PL" dirty="0" smtClean="0"/>
              <a:t>Pieczonego kurczaka</a:t>
            </a:r>
          </a:p>
          <a:p>
            <a:pPr>
              <a:buAutoNum type="alphaUcPeriod"/>
            </a:pPr>
            <a:r>
              <a:rPr lang="pl-PL" dirty="0" smtClean="0"/>
              <a:t>Pieczonego pstrąga </a:t>
            </a:r>
            <a:endParaRPr lang="pl-PL" dirty="0"/>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Pytanie 3: W Polsce we Wigilię bardzo często przyrządzamy karpia, natomiast w UK…</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solidFill>
                  <a:srgbClr val="FF0000"/>
                </a:solidFill>
              </a:rPr>
              <a:t>Ciasto z orzechami</a:t>
            </a:r>
          </a:p>
          <a:p>
            <a:pPr>
              <a:buAutoNum type="alphaUcPeriod"/>
            </a:pPr>
            <a:r>
              <a:rPr lang="pl-PL" dirty="0" smtClean="0">
                <a:solidFill>
                  <a:srgbClr val="FF0000"/>
                </a:solidFill>
              </a:rPr>
              <a:t>Gotowanego kurczaka</a:t>
            </a:r>
          </a:p>
          <a:p>
            <a:pPr>
              <a:buAutoNum type="alphaUcPeriod"/>
            </a:pPr>
            <a:r>
              <a:rPr lang="pl-PL" dirty="0" smtClean="0">
                <a:solidFill>
                  <a:schemeClr val="accent1"/>
                </a:solidFill>
              </a:rPr>
              <a:t>Pieczonego kurczaka</a:t>
            </a:r>
          </a:p>
          <a:p>
            <a:pPr>
              <a:buAutoNum type="alphaUcPeriod"/>
            </a:pPr>
            <a:r>
              <a:rPr lang="pl-PL" dirty="0" smtClean="0">
                <a:solidFill>
                  <a:srgbClr val="FF0000"/>
                </a:solidFill>
              </a:rPr>
              <a:t>Pieczonego pstrąga </a:t>
            </a:r>
          </a:p>
          <a:p>
            <a:pPr>
              <a:buNone/>
            </a:pPr>
            <a:endParaRPr lang="pl-P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4: Co robią Brytyjczycy zamiast opłatka? </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t>Robią sobie </a:t>
            </a:r>
            <a:r>
              <a:rPr lang="pl-PL" dirty="0" err="1" smtClean="0"/>
              <a:t>Christmas</a:t>
            </a:r>
            <a:r>
              <a:rPr lang="pl-PL" dirty="0" smtClean="0"/>
              <a:t> </a:t>
            </a:r>
            <a:r>
              <a:rPr lang="pl-PL" dirty="0" err="1" smtClean="0"/>
              <a:t>Crackers</a:t>
            </a:r>
            <a:endParaRPr lang="pl-PL" dirty="0" smtClean="0"/>
          </a:p>
          <a:p>
            <a:pPr>
              <a:buAutoNum type="alphaUcPeriod"/>
            </a:pPr>
            <a:r>
              <a:rPr lang="pl-PL" dirty="0" smtClean="0"/>
              <a:t>Pieką sernik</a:t>
            </a:r>
          </a:p>
          <a:p>
            <a:pPr>
              <a:buAutoNum type="alphaUcPeriod"/>
            </a:pPr>
            <a:r>
              <a:rPr lang="pl-PL" dirty="0" smtClean="0"/>
              <a:t>Robią </a:t>
            </a:r>
            <a:r>
              <a:rPr lang="en-US" dirty="0" smtClean="0"/>
              <a:t>Christmas </a:t>
            </a:r>
            <a:r>
              <a:rPr lang="en-US" dirty="0" smtClean="0"/>
              <a:t>pudding</a:t>
            </a:r>
            <a:endParaRPr lang="pl-PL" dirty="0" smtClean="0"/>
          </a:p>
          <a:p>
            <a:pPr>
              <a:buAutoNum type="alphaUcPeriod"/>
            </a:pPr>
            <a:r>
              <a:rPr lang="pl-PL" dirty="0" smtClean="0"/>
              <a:t>Robią </a:t>
            </a:r>
            <a:r>
              <a:rPr lang="pl-PL" dirty="0" smtClean="0"/>
              <a:t>m</a:t>
            </a:r>
            <a:r>
              <a:rPr lang="en-US" dirty="0" err="1" smtClean="0"/>
              <a:t>ince</a:t>
            </a:r>
            <a:r>
              <a:rPr lang="en-US" dirty="0" smtClean="0"/>
              <a:t> pies</a:t>
            </a:r>
            <a:endParaRPr lang="pl-PL" dirty="0" smtClean="0"/>
          </a:p>
          <a:p>
            <a:pPr>
              <a:buAutoNum type="alphaUcPeriod"/>
            </a:pPr>
            <a:endParaRPr lang="pl-PL" dirty="0" smtClean="0"/>
          </a:p>
          <a:p>
            <a:pPr>
              <a:buAutoNum type="alphaUcPeriod"/>
            </a:pPr>
            <a:endParaRPr lang="pl-PL" dirty="0" smtClean="0"/>
          </a:p>
          <a:p>
            <a:pPr>
              <a:buAutoNum type="alphaUcPeriod"/>
            </a:pPr>
            <a:endParaRPr lang="pl-PL" dirty="0"/>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4: </a:t>
            </a:r>
            <a:r>
              <a:rPr lang="pl-PL" dirty="0" smtClean="0"/>
              <a:t>Co robią Brytyjczycy </a:t>
            </a:r>
            <a:r>
              <a:rPr lang="pl-PL" dirty="0" smtClean="0"/>
              <a:t>zamiast opłatka? </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solidFill>
                  <a:schemeClr val="accent1"/>
                </a:solidFill>
              </a:rPr>
              <a:t>Robią sobie </a:t>
            </a:r>
            <a:r>
              <a:rPr lang="pl-PL" dirty="0" err="1" smtClean="0">
                <a:solidFill>
                  <a:schemeClr val="accent1"/>
                </a:solidFill>
              </a:rPr>
              <a:t>Christmas</a:t>
            </a:r>
            <a:r>
              <a:rPr lang="pl-PL" dirty="0" smtClean="0">
                <a:solidFill>
                  <a:schemeClr val="accent1"/>
                </a:solidFill>
              </a:rPr>
              <a:t> </a:t>
            </a:r>
            <a:r>
              <a:rPr lang="pl-PL" dirty="0" err="1" smtClean="0">
                <a:solidFill>
                  <a:schemeClr val="accent1"/>
                </a:solidFill>
              </a:rPr>
              <a:t>Crackers</a:t>
            </a:r>
            <a:endParaRPr lang="pl-PL" dirty="0" smtClean="0">
              <a:solidFill>
                <a:schemeClr val="accent1"/>
              </a:solidFill>
            </a:endParaRPr>
          </a:p>
          <a:p>
            <a:pPr>
              <a:buAutoNum type="alphaUcPeriod"/>
            </a:pPr>
            <a:r>
              <a:rPr lang="pl-PL" dirty="0" smtClean="0">
                <a:solidFill>
                  <a:srgbClr val="FF0000"/>
                </a:solidFill>
              </a:rPr>
              <a:t>Pieką sernik</a:t>
            </a:r>
          </a:p>
          <a:p>
            <a:pPr>
              <a:buAutoNum type="alphaUcPeriod"/>
            </a:pPr>
            <a:r>
              <a:rPr lang="pl-PL" dirty="0" smtClean="0">
                <a:solidFill>
                  <a:srgbClr val="FF0000"/>
                </a:solidFill>
              </a:rPr>
              <a:t>Robią </a:t>
            </a:r>
            <a:r>
              <a:rPr lang="en-US" dirty="0" smtClean="0">
                <a:solidFill>
                  <a:srgbClr val="FF0000"/>
                </a:solidFill>
              </a:rPr>
              <a:t>Christmas pudding</a:t>
            </a:r>
            <a:endParaRPr lang="pl-PL" dirty="0" smtClean="0">
              <a:solidFill>
                <a:srgbClr val="FF0000"/>
              </a:solidFill>
            </a:endParaRPr>
          </a:p>
          <a:p>
            <a:pPr>
              <a:buAutoNum type="alphaUcPeriod"/>
            </a:pPr>
            <a:r>
              <a:rPr lang="pl-PL" dirty="0" smtClean="0">
                <a:solidFill>
                  <a:srgbClr val="FF0000"/>
                </a:solidFill>
              </a:rPr>
              <a:t>Robią m</a:t>
            </a:r>
            <a:r>
              <a:rPr lang="en-US" dirty="0" err="1" smtClean="0">
                <a:solidFill>
                  <a:srgbClr val="FF0000"/>
                </a:solidFill>
              </a:rPr>
              <a:t>ince</a:t>
            </a:r>
            <a:r>
              <a:rPr lang="en-US" dirty="0" smtClean="0">
                <a:solidFill>
                  <a:srgbClr val="FF0000"/>
                </a:solidFill>
              </a:rPr>
              <a:t> pies</a:t>
            </a:r>
            <a:endParaRPr lang="pl-PL" dirty="0" smtClean="0">
              <a:solidFill>
                <a:srgbClr val="FF0000"/>
              </a:solidFill>
            </a:endParaRPr>
          </a:p>
          <a:p>
            <a:pPr>
              <a:buNone/>
            </a:pPr>
            <a:endParaRPr lang="pl-P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5: Co dzieje się w Wielkiej Brytanii 26 grudnia?</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t>Brytyjczycy ubierają choinkę</a:t>
            </a:r>
          </a:p>
          <a:p>
            <a:pPr>
              <a:buAutoNum type="alphaUcPeriod"/>
            </a:pPr>
            <a:r>
              <a:rPr lang="pl-PL" dirty="0" smtClean="0"/>
              <a:t>Dają sobie upominki</a:t>
            </a:r>
          </a:p>
          <a:p>
            <a:pPr>
              <a:buAutoNum type="alphaUcPeriod"/>
            </a:pPr>
            <a:r>
              <a:rPr lang="pl-PL" dirty="0" smtClean="0"/>
              <a:t>Dzwonią do siebie i składają sobie życzenia</a:t>
            </a:r>
          </a:p>
          <a:p>
            <a:pPr>
              <a:buAutoNum type="alphaUcPeriod"/>
            </a:pPr>
            <a:r>
              <a:rPr lang="pl-PL" dirty="0" smtClean="0"/>
              <a:t>Odwiedzają swoją rodzinę i swoich przyjaciół</a:t>
            </a:r>
            <a:endParaRPr lang="pl-PL" dirty="0"/>
          </a:p>
        </p:txBody>
      </p:sp>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5: Co dzieje się w Wielkiej Brytanii 26 grudnia?</a:t>
            </a:r>
            <a:endParaRPr lang="pl-PL" dirty="0"/>
          </a:p>
        </p:txBody>
      </p:sp>
      <p:sp>
        <p:nvSpPr>
          <p:cNvPr id="3" name="Symbol zastępczy zawartości 2"/>
          <p:cNvSpPr>
            <a:spLocks noGrp="1"/>
          </p:cNvSpPr>
          <p:nvPr>
            <p:ph idx="1"/>
          </p:nvPr>
        </p:nvSpPr>
        <p:spPr/>
        <p:txBody>
          <a:bodyPr/>
          <a:lstStyle/>
          <a:p>
            <a:pPr>
              <a:buAutoNum type="alphaUcPeriod"/>
            </a:pPr>
            <a:r>
              <a:rPr lang="pl-PL" dirty="0" smtClean="0">
                <a:solidFill>
                  <a:srgbClr val="FF0000"/>
                </a:solidFill>
              </a:rPr>
              <a:t>Brytyjczycy ubierają choinkę</a:t>
            </a:r>
          </a:p>
          <a:p>
            <a:pPr>
              <a:buAutoNum type="alphaUcPeriod"/>
            </a:pPr>
            <a:r>
              <a:rPr lang="pl-PL" dirty="0" smtClean="0">
                <a:solidFill>
                  <a:schemeClr val="accent1"/>
                </a:solidFill>
              </a:rPr>
              <a:t>Dają sobie upominki</a:t>
            </a:r>
          </a:p>
          <a:p>
            <a:pPr>
              <a:buAutoNum type="alphaUcPeriod"/>
            </a:pPr>
            <a:r>
              <a:rPr lang="pl-PL" dirty="0" smtClean="0">
                <a:solidFill>
                  <a:srgbClr val="FF0000"/>
                </a:solidFill>
              </a:rPr>
              <a:t>Dzwonią do siebie i składają sobie życzenia</a:t>
            </a:r>
          </a:p>
          <a:p>
            <a:pPr>
              <a:buAutoNum type="alphaUcPeriod"/>
            </a:pPr>
            <a:r>
              <a:rPr lang="pl-PL" dirty="0" smtClean="0">
                <a:solidFill>
                  <a:schemeClr val="accent1"/>
                </a:solidFill>
              </a:rPr>
              <a:t>Odwiedzają swoją rodzinę i swoich przyjaciół</a:t>
            </a:r>
          </a:p>
          <a:p>
            <a:pPr>
              <a:buNone/>
            </a:pP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Which</a:t>
            </a:r>
            <a:r>
              <a:rPr lang="pl-PL" dirty="0" smtClean="0"/>
              <a:t> </a:t>
            </a:r>
            <a:r>
              <a:rPr lang="pl-PL" dirty="0" err="1" smtClean="0"/>
              <a:t>countries</a:t>
            </a:r>
            <a:r>
              <a:rPr lang="pl-PL" dirty="0" smtClean="0"/>
              <a:t> </a:t>
            </a:r>
            <a:r>
              <a:rPr lang="pl-PL" dirty="0" err="1" smtClean="0"/>
              <a:t>are</a:t>
            </a:r>
            <a:r>
              <a:rPr lang="pl-PL" dirty="0" smtClean="0"/>
              <a:t> </a:t>
            </a:r>
            <a:r>
              <a:rPr lang="pl-PL" dirty="0" err="1" smtClean="0"/>
              <a:t>English-speaking</a:t>
            </a:r>
            <a:r>
              <a:rPr lang="pl-PL" dirty="0" smtClean="0"/>
              <a:t>?</a:t>
            </a:r>
            <a:endParaRPr lang="pl-PL" dirty="0"/>
          </a:p>
        </p:txBody>
      </p:sp>
      <p:sp>
        <p:nvSpPr>
          <p:cNvPr id="3" name="Symbol zastępczy zawartości 2"/>
          <p:cNvSpPr>
            <a:spLocks noGrp="1"/>
          </p:cNvSpPr>
          <p:nvPr>
            <p:ph idx="1"/>
          </p:nvPr>
        </p:nvSpPr>
        <p:spPr/>
        <p:txBody>
          <a:bodyPr/>
          <a:lstStyle/>
          <a:p>
            <a:pPr>
              <a:buNone/>
            </a:pPr>
            <a:r>
              <a:rPr lang="en-US" dirty="0" smtClean="0"/>
              <a:t>The English-speaking countries </a:t>
            </a:r>
            <a:r>
              <a:rPr lang="pl-PL" dirty="0" err="1" smtClean="0"/>
              <a:t>belong</a:t>
            </a:r>
            <a:r>
              <a:rPr lang="pl-PL" dirty="0" smtClean="0"/>
              <a:t>:</a:t>
            </a:r>
          </a:p>
          <a:p>
            <a:pPr>
              <a:buFont typeface="Wingdings"/>
              <a:buChar char="Ø"/>
            </a:pPr>
            <a:r>
              <a:rPr lang="en-US" dirty="0" smtClean="0"/>
              <a:t>the United Kingdom, </a:t>
            </a:r>
            <a:endParaRPr lang="pl-PL" dirty="0" smtClean="0"/>
          </a:p>
          <a:p>
            <a:pPr>
              <a:buFont typeface="Wingdings"/>
              <a:buChar char="Ø"/>
            </a:pPr>
            <a:r>
              <a:rPr lang="en-US" dirty="0" smtClean="0"/>
              <a:t>the United States, </a:t>
            </a:r>
            <a:endParaRPr lang="pl-PL" dirty="0" smtClean="0"/>
          </a:p>
          <a:p>
            <a:pPr>
              <a:buFont typeface="Wingdings"/>
              <a:buChar char="Ø"/>
            </a:pPr>
            <a:r>
              <a:rPr lang="en-US" dirty="0" smtClean="0"/>
              <a:t>Australia, </a:t>
            </a:r>
            <a:endParaRPr lang="pl-PL" dirty="0" smtClean="0"/>
          </a:p>
          <a:p>
            <a:pPr>
              <a:buFont typeface="Wingdings"/>
              <a:buChar char="Ø"/>
            </a:pPr>
            <a:r>
              <a:rPr lang="en-US" dirty="0" smtClean="0"/>
              <a:t>New Zealand</a:t>
            </a:r>
            <a:r>
              <a:rPr lang="pl-PL" dirty="0" smtClean="0"/>
              <a:t>,</a:t>
            </a:r>
            <a:r>
              <a:rPr lang="en-US" dirty="0" smtClean="0"/>
              <a:t> </a:t>
            </a:r>
            <a:endParaRPr lang="pl-PL" dirty="0" smtClean="0"/>
          </a:p>
          <a:p>
            <a:pPr>
              <a:buFont typeface="Wingdings"/>
              <a:buChar char="Ø"/>
            </a:pPr>
            <a:r>
              <a:rPr lang="en-US" dirty="0" smtClean="0"/>
              <a:t>Canada (without Quebec), </a:t>
            </a:r>
            <a:endParaRPr lang="pl-PL" dirty="0" smtClean="0"/>
          </a:p>
          <a:p>
            <a:pPr>
              <a:buFont typeface="Wingdings"/>
              <a:buChar char="Ø"/>
            </a:pPr>
            <a:r>
              <a:rPr lang="en-US" dirty="0" smtClean="0"/>
              <a:t>Ireland (without </a:t>
            </a:r>
            <a:r>
              <a:rPr lang="en-US" dirty="0" err="1" smtClean="0"/>
              <a:t>Gaeltacht</a:t>
            </a:r>
            <a:r>
              <a:rPr lang="en-US" dirty="0" smtClean="0"/>
              <a:t>)</a:t>
            </a:r>
            <a:r>
              <a:rPr lang="pl-PL" dirty="0" smtClean="0"/>
              <a:t>,</a:t>
            </a:r>
          </a:p>
          <a:p>
            <a:pPr>
              <a:buFont typeface="Wingdings"/>
              <a:buChar char="Ø"/>
            </a:pPr>
            <a:r>
              <a:rPr lang="en-US" dirty="0" smtClean="0"/>
              <a:t> South Africa (without </a:t>
            </a:r>
            <a:r>
              <a:rPr lang="en-US" dirty="0" err="1" smtClean="0"/>
              <a:t>Volkstaat</a:t>
            </a:r>
            <a:r>
              <a:rPr lang="en-US" dirty="0" smtClean="0"/>
              <a:t>)</a:t>
            </a:r>
          </a:p>
          <a:p>
            <a:pPr>
              <a:buNone/>
            </a:pPr>
            <a:endParaRPr lang="pl-PL" dirty="0"/>
          </a:p>
        </p:txBody>
      </p:sp>
      <p:pic>
        <p:nvPicPr>
          <p:cNvPr id="3074" name="Picture 2" descr="Kuferek rozmaitości. Exploring the World 6-8 lat – PEDAGOGICZNA BIBLIOTEKA  WOJEWÓDZKA W KRAKOWIE – FILIA W MYŚLENICACH"/>
          <p:cNvPicPr>
            <a:picLocks noChangeAspect="1" noChangeArrowheads="1"/>
          </p:cNvPicPr>
          <p:nvPr/>
        </p:nvPicPr>
        <p:blipFill>
          <a:blip r:embed="rId2"/>
          <a:srcRect/>
          <a:stretch>
            <a:fillRect/>
          </a:stretch>
        </p:blipFill>
        <p:spPr bwMode="auto">
          <a:xfrm>
            <a:off x="5743576" y="2525713"/>
            <a:ext cx="4010025" cy="2380953"/>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This is the end of the quiz and the end of the presentation, thank you for your attention</a:t>
            </a:r>
            <a:endParaRPr lang="pl-PL" dirty="0"/>
          </a:p>
        </p:txBody>
      </p:sp>
      <p:pic>
        <p:nvPicPr>
          <p:cNvPr id="37890" name="Picture 2" descr="Koniec Napisu Na Tablicy | Zdjęcie Premium"/>
          <p:cNvPicPr>
            <a:picLocks noChangeAspect="1" noChangeArrowheads="1"/>
          </p:cNvPicPr>
          <p:nvPr/>
        </p:nvPicPr>
        <p:blipFill>
          <a:blip r:embed="rId2"/>
          <a:srcRect/>
          <a:stretch>
            <a:fillRect/>
          </a:stretch>
        </p:blipFill>
        <p:spPr bwMode="auto">
          <a:xfrm>
            <a:off x="1908176" y="1888067"/>
            <a:ext cx="6825352" cy="454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A</a:t>
            </a:r>
            <a:r>
              <a:rPr lang="en-US" dirty="0" smtClean="0"/>
              <a:t> description of Christmas in Great Britain</a:t>
            </a:r>
            <a:endParaRPr lang="pl-PL" dirty="0"/>
          </a:p>
        </p:txBody>
      </p:sp>
      <p:pic>
        <p:nvPicPr>
          <p:cNvPr id="2050"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2009774" y="1599670"/>
            <a:ext cx="1165225" cy="656296"/>
          </a:xfrm>
          <a:prstGeom prst="rect">
            <a:avLst/>
          </a:prstGeom>
          <a:ln>
            <a:noFill/>
          </a:ln>
          <a:effectLst>
            <a:softEdge rad="112500"/>
          </a:effectLst>
        </p:spPr>
      </p:pic>
      <p:pic>
        <p:nvPicPr>
          <p:cNvPr id="7"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781175" y="2708804"/>
            <a:ext cx="1165225" cy="656296"/>
          </a:xfrm>
          <a:prstGeom prst="rect">
            <a:avLst/>
          </a:prstGeom>
          <a:ln>
            <a:noFill/>
          </a:ln>
          <a:effectLst>
            <a:softEdge rad="112500"/>
          </a:effectLst>
        </p:spPr>
      </p:pic>
      <p:pic>
        <p:nvPicPr>
          <p:cNvPr id="8"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3313641" y="2370136"/>
            <a:ext cx="1165225" cy="656296"/>
          </a:xfrm>
          <a:prstGeom prst="rect">
            <a:avLst/>
          </a:prstGeom>
          <a:ln>
            <a:noFill/>
          </a:ln>
          <a:effectLst>
            <a:softEdge rad="112500"/>
          </a:effectLst>
        </p:spPr>
      </p:pic>
      <p:pic>
        <p:nvPicPr>
          <p:cNvPr id="9"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6243107" y="6074704"/>
            <a:ext cx="1165225" cy="656296"/>
          </a:xfrm>
          <a:prstGeom prst="rect">
            <a:avLst/>
          </a:prstGeom>
          <a:ln>
            <a:noFill/>
          </a:ln>
          <a:effectLst>
            <a:softEdge rad="112500"/>
          </a:effectLst>
        </p:spPr>
      </p:pic>
      <p:pic>
        <p:nvPicPr>
          <p:cNvPr id="10"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7436908" y="5240337"/>
            <a:ext cx="1165225" cy="656296"/>
          </a:xfrm>
          <a:prstGeom prst="rect">
            <a:avLst/>
          </a:prstGeom>
          <a:ln>
            <a:noFill/>
          </a:ln>
          <a:effectLst>
            <a:softEdge rad="112500"/>
          </a:effectLst>
        </p:spPr>
      </p:pic>
      <p:pic>
        <p:nvPicPr>
          <p:cNvPr id="11"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7335308" y="4182004"/>
            <a:ext cx="1165225" cy="656296"/>
          </a:xfrm>
          <a:prstGeom prst="rect">
            <a:avLst/>
          </a:prstGeom>
          <a:ln>
            <a:noFill/>
          </a:ln>
          <a:effectLst>
            <a:softEdge rad="112500"/>
          </a:effectLst>
        </p:spPr>
      </p:pic>
      <p:pic>
        <p:nvPicPr>
          <p:cNvPr id="12"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8639175" y="6201704"/>
            <a:ext cx="1165225" cy="656296"/>
          </a:xfrm>
          <a:prstGeom prst="rect">
            <a:avLst/>
          </a:prstGeom>
          <a:ln>
            <a:noFill/>
          </a:ln>
          <a:effectLst>
            <a:softEdge rad="112500"/>
          </a:effectLst>
        </p:spPr>
      </p:pic>
      <p:pic>
        <p:nvPicPr>
          <p:cNvPr id="13"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0738908" y="6027736"/>
            <a:ext cx="1165225" cy="656296"/>
          </a:xfrm>
          <a:prstGeom prst="rect">
            <a:avLst/>
          </a:prstGeom>
          <a:ln>
            <a:noFill/>
          </a:ln>
          <a:effectLst>
            <a:softEdge rad="112500"/>
          </a:effectLst>
        </p:spPr>
      </p:pic>
      <p:pic>
        <p:nvPicPr>
          <p:cNvPr id="14"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8842375" y="4969403"/>
            <a:ext cx="1165225" cy="656296"/>
          </a:xfrm>
          <a:prstGeom prst="rect">
            <a:avLst/>
          </a:prstGeom>
          <a:ln>
            <a:noFill/>
          </a:ln>
          <a:effectLst>
            <a:softEdge rad="112500"/>
          </a:effectLst>
        </p:spPr>
      </p:pic>
      <p:pic>
        <p:nvPicPr>
          <p:cNvPr id="15"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0442575" y="4910137"/>
            <a:ext cx="1165225" cy="656296"/>
          </a:xfrm>
          <a:prstGeom prst="rect">
            <a:avLst/>
          </a:prstGeom>
          <a:ln>
            <a:noFill/>
          </a:ln>
          <a:effectLst>
            <a:softEdge rad="112500"/>
          </a:effectLst>
        </p:spPr>
      </p:pic>
      <p:pic>
        <p:nvPicPr>
          <p:cNvPr id="16"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9045576" y="3843337"/>
            <a:ext cx="1165225" cy="656296"/>
          </a:xfrm>
          <a:prstGeom prst="rect">
            <a:avLst/>
          </a:prstGeom>
          <a:ln>
            <a:noFill/>
          </a:ln>
          <a:effectLst>
            <a:softEdge rad="112500"/>
          </a:effectLst>
        </p:spPr>
      </p:pic>
      <p:pic>
        <p:nvPicPr>
          <p:cNvPr id="17"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0781241" y="3699404"/>
            <a:ext cx="1165225" cy="656296"/>
          </a:xfrm>
          <a:prstGeom prst="rect">
            <a:avLst/>
          </a:prstGeom>
          <a:ln>
            <a:noFill/>
          </a:ln>
          <a:effectLst>
            <a:softEdge rad="112500"/>
          </a:effectLst>
        </p:spPr>
      </p:pic>
      <p:pic>
        <p:nvPicPr>
          <p:cNvPr id="18"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9468908" y="2759603"/>
            <a:ext cx="1165225" cy="656296"/>
          </a:xfrm>
          <a:prstGeom prst="rect">
            <a:avLst/>
          </a:prstGeom>
          <a:ln>
            <a:noFill/>
          </a:ln>
          <a:effectLst>
            <a:softEdge rad="112500"/>
          </a:effectLst>
        </p:spPr>
      </p:pic>
      <p:pic>
        <p:nvPicPr>
          <p:cNvPr id="19"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7775575" y="2404004"/>
            <a:ext cx="1165225" cy="656296"/>
          </a:xfrm>
          <a:prstGeom prst="rect">
            <a:avLst/>
          </a:prstGeom>
          <a:ln>
            <a:noFill/>
          </a:ln>
          <a:effectLst>
            <a:softEdge rad="112500"/>
          </a:effectLst>
        </p:spPr>
      </p:pic>
      <p:pic>
        <p:nvPicPr>
          <p:cNvPr id="20"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6192308" y="2590270"/>
            <a:ext cx="1165225" cy="656296"/>
          </a:xfrm>
          <a:prstGeom prst="rect">
            <a:avLst/>
          </a:prstGeom>
          <a:ln>
            <a:noFill/>
          </a:ln>
          <a:effectLst>
            <a:softEdge rad="112500"/>
          </a:effectLst>
        </p:spPr>
      </p:pic>
      <p:pic>
        <p:nvPicPr>
          <p:cNvPr id="21"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4651375" y="1938336"/>
            <a:ext cx="1165225" cy="656296"/>
          </a:xfrm>
          <a:prstGeom prst="rect">
            <a:avLst/>
          </a:prstGeom>
          <a:ln>
            <a:noFill/>
          </a:ln>
          <a:effectLst>
            <a:softEdge rad="112500"/>
          </a:effectLst>
        </p:spPr>
      </p:pic>
      <p:pic>
        <p:nvPicPr>
          <p:cNvPr id="22"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3466042" y="981603"/>
            <a:ext cx="1165225" cy="656296"/>
          </a:xfrm>
          <a:prstGeom prst="rect">
            <a:avLst/>
          </a:prstGeom>
          <a:ln>
            <a:noFill/>
          </a:ln>
          <a:effectLst>
            <a:softEdge rad="112500"/>
          </a:effectLst>
        </p:spPr>
      </p:pic>
      <p:pic>
        <p:nvPicPr>
          <p:cNvPr id="23"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3965575" y="-161396"/>
            <a:ext cx="1165225" cy="656296"/>
          </a:xfrm>
          <a:prstGeom prst="rect">
            <a:avLst/>
          </a:prstGeom>
          <a:ln>
            <a:noFill/>
          </a:ln>
          <a:effectLst>
            <a:softEdge rad="112500"/>
          </a:effectLst>
        </p:spPr>
      </p:pic>
      <p:pic>
        <p:nvPicPr>
          <p:cNvPr id="24"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5108574" y="837670"/>
            <a:ext cx="1165225" cy="656296"/>
          </a:xfrm>
          <a:prstGeom prst="rect">
            <a:avLst/>
          </a:prstGeom>
          <a:ln>
            <a:noFill/>
          </a:ln>
          <a:effectLst>
            <a:softEdge rad="112500"/>
          </a:effectLst>
        </p:spPr>
      </p:pic>
      <p:pic>
        <p:nvPicPr>
          <p:cNvPr id="25"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6446307" y="1413404"/>
            <a:ext cx="1165225" cy="656296"/>
          </a:xfrm>
          <a:prstGeom prst="rect">
            <a:avLst/>
          </a:prstGeom>
          <a:ln>
            <a:noFill/>
          </a:ln>
          <a:effectLst>
            <a:softEdge rad="112500"/>
          </a:effectLst>
        </p:spPr>
      </p:pic>
      <p:pic>
        <p:nvPicPr>
          <p:cNvPr id="26"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6674908" y="219603"/>
            <a:ext cx="1165225" cy="656296"/>
          </a:xfrm>
          <a:prstGeom prst="rect">
            <a:avLst/>
          </a:prstGeom>
          <a:ln>
            <a:noFill/>
          </a:ln>
          <a:effectLst>
            <a:softEdge rad="112500"/>
          </a:effectLst>
        </p:spPr>
      </p:pic>
      <p:pic>
        <p:nvPicPr>
          <p:cNvPr id="27"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8038042" y="1201736"/>
            <a:ext cx="1165225" cy="656296"/>
          </a:xfrm>
          <a:prstGeom prst="rect">
            <a:avLst/>
          </a:prstGeom>
          <a:ln>
            <a:noFill/>
          </a:ln>
          <a:effectLst>
            <a:softEdge rad="112500"/>
          </a:effectLst>
        </p:spPr>
      </p:pic>
      <p:pic>
        <p:nvPicPr>
          <p:cNvPr id="28"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8664574" y="194203"/>
            <a:ext cx="1165225" cy="656296"/>
          </a:xfrm>
          <a:prstGeom prst="rect">
            <a:avLst/>
          </a:prstGeom>
          <a:ln>
            <a:noFill/>
          </a:ln>
          <a:effectLst>
            <a:softEdge rad="112500"/>
          </a:effectLst>
        </p:spPr>
      </p:pic>
      <p:pic>
        <p:nvPicPr>
          <p:cNvPr id="29"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1221508" y="1989137"/>
            <a:ext cx="1165225" cy="656296"/>
          </a:xfrm>
          <a:prstGeom prst="rect">
            <a:avLst/>
          </a:prstGeom>
          <a:ln>
            <a:noFill/>
          </a:ln>
          <a:effectLst>
            <a:softEdge rad="112500"/>
          </a:effectLst>
        </p:spPr>
      </p:pic>
      <p:pic>
        <p:nvPicPr>
          <p:cNvPr id="30"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9748309" y="1328737"/>
            <a:ext cx="1165225" cy="656296"/>
          </a:xfrm>
          <a:prstGeom prst="rect">
            <a:avLst/>
          </a:prstGeom>
          <a:ln>
            <a:noFill/>
          </a:ln>
          <a:effectLst>
            <a:softEdge rad="112500"/>
          </a:effectLst>
        </p:spPr>
      </p:pic>
      <p:pic>
        <p:nvPicPr>
          <p:cNvPr id="31"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0578041" y="194203"/>
            <a:ext cx="1165225" cy="656296"/>
          </a:xfrm>
          <a:prstGeom prst="rect">
            <a:avLst/>
          </a:prstGeom>
          <a:ln>
            <a:noFill/>
          </a:ln>
          <a:effectLst>
            <a:softEdge rad="112500"/>
          </a:effectLst>
        </p:spPr>
      </p:pic>
      <p:pic>
        <p:nvPicPr>
          <p:cNvPr id="32"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392641" y="431270"/>
            <a:ext cx="1165225" cy="656296"/>
          </a:xfrm>
          <a:prstGeom prst="rect">
            <a:avLst/>
          </a:prstGeom>
          <a:ln>
            <a:noFill/>
          </a:ln>
          <a:effectLst>
            <a:softEdge rad="112500"/>
          </a:effectLst>
        </p:spPr>
      </p:pic>
      <p:pic>
        <p:nvPicPr>
          <p:cNvPr id="34"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553508" y="1421870"/>
            <a:ext cx="1165225" cy="656296"/>
          </a:xfrm>
          <a:prstGeom prst="rect">
            <a:avLst/>
          </a:prstGeom>
          <a:ln>
            <a:noFill/>
          </a:ln>
          <a:effectLst>
            <a:softEdge rad="112500"/>
          </a:effectLst>
        </p:spPr>
      </p:pic>
      <p:pic>
        <p:nvPicPr>
          <p:cNvPr id="35"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155574" y="2454803"/>
            <a:ext cx="1165225" cy="656296"/>
          </a:xfrm>
          <a:prstGeom prst="rect">
            <a:avLst/>
          </a:prstGeom>
          <a:ln>
            <a:noFill/>
          </a:ln>
          <a:effectLst>
            <a:softEdge rad="112500"/>
          </a:effectLst>
        </p:spPr>
      </p:pic>
      <p:pic>
        <p:nvPicPr>
          <p:cNvPr id="36"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2162175" y="194203"/>
            <a:ext cx="1165225" cy="656296"/>
          </a:xfrm>
          <a:prstGeom prst="rect">
            <a:avLst/>
          </a:prstGeom>
          <a:ln>
            <a:noFill/>
          </a:ln>
          <a:effectLst>
            <a:softEdge rad="112500"/>
          </a:effectLst>
        </p:spPr>
      </p:pic>
      <p:pic>
        <p:nvPicPr>
          <p:cNvPr id="44"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765174" y="5951537"/>
            <a:ext cx="1165225" cy="656296"/>
          </a:xfrm>
          <a:prstGeom prst="rect">
            <a:avLst/>
          </a:prstGeom>
          <a:ln>
            <a:noFill/>
          </a:ln>
          <a:effectLst>
            <a:softEdge rad="112500"/>
          </a:effectLst>
        </p:spPr>
      </p:pic>
      <p:pic>
        <p:nvPicPr>
          <p:cNvPr id="45"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799041" y="4647670"/>
            <a:ext cx="1165225" cy="656296"/>
          </a:xfrm>
          <a:prstGeom prst="rect">
            <a:avLst/>
          </a:prstGeom>
          <a:ln>
            <a:noFill/>
          </a:ln>
          <a:effectLst>
            <a:softEdge rad="112500"/>
          </a:effectLst>
        </p:spPr>
      </p:pic>
      <p:pic>
        <p:nvPicPr>
          <p:cNvPr id="46"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2416175" y="4224337"/>
            <a:ext cx="1165225" cy="656296"/>
          </a:xfrm>
          <a:prstGeom prst="rect">
            <a:avLst/>
          </a:prstGeom>
          <a:ln>
            <a:noFill/>
          </a:ln>
          <a:effectLst>
            <a:softEdge rad="112500"/>
          </a:effectLst>
        </p:spPr>
      </p:pic>
      <p:pic>
        <p:nvPicPr>
          <p:cNvPr id="47"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2229908" y="5291137"/>
            <a:ext cx="1165225" cy="656296"/>
          </a:xfrm>
          <a:prstGeom prst="rect">
            <a:avLst/>
          </a:prstGeom>
          <a:ln>
            <a:noFill/>
          </a:ln>
          <a:effectLst>
            <a:softEdge rad="112500"/>
          </a:effectLst>
        </p:spPr>
      </p:pic>
      <p:pic>
        <p:nvPicPr>
          <p:cNvPr id="48"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2746374" y="6201704"/>
            <a:ext cx="1165225" cy="656296"/>
          </a:xfrm>
          <a:prstGeom prst="rect">
            <a:avLst/>
          </a:prstGeom>
          <a:ln>
            <a:noFill/>
          </a:ln>
          <a:effectLst>
            <a:softEdge rad="112500"/>
          </a:effectLst>
        </p:spPr>
      </p:pic>
      <p:pic>
        <p:nvPicPr>
          <p:cNvPr id="49"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3736975" y="5045603"/>
            <a:ext cx="1165225" cy="656296"/>
          </a:xfrm>
          <a:prstGeom prst="rect">
            <a:avLst/>
          </a:prstGeom>
          <a:ln>
            <a:noFill/>
          </a:ln>
          <a:effectLst>
            <a:softEdge rad="112500"/>
          </a:effectLst>
        </p:spPr>
      </p:pic>
      <p:pic>
        <p:nvPicPr>
          <p:cNvPr id="50"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4084108" y="4173537"/>
            <a:ext cx="1165225" cy="656296"/>
          </a:xfrm>
          <a:prstGeom prst="rect">
            <a:avLst/>
          </a:prstGeom>
          <a:ln>
            <a:noFill/>
          </a:ln>
          <a:effectLst>
            <a:softEdge rad="112500"/>
          </a:effectLst>
        </p:spPr>
      </p:pic>
      <p:pic>
        <p:nvPicPr>
          <p:cNvPr id="51"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4532842" y="5883804"/>
            <a:ext cx="1165225" cy="656296"/>
          </a:xfrm>
          <a:prstGeom prst="rect">
            <a:avLst/>
          </a:prstGeom>
          <a:ln>
            <a:noFill/>
          </a:ln>
          <a:effectLst>
            <a:softEdge rad="112500"/>
          </a:effectLst>
        </p:spPr>
      </p:pic>
      <p:pic>
        <p:nvPicPr>
          <p:cNvPr id="52"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5506508" y="4944003"/>
            <a:ext cx="1165225" cy="656296"/>
          </a:xfrm>
          <a:prstGeom prst="rect">
            <a:avLst/>
          </a:prstGeom>
          <a:ln>
            <a:noFill/>
          </a:ln>
          <a:effectLst>
            <a:softEdge rad="112500"/>
          </a:effectLst>
        </p:spPr>
      </p:pic>
      <p:pic>
        <p:nvPicPr>
          <p:cNvPr id="53" name="Picture 2" descr="Czy wiesz, że flaga Wielkiej Brytanii powstała z nałożenia na siebie 3  różnych flag? - Kobiece pasje - Polki.pl"/>
          <p:cNvPicPr>
            <a:picLocks noChangeAspect="1" noChangeArrowheads="1"/>
          </p:cNvPicPr>
          <p:nvPr/>
        </p:nvPicPr>
        <p:blipFill>
          <a:blip r:embed="rId2" cstate="print"/>
          <a:srcRect/>
          <a:stretch>
            <a:fillRect/>
          </a:stretch>
        </p:blipFill>
        <p:spPr bwMode="auto">
          <a:xfrm>
            <a:off x="5836708" y="3860270"/>
            <a:ext cx="1165225" cy="656296"/>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en-US" dirty="0" smtClean="0"/>
              <a:t>What are the differences in celebrating Christmas in Poland and in Great Britain?</a:t>
            </a:r>
            <a:endParaRPr lang="pl-PL" dirty="0"/>
          </a:p>
        </p:txBody>
      </p:sp>
      <p:sp>
        <p:nvSpPr>
          <p:cNvPr id="8" name="Symbol zastępczy zawartości 7"/>
          <p:cNvSpPr>
            <a:spLocks noGrp="1"/>
          </p:cNvSpPr>
          <p:nvPr>
            <p:ph idx="1"/>
          </p:nvPr>
        </p:nvSpPr>
        <p:spPr/>
        <p:txBody>
          <a:bodyPr/>
          <a:lstStyle/>
          <a:p>
            <a:pPr>
              <a:buNone/>
            </a:pPr>
            <a:r>
              <a:rPr lang="pl-PL" dirty="0" smtClean="0"/>
              <a:t>     </a:t>
            </a:r>
            <a:r>
              <a:rPr lang="en-US" dirty="0" smtClean="0"/>
              <a:t>In Poland, the most important day of Christmas is December 24, Christmas Eve. There is no such thing in the UK, for the British it is a normal day (the only thing they do that day is hanging their socks on the fireplaces), and they start the celebration on December 25 with a festive dinner with family or friends. Such celebrations are often organized in restaurants, which is unthinkable for us Poles.</a:t>
            </a:r>
            <a:endParaRPr lang="pl-PL" dirty="0"/>
          </a:p>
        </p:txBody>
      </p:sp>
      <p:pic>
        <p:nvPicPr>
          <p:cNvPr id="22530" name="Picture 2" descr="FLAGA POLSKI LUB POLSKA Z GODŁEM 90x150cm NA MASZT 4972208197 - Allegro.pl"/>
          <p:cNvPicPr>
            <a:picLocks noChangeAspect="1" noChangeArrowheads="1"/>
          </p:cNvPicPr>
          <p:nvPr/>
        </p:nvPicPr>
        <p:blipFill>
          <a:blip r:embed="rId2"/>
          <a:srcRect/>
          <a:stretch>
            <a:fillRect/>
          </a:stretch>
        </p:blipFill>
        <p:spPr bwMode="auto">
          <a:xfrm>
            <a:off x="680508" y="4124704"/>
            <a:ext cx="3307292" cy="2099355"/>
          </a:xfrm>
          <a:prstGeom prst="rect">
            <a:avLst/>
          </a:prstGeom>
          <a:ln>
            <a:noFill/>
          </a:ln>
          <a:effectLst>
            <a:softEdge rad="112500"/>
          </a:effectLst>
        </p:spPr>
      </p:pic>
      <p:pic>
        <p:nvPicPr>
          <p:cNvPr id="22532" name="Picture 4" descr="Fotoomnia.com - Strzałka W Prawo Symbol"/>
          <p:cNvPicPr>
            <a:picLocks noChangeAspect="1" noChangeArrowheads="1"/>
          </p:cNvPicPr>
          <p:nvPr/>
        </p:nvPicPr>
        <p:blipFill>
          <a:blip r:embed="rId3" cstate="print"/>
          <a:srcRect/>
          <a:stretch>
            <a:fillRect/>
          </a:stretch>
        </p:blipFill>
        <p:spPr bwMode="auto">
          <a:xfrm>
            <a:off x="4143375" y="4160308"/>
            <a:ext cx="2096558" cy="2096558"/>
          </a:xfrm>
          <a:prstGeom prst="rect">
            <a:avLst/>
          </a:prstGeom>
          <a:noFill/>
        </p:spPr>
      </p:pic>
      <p:sp>
        <p:nvSpPr>
          <p:cNvPr id="22534" name="AutoShape 6" descr="Flaga Wielkiej Brytani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2536" name="Picture 8" descr="FLAGA FLAGI WIELKA BRYTANIA ANGLIA 90x150 BRYTANII 4888548894 - Allegro.pl"/>
          <p:cNvPicPr>
            <a:picLocks noChangeAspect="1" noChangeArrowheads="1"/>
          </p:cNvPicPr>
          <p:nvPr/>
        </p:nvPicPr>
        <p:blipFill>
          <a:blip r:embed="rId4"/>
          <a:srcRect/>
          <a:stretch>
            <a:fillRect/>
          </a:stretch>
        </p:blipFill>
        <p:spPr bwMode="auto">
          <a:xfrm>
            <a:off x="6073774" y="4076334"/>
            <a:ext cx="3501868" cy="2222865"/>
          </a:xfrm>
          <a:prstGeom prst="rect">
            <a:avLst/>
          </a:prstGeom>
          <a:ln>
            <a:noFill/>
          </a:ln>
          <a:effectLst>
            <a:softEdge rad="112500"/>
          </a:effectLst>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Christmas</a:t>
            </a:r>
            <a:r>
              <a:rPr lang="pl-PL" dirty="0" smtClean="0"/>
              <a:t> </a:t>
            </a:r>
            <a:r>
              <a:rPr lang="pl-PL" dirty="0" err="1" smtClean="0"/>
              <a:t>atmosphere</a:t>
            </a:r>
            <a:r>
              <a:rPr lang="pl-PL" dirty="0" smtClean="0"/>
              <a:t>, </a:t>
            </a:r>
            <a:r>
              <a:rPr lang="pl-PL" dirty="0" err="1" smtClean="0"/>
              <a:t>Christmas</a:t>
            </a:r>
            <a:r>
              <a:rPr lang="pl-PL" dirty="0" smtClean="0"/>
              <a:t> </a:t>
            </a:r>
            <a:r>
              <a:rPr lang="pl-PL" dirty="0" err="1" smtClean="0"/>
              <a:t>tree</a:t>
            </a:r>
            <a:endParaRPr lang="pl-PL" dirty="0"/>
          </a:p>
        </p:txBody>
      </p:sp>
      <p:sp>
        <p:nvSpPr>
          <p:cNvPr id="3" name="Symbol zastępczy zawartości 2"/>
          <p:cNvSpPr>
            <a:spLocks noGrp="1"/>
          </p:cNvSpPr>
          <p:nvPr>
            <p:ph idx="1"/>
          </p:nvPr>
        </p:nvSpPr>
        <p:spPr/>
        <p:txBody>
          <a:bodyPr/>
          <a:lstStyle/>
          <a:p>
            <a:pPr>
              <a:buNone/>
            </a:pPr>
            <a:r>
              <a:rPr lang="pl-PL" dirty="0" smtClean="0"/>
              <a:t>     </a:t>
            </a:r>
            <a:r>
              <a:rPr lang="en-US" dirty="0" smtClean="0"/>
              <a:t>In Great Britain, the </a:t>
            </a:r>
            <a:r>
              <a:rPr lang="pl-PL" dirty="0" err="1" smtClean="0"/>
              <a:t>Christmas</a:t>
            </a:r>
            <a:r>
              <a:rPr lang="en-US" dirty="0" smtClean="0"/>
              <a:t> atmosphere begins as early as mid-November and disappears right after New Year's Eve. In Poland, the Christmas tree is traditionally dressed on Christmas Eve or a few days earlier and decorates the house until February. The British love Christmas decorations. Santa Clauses, reindeer, gifts, big socks - you can see them everywhere! They decorate houses and gardens. Lights shine everywhere!</a:t>
            </a:r>
            <a:endParaRPr lang="pl-PL" dirty="0"/>
          </a:p>
        </p:txBody>
      </p:sp>
      <p:pic>
        <p:nvPicPr>
          <p:cNvPr id="24578" name="Picture 2" descr="Choinka i święta Bożego Narodzenia. Ile trzeba zapłacić za choinkę? - Styl  Życia - Newsweek.pl"/>
          <p:cNvPicPr>
            <a:picLocks noChangeAspect="1" noChangeArrowheads="1"/>
          </p:cNvPicPr>
          <p:nvPr/>
        </p:nvPicPr>
        <p:blipFill>
          <a:blip r:embed="rId2"/>
          <a:srcRect/>
          <a:stretch>
            <a:fillRect/>
          </a:stretch>
        </p:blipFill>
        <p:spPr bwMode="auto">
          <a:xfrm>
            <a:off x="536576" y="4536166"/>
            <a:ext cx="2723092" cy="1945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580" name="Picture 4" descr="Historia Świętego Mikołaja. Gdzie mieszka Święty Mikołaj? | ekologia.pl"/>
          <p:cNvPicPr>
            <a:picLocks noChangeAspect="1" noChangeArrowheads="1"/>
          </p:cNvPicPr>
          <p:nvPr/>
        </p:nvPicPr>
        <p:blipFill>
          <a:blip r:embed="rId3"/>
          <a:srcRect/>
          <a:stretch>
            <a:fillRect/>
          </a:stretch>
        </p:blipFill>
        <p:spPr bwMode="auto">
          <a:xfrm>
            <a:off x="3703108" y="4532047"/>
            <a:ext cx="2596091" cy="1947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582" name="Picture 6" descr="Jak wybrać świąteczne oświetlenie zewnętrze domu i ogrodzenia? | Marciniak  Ogrodzenia"/>
          <p:cNvPicPr>
            <a:picLocks noChangeAspect="1" noChangeArrowheads="1"/>
          </p:cNvPicPr>
          <p:nvPr/>
        </p:nvPicPr>
        <p:blipFill>
          <a:blip r:embed="rId4" cstate="print"/>
          <a:srcRect/>
          <a:stretch>
            <a:fillRect/>
          </a:stretch>
        </p:blipFill>
        <p:spPr bwMode="auto">
          <a:xfrm>
            <a:off x="6784976" y="4494733"/>
            <a:ext cx="3315757" cy="1969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What do British people eat on Christmas?</a:t>
            </a:r>
            <a:endParaRPr lang="pl-PL" dirty="0"/>
          </a:p>
        </p:txBody>
      </p:sp>
      <p:sp>
        <p:nvSpPr>
          <p:cNvPr id="3" name="Symbol zastępczy zawartości 2"/>
          <p:cNvSpPr>
            <a:spLocks noGrp="1"/>
          </p:cNvSpPr>
          <p:nvPr>
            <p:ph idx="1"/>
          </p:nvPr>
        </p:nvSpPr>
        <p:spPr/>
        <p:txBody>
          <a:bodyPr/>
          <a:lstStyle/>
          <a:p>
            <a:r>
              <a:rPr lang="en-US" dirty="0" smtClean="0"/>
              <a:t>Polish Christmas Eve cannot take place without carp, it should have twelve dishes. In contrast, the traditional Christmas meal in Great Britain is stuffed, roasted turkey. Apparently, preparing one is quite a challenge, baking it takes up to 5 hours!</a:t>
            </a:r>
            <a:endParaRPr lang="pl-PL" dirty="0" smtClean="0"/>
          </a:p>
          <a:p>
            <a:endParaRPr lang="pl-PL" dirty="0" smtClean="0"/>
          </a:p>
          <a:p>
            <a:r>
              <a:rPr lang="en-US" dirty="0" smtClean="0"/>
              <a:t>wafer, sharing wafer, Christmas Eve</a:t>
            </a:r>
            <a:endParaRPr lang="pl-PL" dirty="0" smtClean="0"/>
          </a:p>
          <a:p>
            <a:pPr>
              <a:buNone/>
            </a:pPr>
            <a:r>
              <a:rPr lang="pl-PL" dirty="0" smtClean="0"/>
              <a:t>     </a:t>
            </a:r>
            <a:r>
              <a:rPr lang="en-US" dirty="0" smtClean="0"/>
              <a:t>The British don't share the wafer. It is a beautiful Polish and Catholic tradition. However, "Christmas Crackers" are popular, it is not a compulsory element on the holiday table and has little to do with the wafer, but it often appears at Christmas dinners.</a:t>
            </a:r>
            <a:endParaRPr lang="pl-PL"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Stuffed</a:t>
            </a:r>
            <a:r>
              <a:rPr lang="pl-PL" dirty="0" smtClean="0"/>
              <a:t>, </a:t>
            </a:r>
            <a:r>
              <a:rPr lang="pl-PL" dirty="0" err="1" smtClean="0"/>
              <a:t>roasted</a:t>
            </a:r>
            <a:r>
              <a:rPr lang="pl-PL" dirty="0" smtClean="0"/>
              <a:t> </a:t>
            </a:r>
            <a:r>
              <a:rPr lang="pl-PL" dirty="0" err="1" smtClean="0"/>
              <a:t>turkey</a:t>
            </a:r>
            <a:endParaRPr lang="pl-PL" dirty="0"/>
          </a:p>
        </p:txBody>
      </p:sp>
      <p:pic>
        <p:nvPicPr>
          <p:cNvPr id="25602" name="Picture 2" descr="http://fashionvoyager.pl/wp-content/uploads/2015/12/3ihtoFTwawoAr5v6aOGIrC.jpg"/>
          <p:cNvPicPr>
            <a:picLocks noChangeAspect="1" noChangeArrowheads="1"/>
          </p:cNvPicPr>
          <p:nvPr/>
        </p:nvPicPr>
        <p:blipFill>
          <a:blip r:embed="rId2"/>
          <a:srcRect/>
          <a:stretch>
            <a:fillRect/>
          </a:stretch>
        </p:blipFill>
        <p:spPr bwMode="auto">
          <a:xfrm>
            <a:off x="1891243" y="1678539"/>
            <a:ext cx="6653422" cy="45021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What</a:t>
            </a:r>
            <a:r>
              <a:rPr lang="pl-PL" dirty="0" smtClean="0"/>
              <a:t> </a:t>
            </a:r>
            <a:r>
              <a:rPr lang="pl-PL" dirty="0" err="1" smtClean="0"/>
              <a:t>are</a:t>
            </a:r>
            <a:r>
              <a:rPr lang="pl-PL" dirty="0" smtClean="0"/>
              <a:t> "</a:t>
            </a:r>
            <a:r>
              <a:rPr lang="pl-PL" dirty="0" err="1" smtClean="0"/>
              <a:t>Christmas</a:t>
            </a:r>
            <a:r>
              <a:rPr lang="pl-PL" dirty="0" smtClean="0"/>
              <a:t> </a:t>
            </a:r>
            <a:r>
              <a:rPr lang="pl-PL" dirty="0" err="1" smtClean="0"/>
              <a:t>Crackers</a:t>
            </a:r>
            <a:r>
              <a:rPr lang="pl-PL" dirty="0" smtClean="0"/>
              <a:t>„?</a:t>
            </a:r>
            <a:endParaRPr lang="pl-PL" dirty="0"/>
          </a:p>
        </p:txBody>
      </p:sp>
      <p:sp>
        <p:nvSpPr>
          <p:cNvPr id="4" name="Prostokąt 3"/>
          <p:cNvSpPr/>
          <p:nvPr/>
        </p:nvSpPr>
        <p:spPr>
          <a:xfrm>
            <a:off x="6756400" y="1879600"/>
            <a:ext cx="3285068" cy="3416320"/>
          </a:xfrm>
          <a:prstGeom prst="rect">
            <a:avLst/>
          </a:prstGeom>
        </p:spPr>
        <p:txBody>
          <a:bodyPr wrap="square">
            <a:spAutoFit/>
          </a:bodyPr>
          <a:lstStyle/>
          <a:p>
            <a:r>
              <a:rPr lang="en-US" dirty="0" smtClean="0"/>
              <a:t>These are large, decorative, paper candies (there is nothing sweet inside) that two people tear apart by pulling them towards each other. Tearing it apart is signaled by a rather loud explosion, and inside we can find a small surprise, such as a paper crown for the head, a fortune card</a:t>
            </a:r>
            <a:r>
              <a:rPr lang="pl-PL" dirty="0" smtClean="0"/>
              <a:t> </a:t>
            </a:r>
            <a:r>
              <a:rPr lang="en-US" dirty="0" smtClean="0"/>
              <a:t>or something similar.</a:t>
            </a:r>
            <a:endParaRPr lang="pl-PL" dirty="0"/>
          </a:p>
        </p:txBody>
      </p:sp>
      <p:pic>
        <p:nvPicPr>
          <p:cNvPr id="26626" name="Picture 2" descr="http://fashionvoyager.pl/wp-content/uploads/2015/12/cracker2.jpg"/>
          <p:cNvPicPr>
            <a:picLocks noChangeAspect="1" noChangeArrowheads="1"/>
          </p:cNvPicPr>
          <p:nvPr/>
        </p:nvPicPr>
        <p:blipFill>
          <a:blip r:embed="rId2"/>
          <a:srcRect/>
          <a:stretch>
            <a:fillRect/>
          </a:stretch>
        </p:blipFill>
        <p:spPr bwMode="auto">
          <a:xfrm>
            <a:off x="553509" y="1670884"/>
            <a:ext cx="6109758" cy="395627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536</TotalTime>
  <Words>1061</Words>
  <Application>Microsoft Office PowerPoint</Application>
  <PresentationFormat>Niestandardowy</PresentationFormat>
  <Paragraphs>96</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Faseta</vt:lpstr>
      <vt:lpstr>Christmas in English-speaking countries</vt:lpstr>
      <vt:lpstr>Some Christmas pictures </vt:lpstr>
      <vt:lpstr>Which countries are English-speaking?</vt:lpstr>
      <vt:lpstr>A description of Christmas in Great Britain</vt:lpstr>
      <vt:lpstr>What are the differences in celebrating Christmas in Poland and in Great Britain?</vt:lpstr>
      <vt:lpstr>Christmas atmosphere, Christmas tree</vt:lpstr>
      <vt:lpstr>What do British people eat on Christmas?</vt:lpstr>
      <vt:lpstr>Stuffed, roasted turkey</vt:lpstr>
      <vt:lpstr>What are "Christmas Crackers„?</vt:lpstr>
      <vt:lpstr>Sweets, snacks in the UK</vt:lpstr>
      <vt:lpstr>The first dessert is Christmas pudding</vt:lpstr>
      <vt:lpstr>The second dessert is mince pies. Mince pies are small cupcakes filled with a very sweet mass of nuts and raisins</vt:lpstr>
      <vt:lpstr>The third dessert is the christmas cake. It is a special Christmas cake prepared just like Christmas pudding, long before Christmas.</vt:lpstr>
      <vt:lpstr>What about UK gifts?</vt:lpstr>
      <vt:lpstr>What is celebrated on December 26 in UK?</vt:lpstr>
      <vt:lpstr>END OF BRITISH CUSTOMS</vt:lpstr>
      <vt:lpstr>In this presentation, I only presented the traditions of Great Britain because many English-speaking countries have similar traditions</vt:lpstr>
      <vt:lpstr>Finally, a reminder of where the United Kingdom is</vt:lpstr>
      <vt:lpstr>Now it's time for the quiz</vt:lpstr>
      <vt:lpstr>Pytanie 1: Czy Australia należy to krajów anglojęzycznych?</vt:lpstr>
      <vt:lpstr>Pytanie 1: Czy Australia należy to krajów anglojęzycznych?</vt:lpstr>
      <vt:lpstr>Pytanie 2: Co robi się 24 grudnia w Wielkiej Brytanii? </vt:lpstr>
      <vt:lpstr>Pytanie 2: Co robi się 24 grudnia w Wielkiej Brytanii? </vt:lpstr>
      <vt:lpstr>Pytanie 3: W Polsce we Wigilię bardzo często przyrządzamy karpia, natomiast w UK…</vt:lpstr>
      <vt:lpstr>Pytanie 3: W Polsce we Wigilię bardzo często przyrządzamy karpia, natomiast w UK…</vt:lpstr>
      <vt:lpstr>Pytanie 4: Co robią Brytyjczycy zamiast opłatka? </vt:lpstr>
      <vt:lpstr>Pytanie 4: Co robią Brytyjczycy zamiast opłatka? </vt:lpstr>
      <vt:lpstr>Pytanie 5: Co dzieje się w Wielkiej Brytanii 26 grudnia?</vt:lpstr>
      <vt:lpstr>Pytanie 5: Co dzieje się w Wielkiej Brytanii 26 grudnia?</vt:lpstr>
      <vt:lpstr>This is the end of the quiz and the end of the presentation, thank you for your attention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Wielkanoc w Polsce – Easter in Polad</dc:title>
  <dc:creator>Gabriela Mazurkiewicz</dc:creator>
  <cp:lastModifiedBy>Admin</cp:lastModifiedBy>
  <cp:revision>58</cp:revision>
  <dcterms:created xsi:type="dcterms:W3CDTF">2019-04-06T07:06:55Z</dcterms:created>
  <dcterms:modified xsi:type="dcterms:W3CDTF">2020-12-14T19:05:01Z</dcterms:modified>
</cp:coreProperties>
</file>