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68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F5627C-7495-4582-A29C-A91F12688F42}" type="datetimeFigureOut">
              <a:rPr lang="en-US" smtClean="0"/>
              <a:pPr/>
              <a:t>10/27/2020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142973-6762-418D-814D-97D6D2DCF72B}" type="slidenum">
              <a:rPr lang="en-IE" smtClean="0"/>
              <a:pPr/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42973-6762-418D-814D-97D6D2DCF72B}" type="slidenum">
              <a:rPr lang="en-IE" smtClean="0"/>
              <a:pPr/>
              <a:t>13</a:t>
            </a:fld>
            <a:endParaRPr lang="en-I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27.10.2020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27.10.2020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27.10.2020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27.10.2020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27.10.2020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27.10.2020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27.10.2020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27.10.2020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27.10.2020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27.10.2020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27.10.2020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pPr/>
              <a:t>27.10.2020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svobodova.ivana@gmail.com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77zPAtVTuI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692696"/>
            <a:ext cx="7772400" cy="1470025"/>
          </a:xfrm>
        </p:spPr>
        <p:txBody>
          <a:bodyPr>
            <a:normAutofit/>
          </a:bodyPr>
          <a:lstStyle/>
          <a:p>
            <a:r>
              <a:rPr lang="sk-SK" sz="8000" dirty="0" smtClean="0">
                <a:solidFill>
                  <a:srgbClr val="FF0066"/>
                </a:solidFill>
                <a:latin typeface="Rockwell Extra Bold" pitchFamily="18" charset="0"/>
              </a:rPr>
              <a:t>Život rastlín </a:t>
            </a:r>
            <a:endParaRPr lang="sk-SK" sz="8000" dirty="0">
              <a:solidFill>
                <a:srgbClr val="FF0066"/>
              </a:solidFill>
              <a:latin typeface="Rockwell Extra Bold" pitchFamily="18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13314" name="AutoShape 2" descr="Život rastlín Životný cyklus rastliny začína oplodnením vajíčka, vznikom  semena a končí odumretím rastliny. Vo vlh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13316" name="AutoShape 4" descr="Život rastlín Životný cyklus rastliny začína oplodnením vajíčka, vznikom  semena a končí odumretím rastliny. Vo vlh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pic>
        <p:nvPicPr>
          <p:cNvPr id="13318" name="Picture 6" descr="Zborovna.sk – portál pre učiteľov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000240"/>
            <a:ext cx="7362108" cy="43577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85738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0070C0"/>
                </a:solidFill>
                <a:latin typeface="Segoe Script" pitchFamily="66" charset="0"/>
              </a:rPr>
              <a:t>JEDNOROČNÉ</a:t>
            </a:r>
            <a:endParaRPr lang="sk-SK" dirty="0">
              <a:solidFill>
                <a:srgbClr val="0070C0"/>
              </a:solidFill>
              <a:latin typeface="Segoe Script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dirty="0" smtClean="0"/>
              <a:t>= ich životný </a:t>
            </a:r>
            <a:r>
              <a:rPr lang="sk-SK" dirty="0" smtClean="0">
                <a:solidFill>
                  <a:srgbClr val="0070C0"/>
                </a:solidFill>
              </a:rPr>
              <a:t>cyklus trvá 1 rok </a:t>
            </a:r>
          </a:p>
          <a:p>
            <a:pPr>
              <a:buFontTx/>
              <a:buChar char="-"/>
            </a:pPr>
            <a:r>
              <a:rPr lang="sk-SK" dirty="0"/>
              <a:t>p</a:t>
            </a:r>
            <a:r>
              <a:rPr lang="sk-SK" dirty="0" smtClean="0"/>
              <a:t>očas 1 roku:	vyklíčia</a:t>
            </a:r>
          </a:p>
          <a:p>
            <a:pPr marL="0" indent="0">
              <a:buNone/>
            </a:pPr>
            <a:r>
              <a:rPr lang="sk-SK" dirty="0"/>
              <a:t>	</a:t>
            </a:r>
            <a:r>
              <a:rPr lang="sk-SK" dirty="0" smtClean="0"/>
              <a:t>		vyrastú</a:t>
            </a:r>
          </a:p>
          <a:p>
            <a:pPr marL="0" indent="0">
              <a:buNone/>
            </a:pPr>
            <a:r>
              <a:rPr lang="sk-SK" dirty="0"/>
              <a:t>	</a:t>
            </a:r>
            <a:r>
              <a:rPr lang="sk-SK" dirty="0" smtClean="0"/>
              <a:t>		kvitnú</a:t>
            </a:r>
          </a:p>
          <a:p>
            <a:pPr marL="0" indent="0">
              <a:buNone/>
            </a:pPr>
            <a:r>
              <a:rPr lang="sk-SK" dirty="0"/>
              <a:t>	</a:t>
            </a:r>
            <a:r>
              <a:rPr lang="sk-SK" dirty="0" smtClean="0"/>
              <a:t>		vytvoria plody, semená</a:t>
            </a:r>
          </a:p>
          <a:p>
            <a:pPr marL="0" indent="0">
              <a:buNone/>
            </a:pPr>
            <a:r>
              <a:rPr lang="sk-SK" dirty="0"/>
              <a:t>	</a:t>
            </a:r>
            <a:r>
              <a:rPr lang="sk-SK" dirty="0" smtClean="0"/>
              <a:t>		zahynú </a:t>
            </a:r>
          </a:p>
          <a:p>
            <a:pPr marL="0" indent="0">
              <a:buNone/>
            </a:pPr>
            <a:r>
              <a:rPr lang="sk-SK" dirty="0" smtClean="0"/>
              <a:t>- patria tu: slnečnica, hrach, fazuľa, astra, ...</a:t>
            </a:r>
            <a:endParaRPr lang="sk-SK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556792"/>
            <a:ext cx="2759164" cy="2136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404556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00B050"/>
                </a:solidFill>
                <a:latin typeface="Segoe Script" pitchFamily="66" charset="0"/>
              </a:rPr>
              <a:t>DVOJROČNÉ</a:t>
            </a:r>
            <a:endParaRPr lang="sk-SK" dirty="0">
              <a:solidFill>
                <a:srgbClr val="00B050"/>
              </a:solidFill>
              <a:latin typeface="Segoe Script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/>
          <a:lstStyle/>
          <a:p>
            <a:pPr marL="0" indent="0">
              <a:buNone/>
            </a:pPr>
            <a:r>
              <a:rPr lang="sk-SK" dirty="0" smtClean="0"/>
              <a:t>= ich životný </a:t>
            </a:r>
            <a:r>
              <a:rPr lang="sk-SK" dirty="0" smtClean="0">
                <a:solidFill>
                  <a:srgbClr val="00B050"/>
                </a:solidFill>
              </a:rPr>
              <a:t>cyklus trvá 2 roky</a:t>
            </a:r>
          </a:p>
          <a:p>
            <a:pPr>
              <a:buFontTx/>
              <a:buChar char="-"/>
            </a:pPr>
            <a:r>
              <a:rPr lang="sk-SK" dirty="0"/>
              <a:t>v</a:t>
            </a:r>
            <a:r>
              <a:rPr lang="sk-SK" dirty="0" smtClean="0"/>
              <a:t> prvom roku: 		vyklíčia</a:t>
            </a:r>
          </a:p>
          <a:p>
            <a:pPr marL="0" indent="0">
              <a:buNone/>
            </a:pPr>
            <a:r>
              <a:rPr lang="sk-SK" dirty="0" smtClean="0"/>
              <a:t>				vytvoria vyživovacie orgány</a:t>
            </a:r>
          </a:p>
          <a:p>
            <a:pPr>
              <a:buFontTx/>
              <a:buChar char="-"/>
            </a:pPr>
            <a:r>
              <a:rPr lang="sk-SK" dirty="0"/>
              <a:t>n</a:t>
            </a:r>
            <a:r>
              <a:rPr lang="sk-SK" dirty="0" smtClean="0"/>
              <a:t>a druhý rok: 		kvitnú</a:t>
            </a:r>
          </a:p>
          <a:p>
            <a:pPr marL="0" indent="0">
              <a:buNone/>
            </a:pPr>
            <a:r>
              <a:rPr lang="sk-SK" dirty="0"/>
              <a:t>	</a:t>
            </a:r>
            <a:r>
              <a:rPr lang="sk-SK" dirty="0" smtClean="0"/>
              <a:t>			tvoria plody a semená</a:t>
            </a:r>
          </a:p>
          <a:p>
            <a:pPr marL="0" indent="0">
              <a:buNone/>
            </a:pPr>
            <a:r>
              <a:rPr lang="sk-SK" dirty="0"/>
              <a:t>	</a:t>
            </a:r>
            <a:r>
              <a:rPr lang="sk-SK" dirty="0" smtClean="0"/>
              <a:t>			zahynú </a:t>
            </a:r>
          </a:p>
          <a:p>
            <a:pPr marL="0" indent="0">
              <a:buNone/>
            </a:pPr>
            <a:r>
              <a:rPr lang="sk-SK" dirty="0" smtClean="0"/>
              <a:t>- patria tu: kapusta, mrkva, petržlen </a:t>
            </a:r>
            <a:endParaRPr lang="sk-SK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5206" y="4500570"/>
            <a:ext cx="1553966" cy="191171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59717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7030A0"/>
                </a:solidFill>
                <a:latin typeface="Segoe Script" pitchFamily="66" charset="0"/>
              </a:rPr>
              <a:t>TRVÁCE</a:t>
            </a:r>
            <a:r>
              <a:rPr lang="en-IE" dirty="0" smtClean="0">
                <a:solidFill>
                  <a:srgbClr val="7030A0"/>
                </a:solidFill>
                <a:latin typeface="Segoe Script" pitchFamily="66" charset="0"/>
              </a:rPr>
              <a:t>-TRVALKY</a:t>
            </a:r>
            <a:r>
              <a:rPr lang="sk-SK" dirty="0" smtClean="0">
                <a:solidFill>
                  <a:srgbClr val="7030A0"/>
                </a:solidFill>
                <a:latin typeface="Segoe Script" pitchFamily="66" charset="0"/>
              </a:rPr>
              <a:t> </a:t>
            </a:r>
            <a:endParaRPr lang="sk-SK" dirty="0">
              <a:solidFill>
                <a:srgbClr val="7030A0"/>
              </a:solidFill>
              <a:latin typeface="Segoe Script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525963"/>
          </a:xfrm>
        </p:spPr>
        <p:txBody>
          <a:bodyPr/>
          <a:lstStyle/>
          <a:p>
            <a:pPr marL="0" indent="0">
              <a:buNone/>
            </a:pPr>
            <a:r>
              <a:rPr lang="sk-SK" dirty="0" smtClean="0"/>
              <a:t>= ich životný </a:t>
            </a:r>
            <a:r>
              <a:rPr lang="sk-SK" dirty="0" smtClean="0">
                <a:solidFill>
                  <a:srgbClr val="7030A0"/>
                </a:solidFill>
              </a:rPr>
              <a:t>cyklus trvá niekoľko rokov</a:t>
            </a:r>
          </a:p>
          <a:p>
            <a:pPr>
              <a:buFontTx/>
              <a:buChar char="-"/>
            </a:pPr>
            <a:r>
              <a:rPr lang="sk-SK" dirty="0"/>
              <a:t>k</a:t>
            </a:r>
            <a:r>
              <a:rPr lang="sk-SK" dirty="0" smtClean="0"/>
              <a:t>aždý rok:	kvitnú</a:t>
            </a:r>
          </a:p>
          <a:p>
            <a:pPr marL="0" indent="0">
              <a:buNone/>
            </a:pPr>
            <a:r>
              <a:rPr lang="sk-SK" dirty="0"/>
              <a:t>	</a:t>
            </a:r>
            <a:r>
              <a:rPr lang="sk-SK" dirty="0" smtClean="0"/>
              <a:t>		tvoria plody</a:t>
            </a:r>
          </a:p>
          <a:p>
            <a:pPr marL="0" indent="0">
              <a:buNone/>
            </a:pPr>
            <a:r>
              <a:rPr lang="sk-SK" dirty="0"/>
              <a:t>	</a:t>
            </a:r>
            <a:r>
              <a:rPr lang="sk-SK" dirty="0" smtClean="0"/>
              <a:t>		stonka a listy zahynú</a:t>
            </a:r>
          </a:p>
          <a:p>
            <a:pPr marL="0" indent="0">
              <a:buNone/>
            </a:pPr>
            <a:r>
              <a:rPr lang="sk-SK" dirty="0"/>
              <a:t>	</a:t>
            </a:r>
            <a:r>
              <a:rPr lang="sk-SK" dirty="0" smtClean="0"/>
              <a:t>		prezimujú podzemnými orgánmi</a:t>
            </a:r>
          </a:p>
          <a:p>
            <a:pPr marL="0" indent="0">
              <a:buNone/>
            </a:pPr>
            <a:r>
              <a:rPr lang="sk-SK" dirty="0" smtClean="0"/>
              <a:t>- patria tu: tulipán,</a:t>
            </a:r>
            <a:r>
              <a:rPr lang="en-IE" dirty="0" err="1" smtClean="0"/>
              <a:t>narcis</a:t>
            </a:r>
            <a:r>
              <a:rPr lang="sk-SK" dirty="0" smtClean="0"/>
              <a:t>, dreviny</a:t>
            </a:r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9454" y="857232"/>
            <a:ext cx="1819983" cy="1995481"/>
          </a:xfrm>
          <a:prstGeom prst="rect">
            <a:avLst/>
          </a:prstGeom>
        </p:spPr>
      </p:pic>
      <p:pic>
        <p:nvPicPr>
          <p:cNvPr id="2050" name="Picture 2" descr="NARCIS S CIBUĽKOU BIELA/ŽLTÁ 24CM - Lavdecor.s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4786322"/>
            <a:ext cx="2095482" cy="15716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947699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IE" dirty="0" err="1" smtClean="0"/>
              <a:t>Úloha</a:t>
            </a:r>
            <a:r>
              <a:rPr lang="en-IE" dirty="0" smtClean="0"/>
              <a:t> </a:t>
            </a:r>
            <a:r>
              <a:rPr lang="en-IE" dirty="0" err="1" smtClean="0"/>
              <a:t>na</a:t>
            </a:r>
            <a:r>
              <a:rPr lang="en-IE" dirty="0" smtClean="0"/>
              <a:t> </a:t>
            </a:r>
            <a:r>
              <a:rPr lang="en-IE" dirty="0" err="1" smtClean="0"/>
              <a:t>doma</a:t>
            </a:r>
            <a:r>
              <a:rPr lang="en-IE" dirty="0" smtClean="0"/>
              <a:t>:</a:t>
            </a:r>
            <a:br>
              <a:rPr lang="en-IE" dirty="0" smtClean="0"/>
            </a:br>
            <a:r>
              <a:rPr lang="en-IE" dirty="0" err="1" smtClean="0"/>
              <a:t>Projekt-dobrovoľné</a:t>
            </a:r>
            <a:r>
              <a:rPr lang="en-IE" dirty="0" smtClean="0"/>
              <a:t/>
            </a:r>
            <a:br>
              <a:rPr lang="en-IE" dirty="0" smtClean="0"/>
            </a:b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IE" dirty="0" smtClean="0"/>
          </a:p>
          <a:p>
            <a:r>
              <a:rPr lang="en-IE" dirty="0" smtClean="0"/>
              <a:t>2. </a:t>
            </a:r>
            <a:r>
              <a:rPr lang="en-IE" dirty="0" err="1" smtClean="0"/>
              <a:t>Pozoruj</a:t>
            </a:r>
            <a:r>
              <a:rPr lang="en-IE" dirty="0" smtClean="0"/>
              <a:t> </a:t>
            </a:r>
            <a:r>
              <a:rPr lang="en-IE" dirty="0" err="1" smtClean="0"/>
              <a:t>klíčenie</a:t>
            </a:r>
            <a:r>
              <a:rPr lang="en-IE" dirty="0" smtClean="0"/>
              <a:t> </a:t>
            </a:r>
            <a:r>
              <a:rPr lang="en-IE" dirty="0" err="1" smtClean="0"/>
              <a:t>semien</a:t>
            </a:r>
            <a:r>
              <a:rPr lang="en-IE" dirty="0" smtClean="0"/>
              <a:t> </a:t>
            </a:r>
            <a:r>
              <a:rPr lang="en-IE" dirty="0" err="1" smtClean="0"/>
              <a:t>hrachu</a:t>
            </a:r>
            <a:r>
              <a:rPr lang="en-IE" dirty="0" smtClean="0"/>
              <a:t>(</a:t>
            </a:r>
            <a:r>
              <a:rPr lang="en-IE" dirty="0" err="1" smtClean="0"/>
              <a:t>fazule</a:t>
            </a:r>
            <a:r>
              <a:rPr lang="en-IE" dirty="0" smtClean="0"/>
              <a:t>,) a </a:t>
            </a:r>
            <a:r>
              <a:rPr lang="en-IE" dirty="0" err="1" smtClean="0"/>
              <a:t>kukurice</a:t>
            </a:r>
            <a:r>
              <a:rPr lang="en-IE" dirty="0" smtClean="0"/>
              <a:t>(</a:t>
            </a:r>
            <a:r>
              <a:rPr lang="en-IE" dirty="0" err="1" smtClean="0"/>
              <a:t>semien</a:t>
            </a:r>
            <a:r>
              <a:rPr lang="en-IE" dirty="0" smtClean="0"/>
              <a:t> </a:t>
            </a:r>
            <a:r>
              <a:rPr lang="en-IE" dirty="0" err="1" smtClean="0"/>
              <a:t>trávy,pšenice</a:t>
            </a:r>
            <a:r>
              <a:rPr lang="en-IE" dirty="0" smtClean="0"/>
              <a:t>). </a:t>
            </a:r>
            <a:r>
              <a:rPr lang="en-IE" dirty="0" err="1" smtClean="0"/>
              <a:t>Semená</a:t>
            </a:r>
            <a:r>
              <a:rPr lang="en-IE" dirty="0" smtClean="0"/>
              <a:t> </a:t>
            </a:r>
            <a:r>
              <a:rPr lang="en-IE" dirty="0" err="1" smtClean="0"/>
              <a:t>hrach</a:t>
            </a:r>
            <a:r>
              <a:rPr lang="en-IE" dirty="0" smtClean="0"/>
              <a:t> a </a:t>
            </a:r>
            <a:r>
              <a:rPr lang="en-IE" dirty="0" err="1" smtClean="0"/>
              <a:t>kukurice</a:t>
            </a:r>
            <a:r>
              <a:rPr lang="en-IE" dirty="0" smtClean="0"/>
              <a:t> </a:t>
            </a:r>
            <a:r>
              <a:rPr lang="en-IE" dirty="0" err="1" smtClean="0"/>
              <a:t>daj</a:t>
            </a:r>
            <a:r>
              <a:rPr lang="en-IE" dirty="0" smtClean="0"/>
              <a:t> do </a:t>
            </a:r>
            <a:r>
              <a:rPr lang="en-IE" dirty="0" err="1" smtClean="0"/>
              <a:t>vrchnáka</a:t>
            </a:r>
            <a:r>
              <a:rPr lang="en-IE" dirty="0" smtClean="0"/>
              <a:t> do </a:t>
            </a:r>
            <a:r>
              <a:rPr lang="en-IE" dirty="0" err="1" smtClean="0"/>
              <a:t>navlhčenej</a:t>
            </a:r>
            <a:r>
              <a:rPr lang="en-IE" dirty="0" smtClean="0"/>
              <a:t> </a:t>
            </a:r>
            <a:r>
              <a:rPr lang="en-IE" dirty="0" err="1" smtClean="0"/>
              <a:t>vaty</a:t>
            </a:r>
            <a:r>
              <a:rPr lang="en-IE" dirty="0" smtClean="0"/>
              <a:t>.</a:t>
            </a:r>
          </a:p>
          <a:p>
            <a:r>
              <a:rPr lang="en-IE" dirty="0" err="1" smtClean="0"/>
              <a:t>Udržiavaj</a:t>
            </a:r>
            <a:r>
              <a:rPr lang="en-IE" dirty="0" smtClean="0"/>
              <a:t> vatu </a:t>
            </a:r>
            <a:r>
              <a:rPr lang="en-IE" dirty="0" err="1" smtClean="0"/>
              <a:t>vždy</a:t>
            </a:r>
            <a:r>
              <a:rPr lang="en-IE" dirty="0" smtClean="0"/>
              <a:t> </a:t>
            </a:r>
            <a:r>
              <a:rPr lang="en-IE" dirty="0" err="1" smtClean="0"/>
              <a:t>vhkú</a:t>
            </a:r>
            <a:r>
              <a:rPr lang="en-IE" dirty="0" smtClean="0"/>
              <a:t>. </a:t>
            </a:r>
            <a:r>
              <a:rPr lang="en-IE" dirty="0" err="1" smtClean="0"/>
              <a:t>Každý</a:t>
            </a:r>
            <a:r>
              <a:rPr lang="en-IE" dirty="0" smtClean="0"/>
              <a:t> </a:t>
            </a:r>
            <a:r>
              <a:rPr lang="en-IE" dirty="0" err="1" smtClean="0"/>
              <a:t>deň</a:t>
            </a:r>
            <a:r>
              <a:rPr lang="en-IE" dirty="0" smtClean="0"/>
              <a:t> </a:t>
            </a:r>
            <a:r>
              <a:rPr lang="en-IE" dirty="0" err="1" smtClean="0"/>
              <a:t>si</a:t>
            </a:r>
            <a:r>
              <a:rPr lang="en-IE" dirty="0" smtClean="0"/>
              <a:t> </a:t>
            </a:r>
            <a:r>
              <a:rPr lang="en-IE" dirty="0" err="1" smtClean="0"/>
              <a:t>poznač</a:t>
            </a:r>
            <a:r>
              <a:rPr lang="en-IE" dirty="0" smtClean="0"/>
              <a:t> </a:t>
            </a:r>
            <a:r>
              <a:rPr lang="en-IE" dirty="0" err="1" smtClean="0"/>
              <a:t>zmeny</a:t>
            </a:r>
            <a:r>
              <a:rPr lang="en-IE" dirty="0" smtClean="0"/>
              <a:t>. </a:t>
            </a:r>
            <a:r>
              <a:rPr lang="en-IE" dirty="0" err="1" smtClean="0"/>
              <a:t>Odfoť</a:t>
            </a:r>
            <a:r>
              <a:rPr lang="en-IE" dirty="0" smtClean="0"/>
              <a:t>.</a:t>
            </a:r>
          </a:p>
          <a:p>
            <a:r>
              <a:rPr lang="en-IE" dirty="0" err="1" smtClean="0"/>
              <a:t>Urob</a:t>
            </a:r>
            <a:r>
              <a:rPr lang="en-IE" dirty="0" smtClean="0"/>
              <a:t> </a:t>
            </a:r>
            <a:r>
              <a:rPr lang="en-IE" dirty="0" err="1" smtClean="0"/>
              <a:t>prezentáciu</a:t>
            </a:r>
            <a:r>
              <a:rPr lang="en-IE" dirty="0" smtClean="0"/>
              <a:t> </a:t>
            </a:r>
            <a:r>
              <a:rPr lang="en-IE" dirty="0" err="1" smtClean="0"/>
              <a:t>Rast</a:t>
            </a:r>
            <a:r>
              <a:rPr lang="en-IE" dirty="0" smtClean="0"/>
              <a:t> a </a:t>
            </a:r>
            <a:r>
              <a:rPr lang="en-IE" dirty="0" err="1" smtClean="0"/>
              <a:t>vývin</a:t>
            </a:r>
            <a:r>
              <a:rPr lang="en-IE" dirty="0" smtClean="0"/>
              <a:t> </a:t>
            </a:r>
            <a:r>
              <a:rPr lang="en-IE" dirty="0" err="1" smtClean="0"/>
              <a:t>jednoklíčnolistových</a:t>
            </a:r>
            <a:r>
              <a:rPr lang="en-IE" dirty="0" smtClean="0"/>
              <a:t> a 2-klíčnolistových </a:t>
            </a:r>
            <a:r>
              <a:rPr lang="en-IE" dirty="0" err="1" smtClean="0"/>
              <a:t>rastlín</a:t>
            </a:r>
            <a:r>
              <a:rPr lang="en-IE" dirty="0" smtClean="0"/>
              <a:t> </a:t>
            </a:r>
            <a:r>
              <a:rPr lang="en-IE" dirty="0" err="1" smtClean="0"/>
              <a:t>pozostávajúcu</a:t>
            </a:r>
            <a:r>
              <a:rPr lang="en-IE" dirty="0" smtClean="0"/>
              <a:t> z </a:t>
            </a:r>
            <a:r>
              <a:rPr lang="en-IE" dirty="0" err="1" smtClean="0"/>
              <a:t>fotiek</a:t>
            </a:r>
            <a:r>
              <a:rPr lang="en-IE" dirty="0" smtClean="0"/>
              <a:t>.+ </a:t>
            </a:r>
            <a:r>
              <a:rPr lang="en-IE" dirty="0" err="1" smtClean="0"/>
              <a:t>opisu</a:t>
            </a:r>
            <a:r>
              <a:rPr lang="en-IE" dirty="0" smtClean="0"/>
              <a:t> </a:t>
            </a:r>
            <a:r>
              <a:rPr lang="en-IE" dirty="0" err="1" smtClean="0"/>
              <a:t>zmien</a:t>
            </a:r>
            <a:r>
              <a:rPr lang="en-IE" dirty="0" smtClean="0"/>
              <a:t>, </a:t>
            </a:r>
            <a:r>
              <a:rPr lang="en-IE" dirty="0" err="1" smtClean="0"/>
              <a:t>ktoré</a:t>
            </a:r>
            <a:r>
              <a:rPr lang="en-IE" dirty="0" smtClean="0"/>
              <a:t> </a:t>
            </a:r>
            <a:r>
              <a:rPr lang="en-IE" dirty="0" err="1" smtClean="0"/>
              <a:t>si</a:t>
            </a:r>
            <a:r>
              <a:rPr lang="en-IE" dirty="0" smtClean="0"/>
              <a:t> </a:t>
            </a:r>
            <a:r>
              <a:rPr lang="en-IE" dirty="0" err="1" smtClean="0"/>
              <a:t>odpozoroval</a:t>
            </a:r>
            <a:r>
              <a:rPr lang="en-IE" dirty="0" smtClean="0"/>
              <a:t> </a:t>
            </a:r>
            <a:r>
              <a:rPr lang="en-IE" dirty="0" smtClean="0"/>
              <a:t>v </a:t>
            </a:r>
            <a:r>
              <a:rPr lang="en-IE" dirty="0" err="1" smtClean="0"/>
              <a:t>priebehu</a:t>
            </a:r>
            <a:r>
              <a:rPr lang="en-IE" dirty="0" smtClean="0"/>
              <a:t> 2.týždňov</a:t>
            </a:r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 smtClean="0"/>
              <a:t>Poznámky</a:t>
            </a:r>
            <a:r>
              <a:rPr lang="en-IE" dirty="0" smtClean="0"/>
              <a:t>:-</a:t>
            </a:r>
            <a:r>
              <a:rPr lang="en-IE" dirty="0" err="1" smtClean="0"/>
              <a:t>prepíš</a:t>
            </a:r>
            <a:r>
              <a:rPr lang="en-IE" dirty="0" smtClean="0"/>
              <a:t> do </a:t>
            </a:r>
            <a:r>
              <a:rPr lang="en-IE" smtClean="0"/>
              <a:t>zošita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29196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n-IE" sz="9600" b="1" dirty="0" err="1" smtClean="0"/>
              <a:t>Život</a:t>
            </a:r>
            <a:r>
              <a:rPr lang="en-IE" sz="9600" b="1" dirty="0" smtClean="0"/>
              <a:t> </a:t>
            </a:r>
            <a:r>
              <a:rPr lang="en-IE" sz="9600" b="1" dirty="0" err="1" smtClean="0"/>
              <a:t>rastlín</a:t>
            </a:r>
            <a:endParaRPr lang="en-IE" sz="9600" b="1" dirty="0" smtClean="0"/>
          </a:p>
          <a:p>
            <a:pPr>
              <a:buNone/>
            </a:pPr>
            <a:r>
              <a:rPr lang="en-IE" sz="7200" b="1" dirty="0" err="1" smtClean="0"/>
              <a:t>Životný</a:t>
            </a:r>
            <a:r>
              <a:rPr lang="en-IE" sz="7200" b="1" dirty="0" smtClean="0"/>
              <a:t> </a:t>
            </a:r>
            <a:r>
              <a:rPr lang="en-IE" sz="7200" b="1" dirty="0" err="1" smtClean="0"/>
              <a:t>cyklus</a:t>
            </a:r>
            <a:r>
              <a:rPr lang="en-IE" sz="7200" b="1" dirty="0" smtClean="0"/>
              <a:t> </a:t>
            </a:r>
            <a:r>
              <a:rPr lang="en-IE" sz="7200" b="1" dirty="0" err="1" smtClean="0"/>
              <a:t>rastlín</a:t>
            </a:r>
            <a:r>
              <a:rPr lang="en-IE" sz="7200" dirty="0" smtClean="0"/>
              <a:t>-</a:t>
            </a:r>
            <a:r>
              <a:rPr lang="sk-SK" sz="7200" dirty="0" smtClean="0"/>
              <a:t>začiatok = oplodnenie vajíčka/vznik semena </a:t>
            </a:r>
            <a:endParaRPr lang="en-IE" sz="7200" dirty="0" smtClean="0"/>
          </a:p>
          <a:p>
            <a:pPr>
              <a:buNone/>
            </a:pPr>
            <a:r>
              <a:rPr lang="sk-SK" sz="7200" dirty="0" smtClean="0"/>
              <a:t>                        </a:t>
            </a:r>
            <a:r>
              <a:rPr lang="en-IE" sz="7200" dirty="0" smtClean="0"/>
              <a:t>            </a:t>
            </a:r>
            <a:r>
              <a:rPr lang="sk-SK" sz="7200" dirty="0" smtClean="0"/>
              <a:t>  -koniec = odumretie rastliny </a:t>
            </a:r>
            <a:endParaRPr lang="en-IE" sz="7200" dirty="0" smtClean="0"/>
          </a:p>
          <a:p>
            <a:pPr>
              <a:buNone/>
            </a:pPr>
            <a:r>
              <a:rPr lang="sk-SK" sz="7200" dirty="0" smtClean="0"/>
              <a:t>Počas života v rastline prebiehajú:</a:t>
            </a:r>
            <a:endParaRPr lang="en-IE" sz="7200" dirty="0" smtClean="0"/>
          </a:p>
          <a:p>
            <a:pPr lvl="0"/>
            <a:r>
              <a:rPr lang="sk-SK" sz="7200" dirty="0" smtClean="0"/>
              <a:t>KVALITATÍVNE ZMENY</a:t>
            </a:r>
            <a:r>
              <a:rPr lang="en-IE" sz="7200" dirty="0" smtClean="0"/>
              <a:t>-VÝVIN </a:t>
            </a:r>
            <a:r>
              <a:rPr lang="sk-SK" sz="7200" dirty="0" smtClean="0"/>
              <a:t>- prebiehajú v rastline od jej vzniku až po jej zánik(napr.vývin zárodku, </a:t>
            </a:r>
            <a:r>
              <a:rPr lang="en-IE" sz="7200" dirty="0" smtClean="0"/>
              <a:t>t</a:t>
            </a:r>
            <a:r>
              <a:rPr lang="sk-SK" sz="7200" dirty="0" smtClean="0"/>
              <a:t>vorba</a:t>
            </a:r>
            <a:r>
              <a:rPr lang="en-IE" sz="7200" dirty="0" smtClean="0"/>
              <a:t> </a:t>
            </a:r>
            <a:r>
              <a:rPr lang="en-IE" sz="7200" dirty="0" smtClean="0"/>
              <a:t>a </a:t>
            </a:r>
            <a:r>
              <a:rPr lang="en-IE" sz="7200" dirty="0" err="1" smtClean="0"/>
              <a:t>rast</a:t>
            </a:r>
            <a:r>
              <a:rPr lang="sk-SK" sz="7200" dirty="0" smtClean="0"/>
              <a:t> vyživovacích orgánov</a:t>
            </a:r>
            <a:r>
              <a:rPr lang="en-IE" sz="7200" dirty="0" smtClean="0"/>
              <a:t> a </a:t>
            </a:r>
            <a:r>
              <a:rPr lang="sk-SK" sz="7200" dirty="0" smtClean="0"/>
              <a:t>rozmnožovacích orgánov,..) </a:t>
            </a:r>
            <a:endParaRPr lang="en-IE" sz="7200" dirty="0" smtClean="0"/>
          </a:p>
          <a:p>
            <a:pPr lvl="0"/>
            <a:r>
              <a:rPr lang="sk-SK" sz="7200" dirty="0" smtClean="0"/>
              <a:t>KVANTITATÍVNE ZMENY </a:t>
            </a:r>
            <a:r>
              <a:rPr lang="en-IE" sz="7200" dirty="0" smtClean="0"/>
              <a:t>-RAST (</a:t>
            </a:r>
            <a:r>
              <a:rPr lang="sk-SK" sz="7200" dirty="0" smtClean="0"/>
              <a:t>delenie a zväčšovanie ,buniek-predlžovaním a hrubnutím orgánov</a:t>
            </a:r>
            <a:endParaRPr lang="en-IE" sz="7200" dirty="0" smtClean="0"/>
          </a:p>
          <a:p>
            <a:pPr>
              <a:buNone/>
            </a:pPr>
            <a:r>
              <a:rPr lang="sk-SK" sz="7200" dirty="0" smtClean="0"/>
              <a:t>RASTLINY RASTÚ POČAS CELÉHO ŽIVOTA! </a:t>
            </a:r>
            <a:endParaRPr lang="en-IE" sz="7200" dirty="0" smtClean="0"/>
          </a:p>
          <a:p>
            <a:pPr>
              <a:buNone/>
            </a:pPr>
            <a:r>
              <a:rPr lang="sk-SK" sz="7200" b="1" dirty="0" smtClean="0"/>
              <a:t>Klíčenie</a:t>
            </a:r>
            <a:r>
              <a:rPr lang="sk-SK" sz="7200" dirty="0" smtClean="0"/>
              <a:t>= proces vývinu zárodku, z ktorého sa vyvíja nová rastlina</a:t>
            </a:r>
            <a:endParaRPr lang="en-IE" sz="7200" dirty="0" smtClean="0"/>
          </a:p>
          <a:p>
            <a:pPr>
              <a:buNone/>
            </a:pPr>
            <a:r>
              <a:rPr lang="en-IE" sz="7200" b="1" dirty="0" err="1" smtClean="0"/>
              <a:t>Podmienky</a:t>
            </a:r>
            <a:r>
              <a:rPr lang="en-IE" sz="7200" b="1" dirty="0" smtClean="0"/>
              <a:t> </a:t>
            </a:r>
            <a:r>
              <a:rPr lang="en-IE" sz="7200" b="1" dirty="0" err="1" smtClean="0"/>
              <a:t>na</a:t>
            </a:r>
            <a:r>
              <a:rPr lang="en-IE" sz="7200" b="1" dirty="0" smtClean="0"/>
              <a:t> </a:t>
            </a:r>
            <a:r>
              <a:rPr lang="en-IE" sz="7200" b="1" dirty="0" err="1" smtClean="0"/>
              <a:t>klíčenie</a:t>
            </a:r>
            <a:r>
              <a:rPr lang="en-IE" sz="7200" b="1" dirty="0" smtClean="0"/>
              <a:t>: </a:t>
            </a:r>
            <a:endParaRPr lang="en-IE" sz="7200" dirty="0" smtClean="0"/>
          </a:p>
          <a:p>
            <a:pPr lvl="0"/>
            <a:r>
              <a:rPr lang="sk-SK" sz="7200" b="1" dirty="0" smtClean="0"/>
              <a:t>VODA-</a:t>
            </a:r>
            <a:r>
              <a:rPr lang="sk-SK" sz="7200" dirty="0" smtClean="0"/>
              <a:t>	</a:t>
            </a:r>
            <a:endParaRPr lang="en-IE" sz="7200" dirty="0" smtClean="0"/>
          </a:p>
          <a:p>
            <a:pPr lvl="0"/>
            <a:r>
              <a:rPr lang="sk-SK" sz="7200" b="1" dirty="0" smtClean="0"/>
              <a:t>VZDUCH</a:t>
            </a:r>
            <a:r>
              <a:rPr lang="sk-SK" sz="7200" dirty="0" smtClean="0"/>
              <a:t> </a:t>
            </a:r>
            <a:endParaRPr lang="en-IE" sz="7200" dirty="0" smtClean="0"/>
          </a:p>
          <a:p>
            <a:pPr lvl="0"/>
            <a:r>
              <a:rPr lang="sk-SK" sz="7200" b="1" dirty="0" smtClean="0"/>
              <a:t>TEPLO</a:t>
            </a:r>
            <a:endParaRPr lang="en-IE" sz="7200" dirty="0" smtClean="0"/>
          </a:p>
          <a:p>
            <a:pPr lvl="0">
              <a:buNone/>
            </a:pPr>
            <a:r>
              <a:rPr lang="sk-SK" sz="7200" b="1" dirty="0" smtClean="0"/>
              <a:t>Klíčne listy</a:t>
            </a:r>
            <a:r>
              <a:rPr lang="en-IE" sz="7200" dirty="0" smtClean="0"/>
              <a:t>-</a:t>
            </a:r>
            <a:r>
              <a:rPr lang="en-IE" sz="7200" dirty="0" err="1" smtClean="0"/>
              <a:t>Sú</a:t>
            </a:r>
            <a:r>
              <a:rPr lang="en-IE" sz="7200" dirty="0" smtClean="0"/>
              <a:t> </a:t>
            </a:r>
            <a:r>
              <a:rPr lang="en-IE" sz="7200" dirty="0" err="1" smtClean="0"/>
              <a:t>zdrojom</a:t>
            </a:r>
            <a:r>
              <a:rPr lang="en-IE" sz="7200" dirty="0" smtClean="0"/>
              <a:t> </a:t>
            </a:r>
            <a:r>
              <a:rPr lang="en-IE" sz="7200" dirty="0" err="1" smtClean="0"/>
              <a:t>výživy-živín</a:t>
            </a:r>
            <a:r>
              <a:rPr lang="en-IE" sz="7200" dirty="0" smtClean="0"/>
              <a:t> pre </a:t>
            </a:r>
            <a:r>
              <a:rPr lang="en-IE" sz="7200" dirty="0" err="1" smtClean="0"/>
              <a:t>klíčiace</a:t>
            </a:r>
            <a:r>
              <a:rPr lang="en-IE" sz="7200" dirty="0" smtClean="0"/>
              <a:t> </a:t>
            </a:r>
            <a:r>
              <a:rPr lang="en-IE" sz="7200" dirty="0" err="1" smtClean="0"/>
              <a:t>rastliny</a:t>
            </a:r>
            <a:r>
              <a:rPr lang="en-IE" sz="7200" dirty="0" smtClean="0"/>
              <a:t> </a:t>
            </a:r>
          </a:p>
          <a:p>
            <a:pPr lvl="0">
              <a:buNone/>
            </a:pPr>
            <a:r>
              <a:rPr lang="en-IE" sz="7200" dirty="0" smtClean="0"/>
              <a:t>                     -</a:t>
            </a:r>
            <a:r>
              <a:rPr lang="sk-SK" sz="7200" dirty="0" smtClean="0"/>
              <a:t>neskôr prijímajú </a:t>
            </a:r>
            <a:r>
              <a:rPr lang="en-IE" sz="7200" dirty="0" err="1" smtClean="0"/>
              <a:t>rastliny</a:t>
            </a:r>
            <a:r>
              <a:rPr lang="en-IE" sz="7200" dirty="0" smtClean="0"/>
              <a:t> </a:t>
            </a:r>
            <a:r>
              <a:rPr lang="sk-SK" sz="7200" dirty="0" smtClean="0"/>
              <a:t>živiny vyvinutými listami </a:t>
            </a:r>
            <a:r>
              <a:rPr lang="en-IE" sz="7200" dirty="0" smtClean="0"/>
              <a:t>(</a:t>
            </a:r>
            <a:r>
              <a:rPr lang="sk-SK" sz="7200" dirty="0" smtClean="0"/>
              <a:t>potrebujú aj </a:t>
            </a:r>
            <a:r>
              <a:rPr lang="sk-SK" sz="7200" b="1" dirty="0" smtClean="0"/>
              <a:t>SVETLO </a:t>
            </a:r>
            <a:r>
              <a:rPr lang="sk-SK" sz="7200" dirty="0" smtClean="0"/>
              <a:t>–</a:t>
            </a:r>
            <a:r>
              <a:rPr lang="en-IE" sz="7200" dirty="0" err="1" smtClean="0"/>
              <a:t>pr</a:t>
            </a:r>
            <a:r>
              <a:rPr lang="en-IE" sz="7200" dirty="0" err="1" smtClean="0"/>
              <a:t>ebieha</a:t>
            </a:r>
            <a:r>
              <a:rPr lang="en-IE" sz="7200" dirty="0" smtClean="0"/>
              <a:t> v </a:t>
            </a:r>
            <a:r>
              <a:rPr lang="en-IE" sz="7200" dirty="0" err="1" smtClean="0"/>
              <a:t>nich</a:t>
            </a:r>
            <a:r>
              <a:rPr lang="en-IE" sz="7200" dirty="0" smtClean="0"/>
              <a:t> </a:t>
            </a:r>
            <a:r>
              <a:rPr lang="sk-SK" sz="7200" dirty="0" smtClean="0"/>
              <a:t> </a:t>
            </a:r>
            <a:r>
              <a:rPr lang="sk-SK" sz="7200" dirty="0" smtClean="0"/>
              <a:t>fotosyntéza)</a:t>
            </a:r>
            <a:endParaRPr lang="en-IE" sz="7200" dirty="0" smtClean="0"/>
          </a:p>
          <a:p>
            <a:pPr>
              <a:buNone/>
            </a:pPr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500042"/>
            <a:ext cx="8229600" cy="4525963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sk-SK" dirty="0" smtClean="0"/>
              <a:t>Podľa počtu klíčnych listov delíme rastliny na:</a:t>
            </a:r>
            <a:endParaRPr lang="en-IE" dirty="0" smtClean="0"/>
          </a:p>
          <a:p>
            <a:pPr lvl="0"/>
            <a:r>
              <a:rPr lang="sk-SK" dirty="0" smtClean="0"/>
              <a:t>JEDNOKLÍČNOLISTOVÉ- Klíčia 1 klíčnym listom</a:t>
            </a:r>
            <a:r>
              <a:rPr lang="en-IE" dirty="0" smtClean="0"/>
              <a:t>-</a:t>
            </a:r>
            <a:r>
              <a:rPr lang="sk-SK" dirty="0" smtClean="0"/>
              <a:t>napr. kukurica</a:t>
            </a:r>
            <a:endParaRPr lang="en-IE" dirty="0" smtClean="0"/>
          </a:p>
          <a:p>
            <a:pPr lvl="0"/>
            <a:r>
              <a:rPr lang="sk-SK" dirty="0" smtClean="0"/>
              <a:t>DVOJKLÍČNOLISTOVÉ- klíčia 2 klíčnymi listami</a:t>
            </a:r>
            <a:r>
              <a:rPr lang="en-IE" dirty="0" smtClean="0"/>
              <a:t>-</a:t>
            </a:r>
            <a:r>
              <a:rPr lang="sk-SK" dirty="0" smtClean="0"/>
              <a:t>napr. hrach</a:t>
            </a:r>
            <a:endParaRPr lang="en-IE" dirty="0" smtClean="0"/>
          </a:p>
          <a:p>
            <a:endParaRPr lang="en-IE" dirty="0" smtClean="0"/>
          </a:p>
          <a:p>
            <a:pPr>
              <a:buNone/>
            </a:pPr>
            <a:r>
              <a:rPr lang="en-IE" b="1" dirty="0" err="1" smtClean="0"/>
              <a:t>Životný</a:t>
            </a:r>
            <a:r>
              <a:rPr lang="en-IE" b="1" dirty="0" smtClean="0"/>
              <a:t> </a:t>
            </a:r>
            <a:r>
              <a:rPr lang="en-IE" b="1" dirty="0" err="1" smtClean="0"/>
              <a:t>cyklus</a:t>
            </a:r>
            <a:r>
              <a:rPr lang="en-IE" b="1" dirty="0" smtClean="0"/>
              <a:t> </a:t>
            </a:r>
            <a:r>
              <a:rPr lang="en-IE" b="1" dirty="0" err="1" smtClean="0"/>
              <a:t>rastlín</a:t>
            </a:r>
            <a:endParaRPr lang="en-IE" dirty="0" smtClean="0"/>
          </a:p>
          <a:p>
            <a:pPr>
              <a:buNone/>
            </a:pPr>
            <a:r>
              <a:rPr lang="sk-SK" dirty="0" smtClean="0"/>
              <a:t>-obdobie života rastliny</a:t>
            </a:r>
            <a:endParaRPr lang="en-IE" dirty="0" smtClean="0"/>
          </a:p>
          <a:p>
            <a:pPr lvl="0">
              <a:buNone/>
            </a:pPr>
            <a:r>
              <a:rPr lang="sk-SK" dirty="0" smtClean="0"/>
              <a:t>je rôzne dlhé (niekoľko týždňov, rokov, ....)</a:t>
            </a:r>
            <a:endParaRPr lang="en-IE" dirty="0" smtClean="0"/>
          </a:p>
          <a:p>
            <a:pPr>
              <a:buNone/>
            </a:pPr>
            <a:r>
              <a:rPr lang="sk-SK" dirty="0" smtClean="0"/>
              <a:t>Rastliny delíme podľa dĺžky životného cyklu na:</a:t>
            </a:r>
            <a:endParaRPr lang="en-IE" dirty="0" smtClean="0"/>
          </a:p>
          <a:p>
            <a:pPr lvl="0"/>
            <a:r>
              <a:rPr lang="sk-SK" dirty="0" smtClean="0"/>
              <a:t>JEDNOROČNÉ-celý životný cyklus trvá 1 rok.-astra,slnečnica</a:t>
            </a:r>
            <a:endParaRPr lang="en-IE" dirty="0" smtClean="0"/>
          </a:p>
          <a:p>
            <a:pPr lvl="0"/>
            <a:r>
              <a:rPr lang="sk-SK" dirty="0" smtClean="0"/>
              <a:t>DVOJROČNÉ-1.rok-vyživovacie orgány, 2.rok-kvitnú, plody, semená-kapusta, mrkvy</a:t>
            </a:r>
            <a:endParaRPr lang="en-IE" dirty="0" smtClean="0"/>
          </a:p>
          <a:p>
            <a:pPr lvl="0"/>
            <a:r>
              <a:rPr lang="sk-SK" dirty="0" smtClean="0"/>
              <a:t>TRVÁCE-žijúniekoľko rokov-prezimujú-cibuľami, podzemkami-tulipán, narcis </a:t>
            </a:r>
            <a:endParaRPr lang="en-IE" dirty="0" smtClean="0"/>
          </a:p>
          <a:p>
            <a:pPr lvl="0"/>
            <a:endParaRPr lang="en-IE" dirty="0" smtClean="0"/>
          </a:p>
          <a:p>
            <a:pPr lvl="0"/>
            <a:endParaRPr lang="en-IE" dirty="0" smtClean="0"/>
          </a:p>
          <a:p>
            <a:pPr lvl="0"/>
            <a:endParaRPr lang="en-IE" dirty="0" smtClean="0"/>
          </a:p>
          <a:p>
            <a:pPr lvl="0"/>
            <a:r>
              <a:rPr lang="en-IE" dirty="0" err="1" smtClean="0"/>
              <a:t>Prepísané</a:t>
            </a:r>
            <a:r>
              <a:rPr lang="en-IE" dirty="0" smtClean="0"/>
              <a:t> </a:t>
            </a:r>
            <a:r>
              <a:rPr lang="en-IE" dirty="0" err="1" smtClean="0"/>
              <a:t>poznámky</a:t>
            </a:r>
            <a:r>
              <a:rPr lang="en-IE" dirty="0" smtClean="0"/>
              <a:t> </a:t>
            </a:r>
            <a:r>
              <a:rPr lang="en-IE" dirty="0" err="1" smtClean="0"/>
              <a:t>odfoť</a:t>
            </a:r>
            <a:r>
              <a:rPr lang="en-IE" dirty="0" smtClean="0"/>
              <a:t>  v </a:t>
            </a:r>
            <a:r>
              <a:rPr lang="en-IE" dirty="0" err="1" smtClean="0"/>
              <a:t>zošite</a:t>
            </a:r>
            <a:r>
              <a:rPr lang="en-IE" dirty="0" smtClean="0"/>
              <a:t> a </a:t>
            </a:r>
            <a:r>
              <a:rPr lang="en-IE" dirty="0" err="1" smtClean="0"/>
              <a:t>pošli</a:t>
            </a:r>
            <a:r>
              <a:rPr lang="en-IE" dirty="0" smtClean="0"/>
              <a:t> </a:t>
            </a:r>
            <a:r>
              <a:rPr lang="en-IE" dirty="0" err="1" smtClean="0"/>
              <a:t>na</a:t>
            </a:r>
            <a:r>
              <a:rPr lang="en-IE" dirty="0" smtClean="0"/>
              <a:t> mail </a:t>
            </a:r>
            <a:r>
              <a:rPr lang="en-IE" dirty="0" smtClean="0">
                <a:hlinkClick r:id="rId2"/>
              </a:rPr>
              <a:t>svobodova.ivana</a:t>
            </a:r>
            <a:r>
              <a:rPr lang="en-IE" dirty="0" smtClean="0">
                <a:hlinkClick r:id="rId2"/>
              </a:rPr>
              <a:t>@gmail.com</a:t>
            </a:r>
            <a:endParaRPr lang="en-IE" dirty="0" smtClean="0"/>
          </a:p>
          <a:p>
            <a:pPr lvl="0"/>
            <a:r>
              <a:rPr lang="en-IE" dirty="0" err="1" smtClean="0"/>
              <a:t>Nezabudni</a:t>
            </a:r>
            <a:r>
              <a:rPr lang="en-IE" dirty="0" smtClean="0"/>
              <a:t> </a:t>
            </a:r>
            <a:r>
              <a:rPr lang="en-IE" dirty="0" err="1" smtClean="0"/>
              <a:t>sa</a:t>
            </a:r>
            <a:r>
              <a:rPr lang="en-IE" dirty="0" smtClean="0"/>
              <a:t> to  </a:t>
            </a:r>
            <a:r>
              <a:rPr lang="en-IE" dirty="0" err="1" smtClean="0"/>
              <a:t>naučiť</a:t>
            </a:r>
            <a:r>
              <a:rPr lang="en-IE" dirty="0" smtClean="0"/>
              <a:t> ! </a:t>
            </a:r>
            <a:r>
              <a:rPr lang="en-IE" dirty="0" smtClean="0">
                <a:sym typeface="Wingdings" pitchFamily="2" charset="2"/>
              </a:rPr>
              <a:t></a:t>
            </a:r>
            <a:endParaRPr lang="en-IE" dirty="0" smtClean="0"/>
          </a:p>
          <a:p>
            <a:pPr>
              <a:buNone/>
            </a:pPr>
            <a:r>
              <a:rPr lang="sk-SK" dirty="0" smtClean="0"/>
              <a:t> </a:t>
            </a:r>
            <a:endParaRPr lang="en-IE" dirty="0" smtClean="0"/>
          </a:p>
          <a:p>
            <a:pPr>
              <a:buNone/>
            </a:pPr>
            <a:r>
              <a:rPr lang="en-IE" dirty="0" smtClean="0"/>
              <a:t> </a:t>
            </a:r>
          </a:p>
          <a:p>
            <a:pPr>
              <a:buNone/>
            </a:pPr>
            <a:r>
              <a:rPr lang="sk-SK" dirty="0" smtClean="0"/>
              <a:t> </a:t>
            </a:r>
            <a:endParaRPr lang="en-I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-459432"/>
            <a:ext cx="8147248" cy="4392488"/>
          </a:xfrm>
        </p:spPr>
        <p:txBody>
          <a:bodyPr/>
          <a:lstStyle/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r>
              <a:rPr lang="sk-SK" sz="8000" dirty="0" smtClean="0">
                <a:solidFill>
                  <a:srgbClr val="FF0066"/>
                </a:solidFill>
              </a:rPr>
              <a:t>ĎAKUJEM ZA POZORNOSŤ! </a:t>
            </a:r>
            <a:endParaRPr lang="sk-SK" sz="8000" dirty="0">
              <a:solidFill>
                <a:srgbClr val="FF0066"/>
              </a:solidFill>
            </a:endParaRPr>
          </a:p>
        </p:txBody>
      </p:sp>
      <p:pic>
        <p:nvPicPr>
          <p:cNvPr id="1026" name="Picture 2" descr="Zimná starostlivosť o interiérové rastliny | Urob si sá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357694"/>
            <a:ext cx="3214710" cy="2143140"/>
          </a:xfrm>
          <a:prstGeom prst="rect">
            <a:avLst/>
          </a:prstGeom>
          <a:noFill/>
        </p:spPr>
      </p:pic>
      <p:pic>
        <p:nvPicPr>
          <p:cNvPr id="1030" name="Picture 6" descr="Starostlivosť o rastliny znamená starostlivosť o seba | Naša záhradk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596" y="4357694"/>
            <a:ext cx="4143404" cy="2329993"/>
          </a:xfrm>
          <a:prstGeom prst="rect">
            <a:avLst/>
          </a:prstGeom>
          <a:noFill/>
        </p:spPr>
      </p:pic>
      <p:pic>
        <p:nvPicPr>
          <p:cNvPr id="7" name="Picture 4" descr="Zimná starostlivosť o interiérové rastliny | Urob si sá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40" y="3000372"/>
            <a:ext cx="3357578" cy="2238385"/>
          </a:xfrm>
          <a:prstGeom prst="rect">
            <a:avLst/>
          </a:prstGeom>
          <a:noFill/>
        </p:spPr>
      </p:pic>
      <p:pic>
        <p:nvPicPr>
          <p:cNvPr id="1032" name="Picture 8" descr="Starostlivosť o rastliny pomocou homeopatie :: Drahomíra Čamajová, SAKHom -  klasický homeopat v Humennom - Homeopati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36545" y="2643182"/>
            <a:ext cx="2393173" cy="15954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00955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 smtClean="0">
                <a:solidFill>
                  <a:srgbClr val="FF0066"/>
                </a:solidFill>
                <a:latin typeface="Rockwell Extra Bold" pitchFamily="18" charset="0"/>
              </a:rPr>
              <a:t>Čím začína a končí životný cyklus rastliny?</a:t>
            </a:r>
            <a:endParaRPr lang="sk-SK" b="1" dirty="0">
              <a:solidFill>
                <a:srgbClr val="FF0066"/>
              </a:solidFill>
              <a:latin typeface="Rockwell Extra Bold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z</a:t>
            </a:r>
            <a:r>
              <a:rPr lang="sk-SK" dirty="0" smtClean="0"/>
              <a:t>ačiatok = oplodnenie vajíčka/vznik semena</a:t>
            </a:r>
            <a:endParaRPr lang="en-IE" dirty="0" smtClean="0"/>
          </a:p>
          <a:p>
            <a:r>
              <a:rPr lang="sk-SK" dirty="0" smtClean="0"/>
              <a:t>koniec = odumretie rastliny </a:t>
            </a:r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="" xmlns:p14="http://schemas.microsoft.com/office/powerpoint/2010/main" val="1915072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Počas života v rastline prebiehajú: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0070C0"/>
                </a:solidFill>
              </a:rPr>
              <a:t>KVALITATÍVNE ZMENY</a:t>
            </a:r>
            <a:r>
              <a:rPr lang="en-IE" dirty="0" smtClean="0">
                <a:solidFill>
                  <a:srgbClr val="0070C0"/>
                </a:solidFill>
              </a:rPr>
              <a:t>-VÝVIN</a:t>
            </a:r>
            <a:endParaRPr lang="sk-SK" dirty="0" smtClean="0">
              <a:solidFill>
                <a:srgbClr val="0070C0"/>
              </a:solidFill>
            </a:endParaRPr>
          </a:p>
          <a:p>
            <a:r>
              <a:rPr lang="sk-SK" dirty="0" smtClean="0">
                <a:solidFill>
                  <a:srgbClr val="00B050"/>
                </a:solidFill>
              </a:rPr>
              <a:t>KVANTITATÍVNE ZMENY </a:t>
            </a:r>
            <a:r>
              <a:rPr lang="en-IE" dirty="0" smtClean="0">
                <a:solidFill>
                  <a:srgbClr val="00B050"/>
                </a:solidFill>
              </a:rPr>
              <a:t>-RAST</a:t>
            </a:r>
            <a:endParaRPr lang="sk-SK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sk-SK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sk-SK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sk-SK" dirty="0">
                <a:solidFill>
                  <a:srgbClr val="00B050"/>
                </a:solidFill>
              </a:rPr>
              <a:t>	</a:t>
            </a:r>
            <a:r>
              <a:rPr lang="sk-SK" dirty="0" smtClean="0"/>
              <a:t>ovplyvňujú ich vonkajšie</a:t>
            </a:r>
          </a:p>
          <a:p>
            <a:pPr marL="0" indent="0">
              <a:buNone/>
            </a:pPr>
            <a:r>
              <a:rPr lang="sk-SK" dirty="0"/>
              <a:t>	</a:t>
            </a:r>
            <a:r>
              <a:rPr lang="sk-SK" dirty="0" smtClean="0"/>
              <a:t>a vnútorné podmienky </a:t>
            </a:r>
            <a:endParaRPr lang="sk-SK" dirty="0"/>
          </a:p>
        </p:txBody>
      </p:sp>
      <p:cxnSp>
        <p:nvCxnSpPr>
          <p:cNvPr id="5" name="Přímá spojnice se šipkou 4"/>
          <p:cNvCxnSpPr/>
          <p:nvPr/>
        </p:nvCxnSpPr>
        <p:spPr>
          <a:xfrm>
            <a:off x="2627784" y="2852936"/>
            <a:ext cx="0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809593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rgbClr val="FF0066"/>
                </a:solidFill>
                <a:latin typeface="Rockwell Extra Bold" pitchFamily="18" charset="0"/>
              </a:rPr>
              <a:t>Klíčenie </a:t>
            </a:r>
            <a:endParaRPr lang="sk-SK" b="1" dirty="0">
              <a:solidFill>
                <a:srgbClr val="FF0066"/>
              </a:solidFill>
              <a:latin typeface="Rockwell Extra Bold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k-SK" dirty="0" smtClean="0"/>
              <a:t>= proces vývinu zárodku, z ktorého sa vyvíja nová rastlina</a:t>
            </a:r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r>
              <a:rPr lang="en-IE" dirty="0" err="1" smtClean="0">
                <a:solidFill>
                  <a:srgbClr val="FF0066"/>
                </a:solidFill>
                <a:latin typeface="Segoe Script" pitchFamily="66" charset="0"/>
              </a:rPr>
              <a:t>Podmienky</a:t>
            </a:r>
            <a:r>
              <a:rPr lang="en-IE" dirty="0" smtClean="0">
                <a:solidFill>
                  <a:srgbClr val="FF0066"/>
                </a:solidFill>
                <a:latin typeface="Segoe Script" pitchFamily="66" charset="0"/>
              </a:rPr>
              <a:t> </a:t>
            </a:r>
            <a:r>
              <a:rPr lang="en-IE" dirty="0" err="1" smtClean="0">
                <a:solidFill>
                  <a:srgbClr val="FF0066"/>
                </a:solidFill>
                <a:latin typeface="Segoe Script" pitchFamily="66" charset="0"/>
              </a:rPr>
              <a:t>na</a:t>
            </a:r>
            <a:r>
              <a:rPr lang="en-IE" dirty="0" smtClean="0">
                <a:solidFill>
                  <a:srgbClr val="FF0066"/>
                </a:solidFill>
                <a:latin typeface="Segoe Script" pitchFamily="66" charset="0"/>
              </a:rPr>
              <a:t> </a:t>
            </a:r>
            <a:r>
              <a:rPr lang="en-IE" dirty="0" err="1" smtClean="0">
                <a:solidFill>
                  <a:srgbClr val="FF0066"/>
                </a:solidFill>
                <a:latin typeface="Segoe Script" pitchFamily="66" charset="0"/>
              </a:rPr>
              <a:t>klíčenie</a:t>
            </a:r>
            <a:r>
              <a:rPr lang="en-IE" dirty="0" smtClean="0">
                <a:solidFill>
                  <a:srgbClr val="FF0066"/>
                </a:solidFill>
                <a:latin typeface="Segoe Script" pitchFamily="66" charset="0"/>
              </a:rPr>
              <a:t>:</a:t>
            </a:r>
            <a:endParaRPr lang="sk-SK" dirty="0" smtClean="0">
              <a:solidFill>
                <a:srgbClr val="FF0066"/>
              </a:solidFill>
              <a:latin typeface="Segoe Script" pitchFamily="66" charset="0"/>
            </a:endParaRPr>
          </a:p>
          <a:p>
            <a:r>
              <a:rPr lang="sk-SK" b="1" dirty="0" smtClean="0"/>
              <a:t>VODU</a:t>
            </a:r>
            <a:r>
              <a:rPr lang="sk-SK" dirty="0" smtClean="0"/>
              <a:t>	na napučenie semena a rast zárodku</a:t>
            </a:r>
          </a:p>
          <a:p>
            <a:r>
              <a:rPr lang="sk-SK" b="1" dirty="0" smtClean="0"/>
              <a:t>VZDUCH</a:t>
            </a:r>
            <a:r>
              <a:rPr lang="sk-SK" dirty="0" smtClean="0"/>
              <a:t>		na dýchanie</a:t>
            </a:r>
          </a:p>
          <a:p>
            <a:r>
              <a:rPr lang="sk-SK" b="1" dirty="0" smtClean="0"/>
              <a:t>TEPLO</a:t>
            </a:r>
            <a:r>
              <a:rPr lang="sk-SK" dirty="0" smtClean="0"/>
              <a:t>		rast</a:t>
            </a:r>
          </a:p>
          <a:p>
            <a:pPr marL="0" indent="0">
              <a:buNone/>
            </a:pPr>
            <a:endParaRPr lang="sk-SK" dirty="0"/>
          </a:p>
        </p:txBody>
      </p:sp>
      <p:cxnSp>
        <p:nvCxnSpPr>
          <p:cNvPr id="5" name="Přímá spojnice se šipkou 4"/>
          <p:cNvCxnSpPr/>
          <p:nvPr/>
        </p:nvCxnSpPr>
        <p:spPr>
          <a:xfrm>
            <a:off x="1979712" y="4149080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se šipkou 6"/>
          <p:cNvCxnSpPr/>
          <p:nvPr/>
        </p:nvCxnSpPr>
        <p:spPr>
          <a:xfrm>
            <a:off x="2339752" y="4725144"/>
            <a:ext cx="86409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/>
          <p:nvPr/>
        </p:nvCxnSpPr>
        <p:spPr>
          <a:xfrm>
            <a:off x="1979712" y="5301208"/>
            <a:ext cx="122413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892" y="2928934"/>
            <a:ext cx="2478348" cy="2974018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570" y="4572008"/>
            <a:ext cx="1753768" cy="1152128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810" y="5286388"/>
            <a:ext cx="1219200" cy="9620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99692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b="1" dirty="0" smtClean="0">
                <a:solidFill>
                  <a:srgbClr val="FF0066"/>
                </a:solidFill>
                <a:latin typeface="Rockwell Extra Bold" pitchFamily="18" charset="0"/>
              </a:rPr>
              <a:t>Klíčne listy</a:t>
            </a:r>
            <a:endParaRPr lang="sk-SK" b="1" dirty="0">
              <a:solidFill>
                <a:srgbClr val="FF0066"/>
              </a:solidFill>
              <a:latin typeface="Rockwell Extra Bold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IE" dirty="0" err="1" smtClean="0"/>
              <a:t>Sú</a:t>
            </a:r>
            <a:r>
              <a:rPr lang="en-IE" dirty="0" smtClean="0"/>
              <a:t> </a:t>
            </a:r>
            <a:r>
              <a:rPr lang="en-IE" dirty="0" err="1" smtClean="0"/>
              <a:t>zdrojom</a:t>
            </a:r>
            <a:r>
              <a:rPr lang="en-IE" dirty="0" smtClean="0"/>
              <a:t> </a:t>
            </a:r>
            <a:r>
              <a:rPr lang="en-IE" dirty="0" err="1" smtClean="0"/>
              <a:t>výživy-živín</a:t>
            </a:r>
            <a:r>
              <a:rPr lang="en-IE" dirty="0" smtClean="0"/>
              <a:t> pre </a:t>
            </a:r>
            <a:r>
              <a:rPr lang="en-IE" dirty="0" err="1" smtClean="0"/>
              <a:t>klíčiace</a:t>
            </a:r>
            <a:r>
              <a:rPr lang="en-IE" dirty="0" smtClean="0"/>
              <a:t> </a:t>
            </a:r>
            <a:r>
              <a:rPr lang="en-IE" dirty="0" err="1" smtClean="0"/>
              <a:t>rastliny</a:t>
            </a:r>
            <a:endParaRPr lang="sk-SK" dirty="0" smtClean="0"/>
          </a:p>
          <a:p>
            <a:pPr>
              <a:buFontTx/>
              <a:buChar char="-"/>
            </a:pPr>
            <a:r>
              <a:rPr lang="sk-SK" dirty="0"/>
              <a:t>n</a:t>
            </a:r>
            <a:r>
              <a:rPr lang="sk-SK" dirty="0" smtClean="0"/>
              <a:t>eskôr prijímajú </a:t>
            </a:r>
            <a:r>
              <a:rPr lang="en-IE" dirty="0" err="1" smtClean="0"/>
              <a:t>rastliny</a:t>
            </a:r>
            <a:r>
              <a:rPr lang="en-IE" dirty="0" smtClean="0"/>
              <a:t> </a:t>
            </a:r>
            <a:r>
              <a:rPr lang="sk-SK" dirty="0" smtClean="0"/>
              <a:t>živiny vyvinutými listami </a:t>
            </a:r>
            <a:r>
              <a:rPr lang="en-IE" dirty="0" smtClean="0"/>
              <a:t>(</a:t>
            </a:r>
            <a:r>
              <a:rPr lang="sk-SK" dirty="0" smtClean="0"/>
              <a:t>začínajú potrebovať aj </a:t>
            </a:r>
            <a:r>
              <a:rPr lang="sk-SK" b="1" dirty="0" smtClean="0">
                <a:solidFill>
                  <a:srgbClr val="FF0066"/>
                </a:solidFill>
              </a:rPr>
              <a:t>SVETLO </a:t>
            </a:r>
            <a:r>
              <a:rPr lang="sk-SK" dirty="0" smtClean="0"/>
              <a:t>–</a:t>
            </a:r>
            <a:r>
              <a:rPr lang="en-IE" dirty="0" err="1" smtClean="0"/>
              <a:t>prebieha</a:t>
            </a:r>
            <a:r>
              <a:rPr lang="en-IE" dirty="0" smtClean="0"/>
              <a:t> </a:t>
            </a:r>
            <a:r>
              <a:rPr lang="sk-SK" dirty="0" smtClean="0"/>
              <a:t> fotosyntéza</a:t>
            </a:r>
            <a:r>
              <a:rPr lang="en-IE" dirty="0" smtClean="0"/>
              <a:t>)</a:t>
            </a:r>
          </a:p>
          <a:p>
            <a:pPr>
              <a:buFontTx/>
              <a:buChar char="-"/>
            </a:pPr>
            <a:r>
              <a:rPr lang="sk-SK" dirty="0" smtClean="0"/>
              <a:t>pri klíčení sa </a:t>
            </a:r>
            <a:r>
              <a:rPr lang="en-IE" dirty="0" err="1" smtClean="0"/>
              <a:t>klíčne</a:t>
            </a:r>
            <a:r>
              <a:rPr lang="en-IE" dirty="0" smtClean="0"/>
              <a:t> </a:t>
            </a:r>
            <a:r>
              <a:rPr lang="en-IE" dirty="0" err="1" smtClean="0"/>
              <a:t>listy</a:t>
            </a:r>
            <a:r>
              <a:rPr lang="en-IE" dirty="0" smtClean="0"/>
              <a:t> </a:t>
            </a:r>
            <a:r>
              <a:rPr lang="sk-SK" dirty="0" smtClean="0"/>
              <a:t>postupne </a:t>
            </a:r>
            <a:r>
              <a:rPr lang="sk-SK" dirty="0" smtClean="0">
                <a:solidFill>
                  <a:srgbClr val="FF0066"/>
                </a:solidFill>
              </a:rPr>
              <a:t>zmenšujú</a:t>
            </a:r>
          </a:p>
          <a:p>
            <a:pPr>
              <a:buFontTx/>
              <a:buChar char="-"/>
            </a:pPr>
            <a:r>
              <a:rPr lang="sk-SK" dirty="0" smtClean="0"/>
              <a:t>po vyčerpaní zásobných látok </a:t>
            </a:r>
            <a:r>
              <a:rPr lang="sk-SK" dirty="0" smtClean="0">
                <a:solidFill>
                  <a:srgbClr val="FF0066"/>
                </a:solidFill>
              </a:rPr>
              <a:t>uschnú, odpadnú</a:t>
            </a:r>
          </a:p>
          <a:p>
            <a:pPr>
              <a:buFontTx/>
              <a:buChar char="-"/>
            </a:pPr>
            <a:endParaRPr lang="sk-SK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48" y="1285860"/>
            <a:ext cx="7756126" cy="4071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857356" y="6072206"/>
            <a:ext cx="55007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dirty="0" smtClean="0">
                <a:hlinkClick r:id="rId3"/>
              </a:rPr>
              <a:t>https://www.youtube.com/watch?v=w77zPAtVTuI</a:t>
            </a:r>
            <a:endParaRPr lang="en-IE" dirty="0"/>
          </a:p>
        </p:txBody>
      </p:sp>
    </p:spTree>
    <p:extLst>
      <p:ext uri="{BB962C8B-B14F-4D97-AF65-F5344CB8AC3E}">
        <p14:creationId xmlns="" xmlns:p14="http://schemas.microsoft.com/office/powerpoint/2010/main" val="3283363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Podľa počtu klíčnych listov delíme rastliny na: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UcParenR"/>
            </a:pPr>
            <a:r>
              <a:rPr lang="sk-SK" dirty="0" smtClean="0">
                <a:solidFill>
                  <a:srgbClr val="0070C0"/>
                </a:solidFill>
              </a:rPr>
              <a:t>JEDNOKLÍČNOLISTOVÉ</a:t>
            </a:r>
          </a:p>
          <a:p>
            <a:pPr marL="0" indent="0">
              <a:buNone/>
            </a:pPr>
            <a:r>
              <a:rPr lang="sk-SK" dirty="0"/>
              <a:t>	</a:t>
            </a:r>
            <a:r>
              <a:rPr lang="sk-SK" dirty="0" smtClean="0"/>
              <a:t>- klíčia </a:t>
            </a:r>
            <a:r>
              <a:rPr lang="sk-SK" dirty="0" smtClean="0">
                <a:solidFill>
                  <a:srgbClr val="0070C0"/>
                </a:solidFill>
              </a:rPr>
              <a:t>1 klíčnym listom</a:t>
            </a:r>
          </a:p>
          <a:p>
            <a:pPr marL="0" indent="0">
              <a:buNone/>
            </a:pPr>
            <a:r>
              <a:rPr lang="sk-SK" dirty="0"/>
              <a:t>	</a:t>
            </a:r>
            <a:r>
              <a:rPr lang="sk-SK" dirty="0" smtClean="0"/>
              <a:t>napr. kukurica, pšenica, tulipán</a:t>
            </a:r>
            <a:r>
              <a:rPr lang="en-IE" dirty="0" smtClean="0"/>
              <a:t>,</a:t>
            </a:r>
            <a:r>
              <a:rPr lang="en-IE" dirty="0" err="1" smtClean="0"/>
              <a:t>trávy</a:t>
            </a:r>
            <a:endParaRPr lang="sk-SK" dirty="0" smtClean="0"/>
          </a:p>
          <a:p>
            <a:pPr marL="514350" indent="-514350">
              <a:buAutoNum type="alphaUcParenR"/>
            </a:pPr>
            <a:r>
              <a:rPr lang="sk-SK" dirty="0" smtClean="0">
                <a:solidFill>
                  <a:srgbClr val="00B050"/>
                </a:solidFill>
              </a:rPr>
              <a:t>DVOJKLÍČNOLISTOVÉ</a:t>
            </a:r>
          </a:p>
          <a:p>
            <a:pPr marL="0" indent="0">
              <a:buNone/>
            </a:pPr>
            <a:r>
              <a:rPr lang="sk-SK" dirty="0"/>
              <a:t>	</a:t>
            </a:r>
            <a:r>
              <a:rPr lang="sk-SK" dirty="0" smtClean="0"/>
              <a:t>- klíčia </a:t>
            </a:r>
            <a:r>
              <a:rPr lang="sk-SK" dirty="0" smtClean="0">
                <a:solidFill>
                  <a:srgbClr val="0070C0"/>
                </a:solidFill>
              </a:rPr>
              <a:t>2 klíčnymi listami</a:t>
            </a:r>
          </a:p>
          <a:p>
            <a:pPr marL="0" indent="0">
              <a:buNone/>
            </a:pPr>
            <a:r>
              <a:rPr lang="sk-SK" dirty="0"/>
              <a:t>	</a:t>
            </a:r>
            <a:r>
              <a:rPr lang="sk-SK" dirty="0" smtClean="0"/>
              <a:t>napr. hrach, fazuľa</a:t>
            </a:r>
            <a:endParaRPr lang="sk-SK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330" y="4572008"/>
            <a:ext cx="1656184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96" y="1214422"/>
            <a:ext cx="1218657" cy="1521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798591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rgbClr val="FF0066"/>
                </a:solidFill>
                <a:latin typeface="Segoe Script" pitchFamily="66" charset="0"/>
              </a:rPr>
              <a:t>RAST </a:t>
            </a:r>
            <a:endParaRPr lang="sk-SK" b="1" dirty="0">
              <a:solidFill>
                <a:srgbClr val="FF0066"/>
              </a:solidFill>
              <a:latin typeface="Segoe Script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dirty="0" smtClean="0"/>
              <a:t>= kvantitatívne zmeny, ktorá súvisia s:</a:t>
            </a:r>
          </a:p>
          <a:p>
            <a:pPr marL="0" indent="0">
              <a:buNone/>
            </a:pPr>
            <a:r>
              <a:rPr lang="sk-SK" dirty="0"/>
              <a:t>	</a:t>
            </a:r>
            <a:r>
              <a:rPr lang="sk-SK" dirty="0" smtClean="0"/>
              <a:t>delením a zväčšovaním buniek</a:t>
            </a:r>
          </a:p>
          <a:p>
            <a:pPr marL="0" indent="0">
              <a:buNone/>
            </a:pPr>
            <a:r>
              <a:rPr lang="sk-SK" dirty="0"/>
              <a:t>	</a:t>
            </a:r>
            <a:r>
              <a:rPr lang="sk-SK" dirty="0" smtClean="0"/>
              <a:t>predlžovaním a hrubnutím orgánov</a:t>
            </a:r>
          </a:p>
          <a:p>
            <a:pPr marL="0" indent="0" algn="ctr">
              <a:buNone/>
            </a:pPr>
            <a:r>
              <a:rPr lang="sk-SK" dirty="0" smtClean="0">
                <a:solidFill>
                  <a:srgbClr val="FF0066"/>
                </a:solidFill>
              </a:rPr>
              <a:t>RASTLINY RASTÚ POČAS CELÉHO ŽIVOTA!</a:t>
            </a:r>
            <a:endParaRPr lang="sk-SK" dirty="0">
              <a:solidFill>
                <a:srgbClr val="FF0066"/>
              </a:solidFill>
            </a:endParaRPr>
          </a:p>
        </p:txBody>
      </p:sp>
      <p:pic>
        <p:nvPicPr>
          <p:cNvPr id="3074" name="Picture 2" descr="Súvisiaci obrázo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74" y="3929066"/>
            <a:ext cx="3357586" cy="26060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59724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rgbClr val="FF0066"/>
                </a:solidFill>
                <a:latin typeface="Segoe Script" pitchFamily="66" charset="0"/>
              </a:rPr>
              <a:t>VÝVIN</a:t>
            </a:r>
            <a:r>
              <a:rPr lang="sk-SK" dirty="0" smtClean="0">
                <a:solidFill>
                  <a:srgbClr val="FF0066"/>
                </a:solidFill>
                <a:latin typeface="Segoe Script" pitchFamily="66" charset="0"/>
              </a:rPr>
              <a:t> </a:t>
            </a:r>
            <a:endParaRPr lang="sk-SK" dirty="0">
              <a:solidFill>
                <a:srgbClr val="FF0066"/>
              </a:solidFill>
              <a:latin typeface="Segoe Script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dirty="0" smtClean="0"/>
              <a:t>= </a:t>
            </a:r>
            <a:r>
              <a:rPr lang="sk-SK" dirty="0" smtClean="0">
                <a:solidFill>
                  <a:srgbClr val="FF0066"/>
                </a:solidFill>
              </a:rPr>
              <a:t>kvalitatívne zmeny</a:t>
            </a:r>
            <a:r>
              <a:rPr lang="sk-SK" dirty="0" smtClean="0"/>
              <a:t>, ktoré prebiehajú v rastline od jej vzniku až po jej zánik</a:t>
            </a:r>
          </a:p>
          <a:p>
            <a:pPr lvl="2"/>
            <a:r>
              <a:rPr lang="sk-SK" dirty="0"/>
              <a:t>v</a:t>
            </a:r>
            <a:r>
              <a:rPr lang="sk-SK" dirty="0" smtClean="0"/>
              <a:t>ývin zárodku</a:t>
            </a:r>
          </a:p>
          <a:p>
            <a:pPr lvl="2"/>
            <a:r>
              <a:rPr lang="sk-SK" dirty="0"/>
              <a:t>k</a:t>
            </a:r>
            <a:r>
              <a:rPr lang="sk-SK" dirty="0" smtClean="0"/>
              <a:t>líčenie semena</a:t>
            </a:r>
          </a:p>
          <a:p>
            <a:pPr lvl="2"/>
            <a:r>
              <a:rPr lang="sk-SK" dirty="0" smtClean="0"/>
              <a:t>Tvorba</a:t>
            </a:r>
            <a:r>
              <a:rPr lang="en-IE" dirty="0" smtClean="0"/>
              <a:t> a </a:t>
            </a:r>
            <a:r>
              <a:rPr lang="en-IE" dirty="0" err="1" smtClean="0"/>
              <a:t>rast</a:t>
            </a:r>
            <a:r>
              <a:rPr lang="sk-SK" dirty="0" smtClean="0"/>
              <a:t> vyživovacích orgánov</a:t>
            </a:r>
            <a:r>
              <a:rPr lang="en-IE" dirty="0" smtClean="0"/>
              <a:t> a </a:t>
            </a:r>
            <a:r>
              <a:rPr lang="sk-SK" dirty="0" smtClean="0"/>
              <a:t>rozmnožovacích orgánov</a:t>
            </a:r>
          </a:p>
          <a:p>
            <a:pPr lvl="2"/>
            <a:r>
              <a:rPr lang="sk-SK" dirty="0"/>
              <a:t>o</a:t>
            </a:r>
            <a:r>
              <a:rPr lang="sk-SK" dirty="0" smtClean="0"/>
              <a:t>dumieranie orgánov</a:t>
            </a:r>
          </a:p>
          <a:p>
            <a:pPr lvl="2"/>
            <a:r>
              <a:rPr lang="sk-SK" dirty="0"/>
              <a:t>o</a:t>
            </a:r>
            <a:r>
              <a:rPr lang="sk-SK" dirty="0" smtClean="0"/>
              <a:t>dumieranie celej rastliny </a:t>
            </a:r>
            <a:endParaRPr lang="sk-SK" dirty="0"/>
          </a:p>
        </p:txBody>
      </p:sp>
    </p:spTree>
    <p:extLst>
      <p:ext uri="{BB962C8B-B14F-4D97-AF65-F5344CB8AC3E}">
        <p14:creationId xmlns="" xmlns:p14="http://schemas.microsoft.com/office/powerpoint/2010/main" val="616403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FF0066"/>
                </a:solidFill>
                <a:latin typeface="Rockwell Extra Bold" pitchFamily="18" charset="0"/>
              </a:rPr>
              <a:t>Životný cyklus</a:t>
            </a:r>
            <a:endParaRPr lang="sk-SK" dirty="0">
              <a:solidFill>
                <a:srgbClr val="FF0066"/>
              </a:solidFill>
              <a:latin typeface="Rockwell Extra Bold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dirty="0" smtClean="0"/>
              <a:t>= obdobie života rastliny</a:t>
            </a:r>
          </a:p>
          <a:p>
            <a:pPr>
              <a:buFontTx/>
              <a:buChar char="-"/>
            </a:pPr>
            <a:r>
              <a:rPr lang="sk-SK" dirty="0"/>
              <a:t>j</a:t>
            </a:r>
            <a:r>
              <a:rPr lang="sk-SK" dirty="0" smtClean="0"/>
              <a:t>e rôzne dlhé (niekoľko týždňov, rokov, ....)</a:t>
            </a:r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r>
              <a:rPr lang="sk-SK" dirty="0" smtClean="0"/>
              <a:t>Rastliny delíme podľa dĺžky životného cyklu na:</a:t>
            </a:r>
          </a:p>
          <a:p>
            <a:pPr marL="514350" indent="-514350">
              <a:buAutoNum type="alphaUcParenR"/>
            </a:pPr>
            <a:r>
              <a:rPr lang="sk-SK" dirty="0" smtClean="0">
                <a:solidFill>
                  <a:srgbClr val="0070C0"/>
                </a:solidFill>
              </a:rPr>
              <a:t>JEDNOROČNÉ</a:t>
            </a:r>
          </a:p>
          <a:p>
            <a:pPr marL="514350" indent="-514350">
              <a:buAutoNum type="alphaUcParenR"/>
            </a:pPr>
            <a:r>
              <a:rPr lang="sk-SK" dirty="0" smtClean="0">
                <a:solidFill>
                  <a:srgbClr val="00B050"/>
                </a:solidFill>
              </a:rPr>
              <a:t>DVOJROČNÉ</a:t>
            </a:r>
          </a:p>
          <a:p>
            <a:pPr marL="514350" indent="-514350">
              <a:buAutoNum type="alphaUcParenR"/>
            </a:pPr>
            <a:r>
              <a:rPr lang="sk-SK" dirty="0" smtClean="0">
                <a:solidFill>
                  <a:srgbClr val="7030A0"/>
                </a:solidFill>
              </a:rPr>
              <a:t>TRVÁCE </a:t>
            </a:r>
          </a:p>
          <a:p>
            <a:pPr marL="0" indent="0">
              <a:buNone/>
            </a:pPr>
            <a:endParaRPr lang="sk-SK" dirty="0" smtClean="0"/>
          </a:p>
          <a:p>
            <a:pPr>
              <a:buFontTx/>
              <a:buChar char="-"/>
            </a:pPr>
            <a:endParaRPr lang="sk-SK" dirty="0"/>
          </a:p>
        </p:txBody>
      </p:sp>
    </p:spTree>
    <p:extLst>
      <p:ext uri="{BB962C8B-B14F-4D97-AF65-F5344CB8AC3E}">
        <p14:creationId xmlns="" xmlns:p14="http://schemas.microsoft.com/office/powerpoint/2010/main" val="2814604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420</Words>
  <Application>Microsoft Office PowerPoint</Application>
  <PresentationFormat>On-screen Show (4:3)</PresentationFormat>
  <Paragraphs>116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Motiv sady Office</vt:lpstr>
      <vt:lpstr>Život rastlín </vt:lpstr>
      <vt:lpstr>Čím začína a končí životný cyklus rastliny?</vt:lpstr>
      <vt:lpstr>Počas života v rastline prebiehajú:</vt:lpstr>
      <vt:lpstr>Klíčenie </vt:lpstr>
      <vt:lpstr>Klíčne listy</vt:lpstr>
      <vt:lpstr>Podľa počtu klíčnych listov delíme rastliny na:</vt:lpstr>
      <vt:lpstr>RAST </vt:lpstr>
      <vt:lpstr>VÝVIN </vt:lpstr>
      <vt:lpstr>Životný cyklus</vt:lpstr>
      <vt:lpstr>JEDNOROČNÉ</vt:lpstr>
      <vt:lpstr>DVOJROČNÉ</vt:lpstr>
      <vt:lpstr>TRVÁCE-TRVALKY </vt:lpstr>
      <vt:lpstr>Úloha na doma: Projekt-dobrovoľné </vt:lpstr>
      <vt:lpstr>Poznámky:-prepíš do zošita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Život rastlín</dc:title>
  <dc:creator>Katarína Prochásková</dc:creator>
  <cp:lastModifiedBy>svobodova.ivana</cp:lastModifiedBy>
  <cp:revision>10</cp:revision>
  <dcterms:created xsi:type="dcterms:W3CDTF">2016-12-14T14:54:34Z</dcterms:created>
  <dcterms:modified xsi:type="dcterms:W3CDTF">2020-10-27T11:35:32Z</dcterms:modified>
</cp:coreProperties>
</file>