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60" r:id="rId6"/>
    <p:sldId id="276" r:id="rId7"/>
    <p:sldId id="268" r:id="rId8"/>
    <p:sldId id="261" r:id="rId9"/>
    <p:sldId id="263" r:id="rId10"/>
    <p:sldId id="270" r:id="rId11"/>
    <p:sldId id="265" r:id="rId12"/>
    <p:sldId id="266" r:id="rId13"/>
    <p:sldId id="271" r:id="rId14"/>
    <p:sldId id="267" r:id="rId15"/>
    <p:sldId id="273" r:id="rId16"/>
    <p:sldId id="274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3048000"/>
            <a:ext cx="77724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k-SK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Lesné mikroorganizmy </a:t>
            </a:r>
            <a:r>
              <a:rPr lang="en-IE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n-IE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sk-SK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a</a:t>
            </a:r>
            <a:r>
              <a:rPr lang="en-IE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n-IE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sk-SK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nekvitnúce </a:t>
            </a:r>
            <a:r>
              <a:rPr lang="sk-SK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byliny</a:t>
            </a:r>
            <a:endParaRPr lang="sk-SK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2"/>
          <p:cNvSpPr txBox="1">
            <a:spLocks/>
          </p:cNvSpPr>
          <p:nvPr/>
        </p:nvSpPr>
        <p:spPr>
          <a:xfrm>
            <a:off x="0" y="533400"/>
            <a:ext cx="8686800" cy="5364163"/>
          </a:xfrm>
          <a:prstGeom prst="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Ďalšie</a:t>
            </a:r>
            <a:r>
              <a:rPr kumimoji="0" lang="en-IE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IE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druhy</a:t>
            </a:r>
            <a:r>
              <a:rPr kumimoji="0" lang="en-IE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IE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machov</a:t>
            </a:r>
            <a:r>
              <a:rPr kumimoji="0" lang="en-IE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12" descr="Nahuby.sk - Fotografia - merík príbuzný Plagiomnium affine (Blandow ex  Funck) T. J. Kop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3581400" cy="2686051"/>
          </a:xfrm>
          <a:prstGeom prst="rect">
            <a:avLst/>
          </a:prstGeom>
          <a:noFill/>
        </p:spPr>
      </p:pic>
      <p:pic>
        <p:nvPicPr>
          <p:cNvPr id="7" name="Picture 8" descr="bielomach siv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143000"/>
            <a:ext cx="3962400" cy="2623542"/>
          </a:xfrm>
          <a:prstGeom prst="rect">
            <a:avLst/>
          </a:prstGeom>
          <a:noFill/>
        </p:spPr>
      </p:pic>
      <p:pic>
        <p:nvPicPr>
          <p:cNvPr id="8" name="Picture 6" descr="Rašeliníky – Wikiped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352800"/>
            <a:ext cx="3699884" cy="320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53340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b="1" dirty="0" err="1" smtClean="0"/>
              <a:t>Rašeliník</a:t>
            </a:r>
            <a:endParaRPr lang="en-IE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581400"/>
            <a:ext cx="1447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b="1" dirty="0" err="1" smtClean="0"/>
              <a:t>Bielomach</a:t>
            </a:r>
            <a:r>
              <a:rPr lang="en-IE" b="1" dirty="0" smtClean="0"/>
              <a:t> </a:t>
            </a:r>
            <a:r>
              <a:rPr lang="en-IE" b="1" dirty="0" err="1" smtClean="0"/>
              <a:t>sivý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6576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b="1" dirty="0" err="1" smtClean="0"/>
              <a:t>Merík</a:t>
            </a:r>
            <a:endParaRPr lang="en-I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PAPRADE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524000"/>
            <a:ext cx="4953000" cy="4754563"/>
          </a:xfrm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sk-SK" sz="2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PAPRADE</a:t>
            </a: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rastú na tienistých miestach.</a:t>
            </a:r>
          </a:p>
          <a:p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Listy sú usporiadané </a:t>
            </a:r>
            <a:b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lievikovito</a:t>
            </a:r>
            <a:r>
              <a:rPr lang="en-IE" sz="2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IE" sz="26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voda</a:t>
            </a:r>
            <a:r>
              <a:rPr lang="en-IE" sz="2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6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steká</a:t>
            </a:r>
            <a:r>
              <a:rPr lang="en-IE" sz="2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 </a:t>
            </a:r>
            <a:r>
              <a:rPr lang="en-IE" sz="26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listov</a:t>
            </a:r>
            <a:r>
              <a:rPr lang="en-IE" sz="2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IE" sz="26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rovno</a:t>
            </a:r>
            <a:r>
              <a:rPr lang="en-IE" sz="2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6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</a:t>
            </a:r>
            <a:r>
              <a:rPr lang="en-IE" sz="2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6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koreňom</a:t>
            </a:r>
            <a:endParaRPr lang="sk-SK" sz="2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jar sa na spodnej strane </a:t>
            </a:r>
            <a:b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tvoria </a:t>
            </a:r>
            <a:r>
              <a:rPr lang="sk-SK" sz="2600" b="1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výtrusnice</a:t>
            </a: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pukajú a </a:t>
            </a:r>
            <a:b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vylučujú výtrusy. </a:t>
            </a:r>
          </a:p>
          <a:p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pôde majú podzemnú </a:t>
            </a:r>
            <a:b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stonku (</a:t>
            </a:r>
            <a:r>
              <a:rPr lang="sk-SK" sz="26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podzemok</a:t>
            </a: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s koreňmi</a:t>
            </a:r>
            <a:r>
              <a:rPr lang="en-IE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IE" sz="2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ktorou</a:t>
            </a:r>
            <a:r>
              <a:rPr lang="en-IE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prečkávajú</a:t>
            </a:r>
            <a:r>
              <a:rPr lang="en-IE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zimu</a:t>
            </a: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Mladé lisy sú stočené. </a:t>
            </a:r>
          </a:p>
        </p:txBody>
      </p:sp>
      <p:pic>
        <p:nvPicPr>
          <p:cNvPr id="23554" name="Picture 2" descr="http://www.e-ucebnice.sk/e-ucebnice/biologia6naWelp/4472796f7074657269735f66696c69782d6d61735f2d5f4bc3b6686c6572e28093735f4d6564697a696e616c2d50666c616e7a656e2d323032_velk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1581" y="1066800"/>
            <a:ext cx="4122419" cy="5334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Arrow Connector 4"/>
          <p:cNvCxnSpPr/>
          <p:nvPr/>
        </p:nvCxnSpPr>
        <p:spPr>
          <a:xfrm flipV="1">
            <a:off x="2057400" y="3810000"/>
            <a:ext cx="3352800" cy="2286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76600" y="5257800"/>
            <a:ext cx="2286000" cy="152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Meno: Trieda: Úspešnosť: Stavba tela nekvitnúcich rastlín VI. ročník Úloha  č.1: Doplň vetu. Nekvitnúce druhy rastl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141" y="3962400"/>
            <a:ext cx="1754859" cy="1314451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2971800" y="4191000"/>
            <a:ext cx="5029200" cy="685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PRASLIČKY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Sú príbuzné papradiam. </a:t>
            </a: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podzemnej stopke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podzemku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sa hromadia zásobné látky.</a:t>
            </a:r>
            <a:endParaRPr lang="en-IE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jar-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stonka+výtrusnica</a:t>
            </a:r>
            <a:endParaRPr lang="en-IE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lete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zelená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stonka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22530" name="Picture 2" descr="http://www.ludoveliecitelstvo.sk/img/lrg/5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371600" y="3777995"/>
            <a:ext cx="1745045" cy="30800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4" name="Picture 4" descr="Čo všetko dokáže praslička roľná, to Vás dostane... | Peknetelo.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19550"/>
            <a:ext cx="4267200" cy="2838450"/>
          </a:xfrm>
          <a:prstGeom prst="rect">
            <a:avLst/>
          </a:prstGeom>
          <a:noFill/>
        </p:spPr>
      </p:pic>
      <p:pic>
        <p:nvPicPr>
          <p:cNvPr id="5128" name="Picture 8" descr="Liečivé rastliny v júli - Praslička roľn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8850" y="2514600"/>
            <a:ext cx="3105150" cy="2071238"/>
          </a:xfrm>
          <a:prstGeom prst="rect">
            <a:avLst/>
          </a:prstGeom>
          <a:noFill/>
        </p:spPr>
      </p:pic>
      <p:pic>
        <p:nvPicPr>
          <p:cNvPr id="5132" name="Picture 12" descr="Praslička roľná | Vyliec.s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636769"/>
            <a:ext cx="2514600" cy="2221231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4876800" y="3124200"/>
            <a:ext cx="2286000" cy="304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6200" y="3581400"/>
            <a:ext cx="762000" cy="685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ww.lubopgevz.estranky.sk - Prvoh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5181600" cy="4749800"/>
          </a:xfrm>
          <a:prstGeom prst="rect">
            <a:avLst/>
          </a:prstGeom>
          <a:noFill/>
        </p:spPr>
      </p:pic>
      <p:pic>
        <p:nvPicPr>
          <p:cNvPr id="27652" name="Picture 4" descr="POLYPODIOPSIDA – PAPRAĎOVITÉ RASTLI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81000"/>
            <a:ext cx="3552444" cy="2819400"/>
          </a:xfrm>
          <a:prstGeom prst="rect">
            <a:avLst/>
          </a:prstGeom>
          <a:noFill/>
        </p:spPr>
      </p:pic>
      <p:pic>
        <p:nvPicPr>
          <p:cNvPr id="27654" name="Picture 6" descr="(Dejiny sveta) - 01. časť – Prekambrium, prahory (archaikum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200400"/>
            <a:ext cx="3750756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5181600"/>
            <a:ext cx="517128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dirty="0" err="1" smtClean="0"/>
              <a:t>Prasličky</a:t>
            </a:r>
            <a:r>
              <a:rPr lang="en-IE" dirty="0" smtClean="0"/>
              <a:t>, </a:t>
            </a:r>
            <a:r>
              <a:rPr lang="en-IE" dirty="0" err="1" smtClean="0"/>
              <a:t>paprade</a:t>
            </a:r>
            <a:r>
              <a:rPr lang="en-IE" dirty="0" smtClean="0"/>
              <a:t>  </a:t>
            </a:r>
            <a:r>
              <a:rPr lang="en-IE" dirty="0" err="1" smtClean="0"/>
              <a:t>mali</a:t>
            </a:r>
            <a:r>
              <a:rPr lang="en-IE" dirty="0" smtClean="0"/>
              <a:t> v </a:t>
            </a:r>
            <a:r>
              <a:rPr lang="en-IE" dirty="0" err="1" smtClean="0"/>
              <a:t>minulosti</a:t>
            </a:r>
            <a:r>
              <a:rPr lang="en-IE" dirty="0" smtClean="0"/>
              <a:t> </a:t>
            </a:r>
            <a:r>
              <a:rPr lang="en-IE" dirty="0" err="1" smtClean="0"/>
              <a:t>stromovitý</a:t>
            </a:r>
            <a:r>
              <a:rPr lang="en-IE" dirty="0" smtClean="0"/>
              <a:t> </a:t>
            </a:r>
            <a:r>
              <a:rPr lang="en-IE" dirty="0" err="1" smtClean="0"/>
              <a:t>vzhľad</a:t>
            </a:r>
            <a:endParaRPr lang="en-IE" dirty="0" smtClean="0"/>
          </a:p>
          <a:p>
            <a:r>
              <a:rPr lang="en-IE" dirty="0" err="1" smtClean="0"/>
              <a:t>Skamenením</a:t>
            </a:r>
            <a:r>
              <a:rPr lang="en-IE" dirty="0" smtClean="0"/>
              <a:t>, </a:t>
            </a:r>
            <a:r>
              <a:rPr lang="en-IE" dirty="0" err="1" smtClean="0"/>
              <a:t>vzniklo</a:t>
            </a:r>
            <a:r>
              <a:rPr lang="en-IE" dirty="0" smtClean="0"/>
              <a:t> z </a:t>
            </a:r>
            <a:r>
              <a:rPr lang="en-IE" dirty="0" err="1" smtClean="0"/>
              <a:t>nich</a:t>
            </a:r>
            <a:r>
              <a:rPr lang="en-IE" dirty="0" smtClean="0"/>
              <a:t> </a:t>
            </a:r>
            <a:r>
              <a:rPr lang="en-IE" dirty="0" err="1" smtClean="0"/>
              <a:t>čierne</a:t>
            </a:r>
            <a:r>
              <a:rPr lang="en-IE" dirty="0" smtClean="0"/>
              <a:t> </a:t>
            </a:r>
            <a:r>
              <a:rPr lang="en-IE" dirty="0" err="1" smtClean="0"/>
              <a:t>uhlie</a:t>
            </a:r>
            <a:r>
              <a:rPr lang="en-IE" dirty="0" smtClean="0"/>
              <a:t>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IE" sz="48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Čo</a:t>
            </a:r>
            <a:r>
              <a:rPr lang="en-IE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IE" sz="48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si</a:t>
            </a:r>
            <a:r>
              <a:rPr lang="en-IE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IE" sz="48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si</a:t>
            </a:r>
            <a:r>
              <a:rPr lang="en-IE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IE" sz="48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zapamätal</a:t>
            </a:r>
            <a:r>
              <a:rPr lang="en-IE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?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Aký význam majú v lese pôdne baktérie?</a:t>
            </a:r>
            <a:endParaRPr lang="en-IE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Aké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časti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má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telo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machu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IE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Čím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rozmnožujú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machy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paprade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prasličky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Aký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je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rozdiel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medzi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stonkou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prasličky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lete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jar?</a:t>
            </a:r>
            <a:endParaRPr lang="sk-SK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6" name="Picture 2" descr="http://www.asanaddd.sk/wp-content/uploads/166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91000"/>
            <a:ext cx="326887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4everstatic.com/bilder/674xX/natur/wildbach,-farne,-grun-225270.jpg"/>
          <p:cNvPicPr>
            <a:picLocks noChangeAspect="1" noChangeArrowheads="1"/>
          </p:cNvPicPr>
          <p:nvPr/>
        </p:nvPicPr>
        <p:blipFill>
          <a:blip r:embed="rId3" cstate="print"/>
          <a:srcRect b="23990"/>
          <a:stretch>
            <a:fillRect/>
          </a:stretch>
        </p:blipFill>
        <p:spPr bwMode="auto">
          <a:xfrm>
            <a:off x="228600" y="4191000"/>
            <a:ext cx="5296376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IE" dirty="0" err="1" smtClean="0">
                <a:solidFill>
                  <a:schemeClr val="bg1"/>
                </a:solidFill>
              </a:rPr>
              <a:t>Poznámky</a:t>
            </a:r>
            <a:r>
              <a:rPr lang="en-IE" dirty="0" smtClean="0">
                <a:solidFill>
                  <a:schemeClr val="bg1"/>
                </a:solidFill>
              </a:rPr>
              <a:t>: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sz="5100" b="1" dirty="0" smtClean="0"/>
              <a:t>Lesné mikroorganizmy a nekvitnúce byliny</a:t>
            </a:r>
            <a:endParaRPr lang="en-IE" sz="5100" dirty="0" smtClean="0"/>
          </a:p>
          <a:p>
            <a:r>
              <a:rPr lang="sk-SK" b="1" dirty="0" smtClean="0"/>
              <a:t>Mikroorganizmy</a:t>
            </a:r>
            <a:r>
              <a:rPr lang="sk-SK" dirty="0" smtClean="0"/>
              <a:t> –organizmy viditeľné len pod mikroskopom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Patria </a:t>
            </a:r>
            <a:r>
              <a:rPr lang="en-IE" dirty="0" err="1" smtClean="0"/>
              <a:t>tu:pôdne</a:t>
            </a:r>
            <a:r>
              <a:rPr lang="en-IE" dirty="0" smtClean="0"/>
              <a:t> </a:t>
            </a:r>
            <a:r>
              <a:rPr lang="en-IE" dirty="0" err="1" smtClean="0"/>
              <a:t>baktérie</a:t>
            </a:r>
            <a:r>
              <a:rPr lang="en-IE" dirty="0" smtClean="0"/>
              <a:t> a </a:t>
            </a:r>
            <a:r>
              <a:rPr lang="en-IE" dirty="0" err="1" smtClean="0"/>
              <a:t>jednobunková</a:t>
            </a:r>
            <a:r>
              <a:rPr lang="en-IE" dirty="0" smtClean="0"/>
              <a:t> </a:t>
            </a:r>
            <a:r>
              <a:rPr lang="en-IE" dirty="0" err="1" smtClean="0"/>
              <a:t>riasa-drobnozrnko</a:t>
            </a:r>
            <a:endParaRPr lang="en-IE" dirty="0" smtClean="0"/>
          </a:p>
          <a:p>
            <a:pPr>
              <a:buNone/>
            </a:pPr>
            <a:endParaRPr lang="en-IE" dirty="0" smtClean="0"/>
          </a:p>
          <a:p>
            <a:r>
              <a:rPr lang="sk-SK" b="1" u="sng" dirty="0" smtClean="0"/>
              <a:t>Pôdne baktérie</a:t>
            </a:r>
            <a:endParaRPr lang="en-IE" b="1" u="sng" dirty="0" smtClean="0"/>
          </a:p>
          <a:p>
            <a:pPr>
              <a:buNone/>
            </a:pPr>
            <a:r>
              <a:rPr lang="en-IE" dirty="0" smtClean="0"/>
              <a:t>-</a:t>
            </a:r>
            <a:r>
              <a:rPr lang="sk-SK" dirty="0" smtClean="0"/>
              <a:t>ich telo tvorí</a:t>
            </a:r>
            <a:r>
              <a:rPr lang="en-IE" dirty="0" smtClean="0"/>
              <a:t> </a:t>
            </a:r>
            <a:r>
              <a:rPr lang="sk-SK" dirty="0" smtClean="0"/>
              <a:t> </a:t>
            </a:r>
            <a:r>
              <a:rPr lang="en-IE" dirty="0" smtClean="0"/>
              <a:t>1</a:t>
            </a:r>
            <a:r>
              <a:rPr lang="sk-SK" b="1" i="1" dirty="0" smtClean="0"/>
              <a:t> bunka</a:t>
            </a:r>
            <a:r>
              <a:rPr lang="sk-SK" dirty="0" smtClean="0"/>
              <a:t> - vykonáva všetky životné procesy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-</a:t>
            </a:r>
            <a:r>
              <a:rPr lang="en-IE" dirty="0" err="1" smtClean="0"/>
              <a:t>význam</a:t>
            </a:r>
            <a:r>
              <a:rPr lang="en-IE" dirty="0" smtClean="0"/>
              <a:t>:</a:t>
            </a:r>
            <a:r>
              <a:rPr lang="sk-SK" dirty="0" smtClean="0"/>
              <a:t>rozkladajú </a:t>
            </a:r>
            <a:r>
              <a:rPr lang="sk-SK" dirty="0" smtClean="0"/>
              <a:t>odumreté </a:t>
            </a:r>
            <a:r>
              <a:rPr lang="en-IE" dirty="0" err="1" smtClean="0"/>
              <a:t>rastliny</a:t>
            </a:r>
            <a:r>
              <a:rPr lang="en-IE" dirty="0" smtClean="0"/>
              <a:t> a </a:t>
            </a:r>
            <a:r>
              <a:rPr lang="en-IE" dirty="0" err="1" smtClean="0"/>
              <a:t>živočíchy</a:t>
            </a:r>
            <a:r>
              <a:rPr lang="sk-SK" dirty="0" smtClean="0"/>
              <a:t>→ (</a:t>
            </a:r>
            <a:r>
              <a:rPr lang="en-IE" dirty="0" err="1" smtClean="0"/>
              <a:t>tvorba</a:t>
            </a:r>
            <a:r>
              <a:rPr lang="en-IE" dirty="0" smtClean="0"/>
              <a:t>-</a:t>
            </a:r>
            <a:r>
              <a:rPr lang="sk-SK" dirty="0" smtClean="0"/>
              <a:t>humusu-živ</a:t>
            </a:r>
            <a:r>
              <a:rPr lang="en-IE" dirty="0" err="1" smtClean="0"/>
              <a:t>ín</a:t>
            </a:r>
            <a:r>
              <a:rPr lang="en-IE" dirty="0" smtClean="0"/>
              <a:t>)</a:t>
            </a:r>
            <a:endParaRPr lang="en-IE" dirty="0" smtClean="0"/>
          </a:p>
          <a:p>
            <a:pPr>
              <a:buNone/>
            </a:pPr>
            <a:r>
              <a:rPr lang="sk-SK" dirty="0" smtClean="0"/>
              <a:t> </a:t>
            </a:r>
            <a:endParaRPr lang="en-IE" dirty="0" smtClean="0"/>
          </a:p>
          <a:p>
            <a:r>
              <a:rPr lang="sk-SK" b="1" u="sng" dirty="0" smtClean="0"/>
              <a:t>Riasy</a:t>
            </a:r>
            <a:endParaRPr lang="en-IE" dirty="0" smtClean="0"/>
          </a:p>
          <a:p>
            <a:pPr>
              <a:buNone/>
            </a:pPr>
            <a:r>
              <a:rPr lang="en-IE" b="1" dirty="0" smtClean="0"/>
              <a:t>-</a:t>
            </a:r>
            <a:r>
              <a:rPr lang="sk-SK" b="1" dirty="0" smtClean="0"/>
              <a:t>Drobnozrnko:</a:t>
            </a:r>
            <a:endParaRPr lang="en-IE" b="1" dirty="0" smtClean="0"/>
          </a:p>
          <a:p>
            <a:pPr>
              <a:buNone/>
            </a:pPr>
            <a:r>
              <a:rPr lang="en-IE" dirty="0" err="1" smtClean="0"/>
              <a:t>Jednobunková</a:t>
            </a:r>
            <a:r>
              <a:rPr lang="en-IE" dirty="0" smtClean="0"/>
              <a:t> </a:t>
            </a:r>
            <a:r>
              <a:rPr lang="en-IE" dirty="0" err="1" smtClean="0"/>
              <a:t>rastlina</a:t>
            </a:r>
            <a:endParaRPr lang="en-I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E" dirty="0" smtClean="0"/>
              <a:t>-</a:t>
            </a:r>
            <a:r>
              <a:rPr lang="sk-SK" dirty="0" smtClean="0"/>
              <a:t>tvorí zelené povlaky na stromoch a skalách</a:t>
            </a:r>
            <a:endParaRPr lang="en-IE" dirty="0" smtClean="0"/>
          </a:p>
          <a:p>
            <a:pPr>
              <a:buNone/>
            </a:pPr>
            <a:r>
              <a:rPr lang="sk-SK" b="1" dirty="0" smtClean="0"/>
              <a:t> </a:t>
            </a:r>
            <a:endParaRPr lang="en-IE" b="1" dirty="0" smtClean="0"/>
          </a:p>
          <a:p>
            <a:endParaRPr lang="en-IE" dirty="0"/>
          </a:p>
        </p:txBody>
      </p:sp>
      <p:pic>
        <p:nvPicPr>
          <p:cNvPr id="13314" name="Picture 2" descr="Poznávačka vnútorná organizácia tela organizmov Flashcards | Quiz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581400"/>
            <a:ext cx="182880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sk-SK" sz="4400" b="1" dirty="0" smtClean="0"/>
              <a:t>Nekvitnúce byliny:</a:t>
            </a:r>
            <a:r>
              <a:rPr lang="en-IE" sz="4400" b="1" dirty="0" err="1" smtClean="0"/>
              <a:t>machy</a:t>
            </a:r>
            <a:r>
              <a:rPr lang="en-IE" sz="4400" b="1" dirty="0" smtClean="0"/>
              <a:t>, </a:t>
            </a:r>
            <a:r>
              <a:rPr lang="en-IE" sz="4400" b="1" dirty="0" err="1" smtClean="0"/>
              <a:t>paprade</a:t>
            </a:r>
            <a:r>
              <a:rPr lang="en-IE" sz="4400" b="1" dirty="0" smtClean="0"/>
              <a:t>, </a:t>
            </a:r>
            <a:r>
              <a:rPr lang="en-IE" sz="4400" b="1" dirty="0" err="1" smtClean="0"/>
              <a:t>prasličky</a:t>
            </a:r>
            <a:endParaRPr lang="en-IE" sz="4400" dirty="0" smtClean="0"/>
          </a:p>
          <a:p>
            <a:pPr>
              <a:buNone/>
            </a:pPr>
            <a:r>
              <a:rPr lang="sk-SK" b="1" dirty="0" smtClean="0"/>
              <a:t> </a:t>
            </a:r>
            <a:endParaRPr lang="en-IE" dirty="0" smtClean="0"/>
          </a:p>
          <a:p>
            <a:r>
              <a:rPr lang="sk-SK" sz="2900" b="1" u="sng" dirty="0" smtClean="0"/>
              <a:t>Machy</a:t>
            </a:r>
            <a:r>
              <a:rPr lang="sk-SK" dirty="0" smtClean="0"/>
              <a:t> – rastú na vlhkých </a:t>
            </a:r>
            <a:r>
              <a:rPr lang="en-IE" dirty="0" err="1" smtClean="0"/>
              <a:t>tienistých</a:t>
            </a:r>
            <a:r>
              <a:rPr lang="en-IE" dirty="0" smtClean="0"/>
              <a:t> </a:t>
            </a:r>
            <a:r>
              <a:rPr lang="sk-SK" dirty="0" smtClean="0"/>
              <a:t>miestach</a:t>
            </a:r>
            <a:r>
              <a:rPr lang="en-IE" dirty="0" smtClean="0"/>
              <a:t> </a:t>
            </a:r>
            <a:r>
              <a:rPr lang="sk-SK" dirty="0" smtClean="0"/>
              <a:t> </a:t>
            </a:r>
            <a:r>
              <a:rPr lang="sk-SK" dirty="0" smtClean="0"/>
              <a:t>v lesoch.</a:t>
            </a:r>
            <a:endParaRPr lang="en-IE" dirty="0" smtClean="0"/>
          </a:p>
          <a:p>
            <a:pPr>
              <a:buNone/>
            </a:pPr>
            <a:r>
              <a:rPr lang="sk-SK" dirty="0" smtClean="0"/>
              <a:t>           </a:t>
            </a:r>
            <a:r>
              <a:rPr lang="en-IE" dirty="0" smtClean="0"/>
              <a:t>         </a:t>
            </a:r>
            <a:r>
              <a:rPr lang="sk-SK" dirty="0" smtClean="0"/>
              <a:t> -</a:t>
            </a:r>
            <a:r>
              <a:rPr lang="en-IE" dirty="0" err="1" smtClean="0"/>
              <a:t>význam</a:t>
            </a:r>
            <a:r>
              <a:rPr lang="en-IE" dirty="0" smtClean="0"/>
              <a:t> </a:t>
            </a:r>
            <a:r>
              <a:rPr lang="en-IE" dirty="0" err="1" smtClean="0"/>
              <a:t>machov</a:t>
            </a:r>
            <a:r>
              <a:rPr lang="sk-SK" dirty="0" smtClean="0"/>
              <a:t>- udržiava</a:t>
            </a:r>
            <a:r>
              <a:rPr lang="en-IE" dirty="0" err="1" smtClean="0"/>
              <a:t>jú</a:t>
            </a:r>
            <a:r>
              <a:rPr lang="en-IE" dirty="0" smtClean="0"/>
              <a:t> </a:t>
            </a:r>
            <a:r>
              <a:rPr lang="sk-SK" dirty="0" smtClean="0"/>
              <a:t> vlhkos</a:t>
            </a:r>
            <a:r>
              <a:rPr lang="en-IE" dirty="0" smtClean="0"/>
              <a:t>ť</a:t>
            </a:r>
            <a:r>
              <a:rPr lang="sk-SK" dirty="0" smtClean="0"/>
              <a:t> v lese.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                     -</a:t>
            </a:r>
            <a:r>
              <a:rPr lang="en-IE" dirty="0" err="1" smtClean="0"/>
              <a:t>rozmnožujú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výtrusmi</a:t>
            </a: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sk-SK" dirty="0" smtClean="0"/>
              <a:t>Stavba tela</a:t>
            </a:r>
            <a:r>
              <a:rPr lang="en-IE" dirty="0" smtClean="0"/>
              <a:t> </a:t>
            </a:r>
            <a:r>
              <a:rPr lang="en-IE" dirty="0" err="1" smtClean="0"/>
              <a:t>machu</a:t>
            </a:r>
            <a:r>
              <a:rPr lang="sk-SK" b="1" dirty="0" smtClean="0"/>
              <a:t> Ploník</a:t>
            </a:r>
            <a:r>
              <a:rPr lang="en-IE" b="1" dirty="0" smtClean="0"/>
              <a:t>a</a:t>
            </a:r>
            <a:r>
              <a:rPr lang="sk-SK" dirty="0" smtClean="0"/>
              <a:t>: </a:t>
            </a:r>
            <a:endParaRPr lang="en-IE" dirty="0" smtClean="0"/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dirty="0" smtClean="0"/>
              <a:t>pakorienky, pabyľka, palístky,</a:t>
            </a:r>
            <a:r>
              <a:rPr lang="en-IE" dirty="0" smtClean="0"/>
              <a:t> +v </a:t>
            </a:r>
            <a:r>
              <a:rPr lang="en-IE" dirty="0" err="1" smtClean="0"/>
              <a:t>lete</a:t>
            </a:r>
            <a:r>
              <a:rPr lang="sk-SK" smtClean="0"/>
              <a:t> </a:t>
            </a:r>
            <a:r>
              <a:rPr lang="sk-SK" smtClean="0"/>
              <a:t>výtrusnica</a:t>
            </a: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sk-SK" b="1" dirty="0" smtClean="0"/>
              <a:t>Ďalšie </a:t>
            </a:r>
            <a:r>
              <a:rPr lang="sk-SK" b="1" dirty="0" smtClean="0"/>
              <a:t>machy:	</a:t>
            </a:r>
            <a:endParaRPr lang="en-IE" dirty="0" smtClean="0"/>
          </a:p>
          <a:p>
            <a:pPr>
              <a:buNone/>
            </a:pPr>
            <a:r>
              <a:rPr lang="sk-SK" dirty="0" smtClean="0"/>
              <a:t>Rašeliník</a:t>
            </a:r>
            <a:r>
              <a:rPr lang="sk-SK" b="1" dirty="0" smtClean="0"/>
              <a:t> </a:t>
            </a:r>
            <a:r>
              <a:rPr lang="sk-SK" dirty="0" smtClean="0"/>
              <a:t>,</a:t>
            </a:r>
            <a:r>
              <a:rPr lang="sk-SK" dirty="0" smtClean="0"/>
              <a:t>merík, bielomach sivý</a:t>
            </a: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r>
              <a:rPr lang="sk-SK" sz="3300" b="1" u="sng" dirty="0" smtClean="0"/>
              <a:t>Paprade</a:t>
            </a:r>
            <a:r>
              <a:rPr lang="sk-SK" b="1" dirty="0" smtClean="0"/>
              <a:t>:</a:t>
            </a:r>
            <a:r>
              <a:rPr lang="en-IE" b="1" dirty="0" smtClean="0"/>
              <a:t>  -</a:t>
            </a:r>
            <a:r>
              <a:rPr lang="sk-SK" dirty="0" smtClean="0"/>
              <a:t>rastú na vlhkých tienistých miestach</a:t>
            </a:r>
            <a:endParaRPr lang="en-IE" dirty="0" smtClean="0"/>
          </a:p>
          <a:p>
            <a:pPr lvl="0">
              <a:buNone/>
            </a:pPr>
            <a:r>
              <a:rPr lang="en-IE" dirty="0" smtClean="0"/>
              <a:t>                          -</a:t>
            </a:r>
            <a:r>
              <a:rPr lang="sk-SK" dirty="0" smtClean="0"/>
              <a:t>na </a:t>
            </a:r>
            <a:r>
              <a:rPr lang="sk-SK" dirty="0" smtClean="0"/>
              <a:t>spodnej strane </a:t>
            </a:r>
            <a:r>
              <a:rPr lang="sk-SK" dirty="0" smtClean="0"/>
              <a:t>listov</a:t>
            </a:r>
            <a:r>
              <a:rPr lang="en-IE" dirty="0" smtClean="0"/>
              <a:t>  </a:t>
            </a:r>
            <a:r>
              <a:rPr lang="sk-SK" dirty="0" smtClean="0"/>
              <a:t>výtrusnice</a:t>
            </a:r>
            <a:endParaRPr lang="en-IE" dirty="0" smtClean="0"/>
          </a:p>
          <a:p>
            <a:pPr lvl="0">
              <a:buNone/>
            </a:pPr>
            <a:r>
              <a:rPr lang="en-IE" dirty="0" smtClean="0"/>
              <a:t>                          -</a:t>
            </a:r>
            <a:r>
              <a:rPr lang="sk-SK" dirty="0" smtClean="0"/>
              <a:t>rozmnožujú sa výtrusmi</a:t>
            </a:r>
            <a:endParaRPr lang="en-IE" dirty="0" smtClean="0"/>
          </a:p>
          <a:p>
            <a:pPr lvl="0">
              <a:buNone/>
            </a:pPr>
            <a:r>
              <a:rPr lang="en-IE" dirty="0" smtClean="0"/>
              <a:t>                         </a:t>
            </a:r>
          </a:p>
          <a:p>
            <a:pPr lvl="0">
              <a:buNone/>
            </a:pPr>
            <a:endParaRPr lang="en-IE" dirty="0" smtClean="0"/>
          </a:p>
          <a:p>
            <a:r>
              <a:rPr lang="sk-SK" sz="3300" b="1" u="sng" dirty="0" smtClean="0"/>
              <a:t>Prasličky</a:t>
            </a:r>
            <a:r>
              <a:rPr lang="sk-SK" dirty="0" smtClean="0"/>
              <a:t>:</a:t>
            </a:r>
            <a:r>
              <a:rPr lang="en-IE" dirty="0" smtClean="0"/>
              <a:t> </a:t>
            </a:r>
            <a:r>
              <a:rPr lang="en-IE" dirty="0" smtClean="0"/>
              <a:t>-</a:t>
            </a:r>
            <a:r>
              <a:rPr lang="en-I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</a:t>
            </a:r>
            <a:r>
              <a:rPr lang="en-I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jar-</a:t>
            </a:r>
            <a:r>
              <a:rPr lang="en-I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stonka+výtrusnica</a:t>
            </a:r>
            <a:endParaRPr lang="en-IE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I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V </a:t>
            </a:r>
            <a:r>
              <a:rPr lang="en-I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lete</a:t>
            </a:r>
            <a:r>
              <a:rPr lang="en-I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I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zelená</a:t>
            </a:r>
            <a:r>
              <a:rPr lang="en-I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stonka</a:t>
            </a:r>
            <a:r>
              <a:rPr lang="sk-S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3074" name="Picture 2" descr="Mikroskopické a nekvitnúce rastliny v le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066800"/>
            <a:ext cx="1736202" cy="2743200"/>
          </a:xfrm>
          <a:prstGeom prst="rect">
            <a:avLst/>
          </a:prstGeom>
          <a:noFill/>
        </p:spPr>
      </p:pic>
      <p:pic>
        <p:nvPicPr>
          <p:cNvPr id="3076" name="Picture 4" descr="Machy Paprade Praslič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267200"/>
            <a:ext cx="1371600" cy="234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971800"/>
            <a:ext cx="7772400" cy="1470025"/>
          </a:xfrm>
        </p:spPr>
        <p:txBody>
          <a:bodyPr>
            <a:noAutofit/>
          </a:bodyPr>
          <a:lstStyle/>
          <a:p>
            <a:r>
              <a:rPr lang="en-IE" sz="6600" b="1" dirty="0" smtClean="0">
                <a:solidFill>
                  <a:schemeClr val="bg1"/>
                </a:solidFill>
              </a:rPr>
              <a:t>ĎAKUJEM ZA POZORNOSŤ</a:t>
            </a:r>
            <a:endParaRPr lang="en-IE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b="1" dirty="0" smtClean="0">
                <a:solidFill>
                  <a:schemeClr val="bg1"/>
                </a:solidFill>
              </a:rPr>
              <a:t>MIKROORGANIZMY</a:t>
            </a:r>
            <a:endParaRPr lang="en-IE" sz="6600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MIKROORGANIZMY</a:t>
            </a:r>
            <a:endParaRPr lang="sk-SK" sz="4800" b="1" dirty="0">
              <a:ln w="11430"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lesnej pôde žijú malé organizmy, ktoré pozorujeme iba pod mikroskopom.</a:t>
            </a:r>
            <a:endParaRPr lang="en-IE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IE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IE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IE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Telo mikroorganizmov tvorí </a:t>
            </a:r>
            <a:r>
              <a:rPr lang="en-IE" sz="28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sk-SK" sz="28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bunka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bunka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ykonáva všetky </a:t>
            </a:r>
            <a:r>
              <a:rPr lang="sk-SK" sz="28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životné procesy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rastie, prijíma potravu, rozmnožuje sa.</a:t>
            </a:r>
          </a:p>
          <a:p>
            <a:endParaRPr lang="sk-SK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Šípka dolu 3"/>
          <p:cNvSpPr/>
          <p:nvPr/>
        </p:nvSpPr>
        <p:spPr>
          <a:xfrm>
            <a:off x="4572000" y="2590800"/>
            <a:ext cx="457200" cy="53340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510036" y="3200400"/>
            <a:ext cx="2585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MIRKOORGANIZMY</a:t>
            </a:r>
            <a:endParaRPr lang="sk-SK" sz="20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2" name="AutoShape 4" descr="BIOLOGICKÉ PÔDNE KRUS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294" name="AutoShape 6" descr="BIOLOGICKÉ PÔDNE KRUS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296" name="AutoShape 8" descr="BIOLOGICKÉ PÔDNE KRUS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MIKROORGANIZMY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Medzi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mikroorganizmy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patria: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pôdne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baktérie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jednobunková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riasa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drobnozrnko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r>
              <a:rPr lang="sk-SK" sz="28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Pôdne baktérie 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rozkladajú odumreté rastliny a živočíchy. </a:t>
            </a:r>
          </a:p>
        </p:txBody>
      </p:sp>
      <p:sp>
        <p:nvSpPr>
          <p:cNvPr id="11" name="Šípka dolu 10"/>
          <p:cNvSpPr/>
          <p:nvPr/>
        </p:nvSpPr>
        <p:spPr>
          <a:xfrm>
            <a:off x="1371600" y="4038600"/>
            <a:ext cx="457200" cy="53340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685800" y="4876800"/>
            <a:ext cx="29225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b="1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podporujú</a:t>
            </a:r>
            <a:r>
              <a:rPr lang="en-IE" sz="28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sk-SK" sz="28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VZNIK</a:t>
            </a:r>
            <a:r>
              <a:rPr lang="en-IE" sz="28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k-SK" sz="28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HUMUSU</a:t>
            </a:r>
            <a:endParaRPr lang="sk-SK" sz="28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460" name="Picture 4" descr="http://californiaquarryproducts.com/images/Humus_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800600"/>
            <a:ext cx="2602992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dobrarada.sk/portals_pictures/i_001876/i_1876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14800"/>
            <a:ext cx="2862567" cy="1905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4" descr="https://upload.wikimedia.org/wikipedia/commons/thumb/0/0b/Redwiggler1.jpg/260px-Redwiggler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F6FC"/>
              </a:clrFrom>
              <a:clrTo>
                <a:srgbClr val="EFF6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257800"/>
            <a:ext cx="1542951" cy="1133476"/>
          </a:xfrm>
          <a:prstGeom prst="rect">
            <a:avLst/>
          </a:prstGeom>
          <a:noFill/>
        </p:spPr>
      </p:pic>
      <p:pic>
        <p:nvPicPr>
          <p:cNvPr id="10" name="Picture 10" descr="Mikroorganizmy žijúce s človekom. Baktérie - O ško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048000"/>
            <a:ext cx="2438400" cy="1906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MIKROORGANIZMY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vlhkej kôre vznikajú zelené povlaky – </a:t>
            </a:r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riasa </a:t>
            </a:r>
            <a:r>
              <a:rPr lang="sk-SK" sz="2800" b="1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drobnozrnko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viditeľná pod mikroskopom. </a:t>
            </a: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jej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tele sa nachádza zelené </a:t>
            </a:r>
            <a:b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farbivo – </a:t>
            </a:r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chlorofyl</a:t>
            </a:r>
            <a:r>
              <a:rPr lang="en-IE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IE" sz="2800" b="1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fotosyntéza</a:t>
            </a:r>
            <a:endParaRPr lang="sk-SK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34" name="Picture 2" descr="https://cunksipicokan.files.wordpress.com/2013/07/riasa-drobnozrnk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BF1"/>
              </a:clrFrom>
              <a:clrTo>
                <a:srgbClr val="ECEBF1">
                  <a:alpha val="0"/>
                </a:srgbClr>
              </a:clrTo>
            </a:clrChange>
            <a:lum contrast="20000"/>
          </a:blip>
          <a:srcRect r="15084"/>
          <a:stretch>
            <a:fillRect/>
          </a:stretch>
        </p:blipFill>
        <p:spPr bwMode="auto">
          <a:xfrm>
            <a:off x="1143000" y="3810000"/>
            <a:ext cx="2983377" cy="2777290"/>
          </a:xfrm>
          <a:prstGeom prst="rect">
            <a:avLst/>
          </a:prstGeom>
          <a:noFill/>
        </p:spPr>
      </p:pic>
      <p:pic>
        <p:nvPicPr>
          <p:cNvPr id="14340" name="Picture 4" descr="Jednobunkové organiz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86200"/>
            <a:ext cx="4343400" cy="2692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4" descr="http://www.igoterra.com/photo/1452/056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035800" cy="527685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sz="6600" b="1" dirty="0" smtClean="0">
                <a:solidFill>
                  <a:schemeClr val="bg1"/>
                </a:solidFill>
              </a:rPr>
              <a:t>NEKVITNÚCE RASTLINY</a:t>
            </a:r>
            <a:endParaRPr lang="en-IE" sz="6600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MACHY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Machy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lesné rastliny, rastú v tieni a na vlhkých miestach. (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patrí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napr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Ploník obyčajný)</a:t>
            </a:r>
            <a:endParaRPr lang="en-IE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Význam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machov:udržiavaju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vlhko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lese</a:t>
            </a:r>
            <a:endParaRPr lang="en-IE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sk-SK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412" name="Picture 4" descr="https://upload.wikimedia.org/wikipedia/commons/thumb/a/ae/Polytrichum.commune.2.jpg/290px-Polytrichum.commune.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47800" y="3048000"/>
            <a:ext cx="5430435" cy="3614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sk-SK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STAVBA MACHU</a:t>
            </a:r>
            <a:endParaRPr lang="sk-SK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Telo machu tvoria </a:t>
            </a:r>
            <a:r>
              <a:rPr lang="sk-SK" sz="2800" b="1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pakorienky</a:t>
            </a:r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sk-SK" sz="2800" b="1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pabyľka</a:t>
            </a:r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palístky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lete sa na pabyľke </a:t>
            </a:r>
            <a:endParaRPr lang="en-IE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ytvorí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výtrusnica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Rozmnožujú sa </a:t>
            </a:r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výtrusmi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buNone/>
            </a:pP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Výtrusy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vypadnú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vytrusnice</a:t>
            </a:r>
            <a:endParaRPr lang="en-IE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vlhkej pôde </a:t>
            </a:r>
            <a:r>
              <a:rPr lang="sk-SK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klíčia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IE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IE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vyrastie</a:t>
            </a:r>
            <a:r>
              <a:rPr lang="en-IE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nová rastlina</a:t>
            </a:r>
            <a:endParaRPr lang="en-IE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sk-S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machu.  </a:t>
            </a:r>
          </a:p>
          <a:p>
            <a:endParaRPr lang="sk-SK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362" name="Picture 2" descr="http://www.oskole.sk/userfiles/image/nekvit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2649" b="7955"/>
          <a:stretch>
            <a:fillRect/>
          </a:stretch>
        </p:blipFill>
        <p:spPr bwMode="auto">
          <a:xfrm>
            <a:off x="5943600" y="2209800"/>
            <a:ext cx="2800350" cy="3581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364" name="Picture 4" descr="http://predmety.skylan.sk/5/bio/28str/28jcloze/mach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5105400" y="2133600"/>
            <a:ext cx="873125" cy="3810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Straight Arrow Connector 6"/>
          <p:cNvCxnSpPr/>
          <p:nvPr/>
        </p:nvCxnSpPr>
        <p:spPr>
          <a:xfrm flipV="1">
            <a:off x="4419600" y="2895600"/>
            <a:ext cx="1295400" cy="685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24200" y="2438400"/>
            <a:ext cx="2362200" cy="609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263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Motív Office</vt:lpstr>
      <vt:lpstr>Lesné mikroorganizmy  a  nekvitnúce byliny</vt:lpstr>
      <vt:lpstr>MIKROORGANIZMY</vt:lpstr>
      <vt:lpstr>MIKROORGANIZMY</vt:lpstr>
      <vt:lpstr>MIKROORGANIZMY</vt:lpstr>
      <vt:lpstr>MIKROORGANIZMY</vt:lpstr>
      <vt:lpstr>Slide 6</vt:lpstr>
      <vt:lpstr>NEKVITNÚCE RASTLINY</vt:lpstr>
      <vt:lpstr>MACHY</vt:lpstr>
      <vt:lpstr>STAVBA MACHU</vt:lpstr>
      <vt:lpstr>Slide 10</vt:lpstr>
      <vt:lpstr>PAPRADE</vt:lpstr>
      <vt:lpstr>PRASLIČKY</vt:lpstr>
      <vt:lpstr>Slide 13</vt:lpstr>
      <vt:lpstr>Čo si si zapamätal?</vt:lpstr>
      <vt:lpstr>Poznámky:</vt:lpstr>
      <vt:lpstr>Slide 16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Naty</dc:creator>
  <cp:lastModifiedBy>svobodova.ivana</cp:lastModifiedBy>
  <cp:revision>27</cp:revision>
  <dcterms:created xsi:type="dcterms:W3CDTF">2016-09-17T09:53:27Z</dcterms:created>
  <dcterms:modified xsi:type="dcterms:W3CDTF">2020-10-27T12:53:40Z</dcterms:modified>
</cp:coreProperties>
</file>