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sldIdLst>
    <p:sldId id="265" r:id="rId2"/>
    <p:sldId id="256" r:id="rId3"/>
    <p:sldId id="263" r:id="rId4"/>
    <p:sldId id="264" r:id="rId5"/>
    <p:sldId id="259" r:id="rId6"/>
    <p:sldId id="266"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20" autoAdjust="0"/>
    <p:restoredTop sz="94660"/>
  </p:normalViewPr>
  <p:slideViewPr>
    <p:cSldViewPr snapToGrid="0">
      <p:cViewPr varScale="1">
        <p:scale>
          <a:sx n="69" d="100"/>
          <a:sy n="69" d="100"/>
        </p:scale>
        <p:origin x="-61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11/3/2020</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1L5eZAPt5Xo&amp;list=LL-IE5SUOUty4pym_fCzBj0Q&amp;index=30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youtube.com/watch?v=DaorJE3EiBw" TargetMode="External"/><Relationship Id="rId7" Type="http://schemas.openxmlformats.org/officeDocument/2006/relationships/image" Target="../media/image5.jpeg"/><Relationship Id="rId2" Type="http://schemas.openxmlformats.org/officeDocument/2006/relationships/hyperlink" Target="https://hc.sk/hudba/osobnost-detail/985-alexander-moyzes" TargetMode="External"/><Relationship Id="rId1" Type="http://schemas.openxmlformats.org/officeDocument/2006/relationships/slideLayout" Target="../slideLayouts/slideLayout2.xml"/><Relationship Id="rId6" Type="http://schemas.openxmlformats.org/officeDocument/2006/relationships/hyperlink" Target="https://hc.sk/hudba/osobnost-detail/988-eugen-suchon" TargetMode="External"/><Relationship Id="rId5" Type="http://schemas.openxmlformats.org/officeDocument/2006/relationships/hyperlink" Target="https://www.youtube.com/watch?v=gb-Tqi9uZyA" TargetMode="External"/><Relationship Id="rId4" Type="http://schemas.openxmlformats.org/officeDocument/2006/relationships/hyperlink" Target="https://www.youtube.com/watch?v=k9n7T1GIm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youtube.com/watch?v=gb-Tqi9uZy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cAPL3yhiywI" TargetMode="External"/><Relationship Id="rId1" Type="http://schemas.openxmlformats.org/officeDocument/2006/relationships/slideLayout" Target="../slideLayouts/slideLayout2.xml"/><Relationship Id="rId5" Type="http://schemas.openxmlformats.org/officeDocument/2006/relationships/hyperlink" Target="http://www.youtube.com/watch?v=d7D8fSQdVHk"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err="1" smtClean="0"/>
              <a:t>Zaspievajme</a:t>
            </a:r>
            <a:r>
              <a:rPr lang="en-IE" dirty="0" smtClean="0"/>
              <a:t> </a:t>
            </a:r>
            <a:r>
              <a:rPr lang="en-IE" dirty="0" err="1" smtClean="0"/>
              <a:t>si</a:t>
            </a:r>
            <a:endParaRPr lang="en-IE" dirty="0"/>
          </a:p>
        </p:txBody>
      </p:sp>
      <p:sp>
        <p:nvSpPr>
          <p:cNvPr id="5" name="Content Placeholder 4"/>
          <p:cNvSpPr>
            <a:spLocks noGrp="1"/>
          </p:cNvSpPr>
          <p:nvPr>
            <p:ph idx="1"/>
          </p:nvPr>
        </p:nvSpPr>
        <p:spPr/>
        <p:txBody>
          <a:bodyPr>
            <a:normAutofit fontScale="55000" lnSpcReduction="20000"/>
          </a:bodyPr>
          <a:lstStyle/>
          <a:p>
            <a:r>
              <a:rPr lang="en-IE" dirty="0" err="1"/>
              <a:t>Bodaj</a:t>
            </a:r>
            <a:r>
              <a:rPr lang="en-IE" dirty="0"/>
              <a:t> by </a:t>
            </a:r>
            <a:r>
              <a:rPr lang="en-IE" dirty="0" err="1"/>
              <a:t>vás</a:t>
            </a:r>
            <a:r>
              <a:rPr lang="en-IE" dirty="0"/>
              <a:t>, </a:t>
            </a:r>
            <a:r>
              <a:rPr lang="en-IE" dirty="0" err="1"/>
              <a:t>vy</a:t>
            </a:r>
            <a:r>
              <a:rPr lang="en-IE" dirty="0"/>
              <a:t> </a:t>
            </a:r>
            <a:r>
              <a:rPr lang="en-IE" dirty="0" err="1"/>
              <a:t>mládenci</a:t>
            </a:r>
            <a:r>
              <a:rPr lang="en-IE" dirty="0"/>
              <a:t>, </a:t>
            </a:r>
            <a:r>
              <a:rPr lang="en-IE" dirty="0" err="1"/>
              <a:t>čerti</a:t>
            </a:r>
            <a:r>
              <a:rPr lang="en-IE" dirty="0"/>
              <a:t> </a:t>
            </a:r>
            <a:r>
              <a:rPr lang="en-IE" dirty="0" err="1"/>
              <a:t>vzali</a:t>
            </a:r>
            <a:r>
              <a:rPr lang="en-IE" dirty="0"/>
              <a:t>,</a:t>
            </a:r>
            <a:br>
              <a:rPr lang="en-IE" dirty="0"/>
            </a:br>
            <a:r>
              <a:rPr lang="en-IE" dirty="0" err="1"/>
              <a:t>keď</a:t>
            </a:r>
            <a:r>
              <a:rPr lang="en-IE" dirty="0"/>
              <a:t> </a:t>
            </a:r>
            <a:r>
              <a:rPr lang="en-IE" dirty="0" err="1"/>
              <a:t>ste</a:t>
            </a:r>
            <a:r>
              <a:rPr lang="en-IE" dirty="0"/>
              <a:t> </a:t>
            </a:r>
            <a:r>
              <a:rPr lang="en-IE" dirty="0" err="1"/>
              <a:t>vy</a:t>
            </a:r>
            <a:r>
              <a:rPr lang="en-IE" dirty="0"/>
              <a:t> </a:t>
            </a:r>
            <a:r>
              <a:rPr lang="en-IE" dirty="0" err="1"/>
              <a:t>mňa</a:t>
            </a:r>
            <a:r>
              <a:rPr lang="en-IE" dirty="0"/>
              <a:t> </a:t>
            </a:r>
            <a:r>
              <a:rPr lang="en-IE" dirty="0" err="1"/>
              <a:t>na</a:t>
            </a:r>
            <a:r>
              <a:rPr lang="en-IE" dirty="0"/>
              <a:t> ten </a:t>
            </a:r>
            <a:r>
              <a:rPr lang="en-IE" dirty="0" err="1"/>
              <a:t>tanec</a:t>
            </a:r>
            <a:r>
              <a:rPr lang="en-IE" dirty="0"/>
              <a:t> </a:t>
            </a:r>
            <a:r>
              <a:rPr lang="en-IE" dirty="0" err="1"/>
              <a:t>nepozvali</a:t>
            </a:r>
            <a:r>
              <a:rPr lang="en-IE" dirty="0"/>
              <a:t>;</a:t>
            </a:r>
            <a:br>
              <a:rPr lang="en-IE" dirty="0"/>
            </a:br>
            <a:r>
              <a:rPr lang="en-IE" dirty="0" err="1"/>
              <a:t>ja</a:t>
            </a:r>
            <a:r>
              <a:rPr lang="en-IE" dirty="0"/>
              <a:t> by bola </a:t>
            </a:r>
            <a:r>
              <a:rPr lang="en-IE" dirty="0" err="1"/>
              <a:t>tancovala</a:t>
            </a:r>
            <a:r>
              <a:rPr lang="en-IE" dirty="0"/>
              <a:t>,</a:t>
            </a:r>
            <a:br>
              <a:rPr lang="en-IE" dirty="0"/>
            </a:br>
            <a:r>
              <a:rPr lang="en-IE" dirty="0" err="1"/>
              <a:t>aj</a:t>
            </a:r>
            <a:r>
              <a:rPr lang="en-IE" dirty="0"/>
              <a:t> </a:t>
            </a:r>
            <a:r>
              <a:rPr lang="en-IE" dirty="0" err="1"/>
              <a:t>na</a:t>
            </a:r>
            <a:r>
              <a:rPr lang="en-IE" dirty="0"/>
              <a:t> </a:t>
            </a:r>
            <a:r>
              <a:rPr lang="en-IE" dirty="0" err="1"/>
              <a:t>cimbal</a:t>
            </a:r>
            <a:r>
              <a:rPr lang="en-IE" dirty="0"/>
              <a:t> </a:t>
            </a:r>
            <a:r>
              <a:rPr lang="en-IE" dirty="0" err="1"/>
              <a:t>niečo</a:t>
            </a:r>
            <a:r>
              <a:rPr lang="en-IE" dirty="0"/>
              <a:t> </a:t>
            </a:r>
            <a:r>
              <a:rPr lang="en-IE" dirty="0" err="1"/>
              <a:t>dala</a:t>
            </a:r>
            <a:r>
              <a:rPr lang="en-IE" dirty="0"/>
              <a:t/>
            </a:r>
            <a:br>
              <a:rPr lang="en-IE" dirty="0"/>
            </a:br>
            <a:r>
              <a:rPr lang="en-IE" dirty="0"/>
              <a:t>a </a:t>
            </a:r>
            <a:r>
              <a:rPr lang="en-IE" dirty="0" err="1"/>
              <a:t>vás</a:t>
            </a:r>
            <a:r>
              <a:rPr lang="en-IE" dirty="0"/>
              <a:t> </a:t>
            </a:r>
            <a:r>
              <a:rPr lang="en-IE" dirty="0" err="1"/>
              <a:t>všetkých</a:t>
            </a:r>
            <a:r>
              <a:rPr lang="en-IE" dirty="0"/>
              <a:t> </a:t>
            </a:r>
            <a:r>
              <a:rPr lang="en-IE" dirty="0" err="1"/>
              <a:t>pobozkala</a:t>
            </a:r>
            <a:r>
              <a:rPr lang="en-IE" dirty="0"/>
              <a:t>;</a:t>
            </a:r>
            <a:br>
              <a:rPr lang="en-IE" dirty="0"/>
            </a:br>
            <a:r>
              <a:rPr lang="en-IE" dirty="0" err="1"/>
              <a:t>ja</a:t>
            </a:r>
            <a:r>
              <a:rPr lang="en-IE" dirty="0"/>
              <a:t> by bola </a:t>
            </a:r>
            <a:r>
              <a:rPr lang="en-IE" dirty="0" err="1"/>
              <a:t>tancovala</a:t>
            </a:r>
            <a:r>
              <a:rPr lang="en-IE" dirty="0"/>
              <a:t>,</a:t>
            </a:r>
            <a:br>
              <a:rPr lang="en-IE" dirty="0"/>
            </a:br>
            <a:r>
              <a:rPr lang="en-IE" dirty="0" err="1"/>
              <a:t>aj</a:t>
            </a:r>
            <a:r>
              <a:rPr lang="en-IE" dirty="0"/>
              <a:t> </a:t>
            </a:r>
            <a:r>
              <a:rPr lang="en-IE" dirty="0" err="1"/>
              <a:t>na</a:t>
            </a:r>
            <a:r>
              <a:rPr lang="en-IE" dirty="0"/>
              <a:t> </a:t>
            </a:r>
            <a:r>
              <a:rPr lang="en-IE" dirty="0" err="1"/>
              <a:t>cimbal</a:t>
            </a:r>
            <a:r>
              <a:rPr lang="en-IE" dirty="0"/>
              <a:t> </a:t>
            </a:r>
            <a:r>
              <a:rPr lang="en-IE" dirty="0" err="1"/>
              <a:t>niečo</a:t>
            </a:r>
            <a:r>
              <a:rPr lang="en-IE" dirty="0"/>
              <a:t> </a:t>
            </a:r>
            <a:r>
              <a:rPr lang="en-IE" dirty="0" err="1"/>
              <a:t>dala</a:t>
            </a:r>
            <a:r>
              <a:rPr lang="en-IE" dirty="0"/>
              <a:t/>
            </a:r>
            <a:br>
              <a:rPr lang="en-IE" dirty="0"/>
            </a:br>
            <a:r>
              <a:rPr lang="en-IE" dirty="0"/>
              <a:t>a </a:t>
            </a:r>
            <a:r>
              <a:rPr lang="en-IE" dirty="0" err="1"/>
              <a:t>vás</a:t>
            </a:r>
            <a:r>
              <a:rPr lang="en-IE" dirty="0"/>
              <a:t> </a:t>
            </a:r>
            <a:r>
              <a:rPr lang="en-IE" dirty="0" err="1"/>
              <a:t>všetkých</a:t>
            </a:r>
            <a:r>
              <a:rPr lang="en-IE" dirty="0"/>
              <a:t> </a:t>
            </a:r>
            <a:r>
              <a:rPr lang="en-IE" dirty="0" err="1" smtClean="0"/>
              <a:t>pobozkala</a:t>
            </a:r>
            <a:endParaRPr lang="en-IE" dirty="0"/>
          </a:p>
          <a:p>
            <a:r>
              <a:rPr lang="en-IE" dirty="0"/>
              <a:t>2Čo </a:t>
            </a:r>
            <a:r>
              <a:rPr lang="en-IE" dirty="0" err="1"/>
              <a:t>sa</a:t>
            </a:r>
            <a:r>
              <a:rPr lang="en-IE" dirty="0"/>
              <a:t> </a:t>
            </a:r>
            <a:r>
              <a:rPr lang="en-IE" dirty="0" err="1"/>
              <a:t>mamka</a:t>
            </a:r>
            <a:r>
              <a:rPr lang="en-IE" dirty="0"/>
              <a:t> </a:t>
            </a:r>
            <a:r>
              <a:rPr lang="en-IE" dirty="0" err="1"/>
              <a:t>tejto</a:t>
            </a:r>
            <a:r>
              <a:rPr lang="en-IE" dirty="0"/>
              <a:t> </a:t>
            </a:r>
            <a:r>
              <a:rPr lang="en-IE" dirty="0" err="1"/>
              <a:t>noci</a:t>
            </a:r>
            <a:r>
              <a:rPr lang="en-IE" dirty="0"/>
              <a:t> </a:t>
            </a:r>
            <a:r>
              <a:rPr lang="en-IE" dirty="0" err="1"/>
              <a:t>natrápila</a:t>
            </a:r>
            <a:r>
              <a:rPr lang="en-IE" dirty="0"/>
              <a:t>,</a:t>
            </a:r>
            <a:br>
              <a:rPr lang="en-IE" dirty="0"/>
            </a:br>
            <a:r>
              <a:rPr lang="en-IE" dirty="0" err="1"/>
              <a:t>aby</a:t>
            </a:r>
            <a:r>
              <a:rPr lang="en-IE" dirty="0"/>
              <a:t> </a:t>
            </a:r>
            <a:r>
              <a:rPr lang="en-IE" dirty="0" err="1"/>
              <a:t>sa</a:t>
            </a:r>
            <a:r>
              <a:rPr lang="en-IE" dirty="0"/>
              <a:t> </a:t>
            </a:r>
            <a:r>
              <a:rPr lang="en-IE" dirty="0" err="1"/>
              <a:t>vám</a:t>
            </a:r>
            <a:r>
              <a:rPr lang="en-IE" dirty="0"/>
              <a:t> </a:t>
            </a:r>
            <a:r>
              <a:rPr lang="en-IE" dirty="0" err="1"/>
              <a:t>len</a:t>
            </a:r>
            <a:r>
              <a:rPr lang="en-IE" dirty="0"/>
              <a:t> </a:t>
            </a:r>
            <a:r>
              <a:rPr lang="en-IE" dirty="0" err="1"/>
              <a:t>nejako</a:t>
            </a:r>
            <a:r>
              <a:rPr lang="en-IE" dirty="0"/>
              <a:t> </a:t>
            </a:r>
            <a:r>
              <a:rPr lang="en-IE" dirty="0" err="1"/>
              <a:t>zavďačila</a:t>
            </a:r>
            <a:r>
              <a:rPr lang="en-IE" dirty="0"/>
              <a:t>;</a:t>
            </a:r>
            <a:br>
              <a:rPr lang="en-IE" dirty="0"/>
            </a:br>
            <a:r>
              <a:rPr lang="en-IE" dirty="0" err="1"/>
              <a:t>spiekla</a:t>
            </a:r>
            <a:r>
              <a:rPr lang="en-IE" dirty="0"/>
              <a:t> </a:t>
            </a:r>
            <a:r>
              <a:rPr lang="en-IE" dirty="0" err="1"/>
              <a:t>múky</a:t>
            </a:r>
            <a:r>
              <a:rPr lang="en-IE" dirty="0"/>
              <a:t> </a:t>
            </a:r>
            <a:r>
              <a:rPr lang="en-IE" dirty="0" err="1"/>
              <a:t>za</a:t>
            </a:r>
            <a:r>
              <a:rPr lang="en-IE" dirty="0"/>
              <a:t> tri </a:t>
            </a:r>
            <a:r>
              <a:rPr lang="en-IE" dirty="0" err="1"/>
              <a:t>korci</a:t>
            </a:r>
            <a:r>
              <a:rPr lang="en-IE" dirty="0"/>
              <a:t/>
            </a:r>
            <a:br>
              <a:rPr lang="en-IE" dirty="0"/>
            </a:br>
            <a:r>
              <a:rPr lang="en-IE" dirty="0"/>
              <a:t>pre </a:t>
            </a:r>
            <a:r>
              <a:rPr lang="en-IE" dirty="0" err="1"/>
              <a:t>vás</a:t>
            </a:r>
            <a:r>
              <a:rPr lang="en-IE" dirty="0"/>
              <a:t>, </a:t>
            </a:r>
            <a:r>
              <a:rPr lang="en-IE" dirty="0" err="1"/>
              <a:t>chlapci</a:t>
            </a:r>
            <a:r>
              <a:rPr lang="en-IE" dirty="0"/>
              <a:t>, </a:t>
            </a:r>
            <a:r>
              <a:rPr lang="en-IE" dirty="0" err="1"/>
              <a:t>na</a:t>
            </a:r>
            <a:r>
              <a:rPr lang="en-IE" dirty="0"/>
              <a:t> </a:t>
            </a:r>
            <a:r>
              <a:rPr lang="en-IE" dirty="0" err="1"/>
              <a:t>koláče</a:t>
            </a:r>
            <a:r>
              <a:rPr lang="en-IE" dirty="0"/>
              <a:t>,</a:t>
            </a:r>
            <a:br>
              <a:rPr lang="en-IE" dirty="0"/>
            </a:br>
            <a:r>
              <a:rPr lang="en-IE" dirty="0" err="1"/>
              <a:t>len</a:t>
            </a:r>
            <a:r>
              <a:rPr lang="en-IE" dirty="0"/>
              <a:t> </a:t>
            </a:r>
            <a:r>
              <a:rPr lang="en-IE" dirty="0" err="1"/>
              <a:t>aby</a:t>
            </a:r>
            <a:r>
              <a:rPr lang="en-IE" dirty="0"/>
              <a:t> </a:t>
            </a:r>
            <a:r>
              <a:rPr lang="en-IE" dirty="0" err="1"/>
              <a:t>som</a:t>
            </a:r>
            <a:r>
              <a:rPr lang="en-IE" dirty="0"/>
              <a:t> </a:t>
            </a:r>
            <a:r>
              <a:rPr lang="en-IE" dirty="0" err="1"/>
              <a:t>tancovala</a:t>
            </a:r>
            <a:r>
              <a:rPr lang="en-IE" dirty="0"/>
              <a:t>.</a:t>
            </a:r>
          </a:p>
          <a:p>
            <a:r>
              <a:rPr lang="en-IE" dirty="0"/>
              <a:t>3Už je </a:t>
            </a:r>
            <a:r>
              <a:rPr lang="en-IE" dirty="0" err="1"/>
              <a:t>ameň</a:t>
            </a:r>
            <a:r>
              <a:rPr lang="en-IE" dirty="0"/>
              <a:t>, </a:t>
            </a:r>
            <a:r>
              <a:rPr lang="en-IE" dirty="0" err="1"/>
              <a:t>už</a:t>
            </a:r>
            <a:r>
              <a:rPr lang="en-IE" dirty="0"/>
              <a:t> je </a:t>
            </a:r>
            <a:r>
              <a:rPr lang="en-IE" dirty="0" err="1"/>
              <a:t>koniec</a:t>
            </a:r>
            <a:r>
              <a:rPr lang="en-IE" dirty="0"/>
              <a:t>, </a:t>
            </a:r>
            <a:r>
              <a:rPr lang="en-IE" dirty="0" err="1"/>
              <a:t>milí</a:t>
            </a:r>
            <a:r>
              <a:rPr lang="en-IE" dirty="0"/>
              <a:t> </a:t>
            </a:r>
            <a:r>
              <a:rPr lang="en-IE" dirty="0" err="1"/>
              <a:t>chlapci</a:t>
            </a:r>
            <a:r>
              <a:rPr lang="en-IE" dirty="0"/>
              <a:t>,</a:t>
            </a:r>
            <a:br>
              <a:rPr lang="en-IE" dirty="0"/>
            </a:br>
            <a:r>
              <a:rPr lang="en-IE" dirty="0" err="1"/>
              <a:t>keď</a:t>
            </a:r>
            <a:r>
              <a:rPr lang="en-IE" dirty="0"/>
              <a:t> je </a:t>
            </a:r>
            <a:r>
              <a:rPr lang="en-IE" dirty="0" err="1"/>
              <a:t>už</a:t>
            </a:r>
            <a:r>
              <a:rPr lang="en-IE" dirty="0"/>
              <a:t> </a:t>
            </a:r>
            <a:r>
              <a:rPr lang="en-IE" dirty="0" err="1"/>
              <a:t>raz</a:t>
            </a:r>
            <a:r>
              <a:rPr lang="en-IE" dirty="0"/>
              <a:t>, </a:t>
            </a:r>
            <a:r>
              <a:rPr lang="en-IE" dirty="0" err="1"/>
              <a:t>keď</a:t>
            </a:r>
            <a:r>
              <a:rPr lang="en-IE" dirty="0"/>
              <a:t> je </a:t>
            </a:r>
            <a:r>
              <a:rPr lang="en-IE" dirty="0" err="1"/>
              <a:t>už</a:t>
            </a:r>
            <a:r>
              <a:rPr lang="en-IE" dirty="0"/>
              <a:t> </a:t>
            </a:r>
            <a:r>
              <a:rPr lang="en-IE" dirty="0" err="1"/>
              <a:t>raz</a:t>
            </a:r>
            <a:r>
              <a:rPr lang="en-IE" dirty="0"/>
              <a:t> </a:t>
            </a:r>
            <a:r>
              <a:rPr lang="en-IE" dirty="0" err="1"/>
              <a:t>po</a:t>
            </a:r>
            <a:r>
              <a:rPr lang="en-IE" dirty="0"/>
              <a:t> tom </a:t>
            </a:r>
            <a:r>
              <a:rPr lang="en-IE" dirty="0" err="1"/>
              <a:t>tanci</a:t>
            </a:r>
            <a:r>
              <a:rPr lang="en-IE" dirty="0"/>
              <a:t>;</a:t>
            </a:r>
            <a:br>
              <a:rPr lang="en-IE" dirty="0"/>
            </a:br>
            <a:r>
              <a:rPr lang="en-IE" dirty="0" err="1"/>
              <a:t>keď</a:t>
            </a:r>
            <a:r>
              <a:rPr lang="en-IE" dirty="0"/>
              <a:t> </a:t>
            </a:r>
            <a:r>
              <a:rPr lang="en-IE" dirty="0" err="1"/>
              <a:t>sa</a:t>
            </a:r>
            <a:r>
              <a:rPr lang="en-IE" dirty="0"/>
              <a:t> </a:t>
            </a:r>
            <a:r>
              <a:rPr lang="en-IE" dirty="0" err="1"/>
              <a:t>nový</a:t>
            </a:r>
            <a:r>
              <a:rPr lang="en-IE" dirty="0"/>
              <a:t> </a:t>
            </a:r>
            <a:r>
              <a:rPr lang="en-IE" dirty="0" err="1"/>
              <a:t>tanec</a:t>
            </a:r>
            <a:r>
              <a:rPr lang="en-IE" dirty="0"/>
              <a:t> </a:t>
            </a:r>
            <a:r>
              <a:rPr lang="en-IE" dirty="0" err="1"/>
              <a:t>strhne</a:t>
            </a:r>
            <a:r>
              <a:rPr lang="en-IE" dirty="0"/>
              <a:t>,</a:t>
            </a:r>
            <a:br>
              <a:rPr lang="en-IE" dirty="0"/>
            </a:br>
            <a:r>
              <a:rPr lang="en-IE" dirty="0" err="1"/>
              <a:t>pamätajte</a:t>
            </a:r>
            <a:r>
              <a:rPr lang="en-IE" dirty="0"/>
              <a:t>, </a:t>
            </a:r>
            <a:r>
              <a:rPr lang="en-IE" dirty="0" err="1"/>
              <a:t>chlapci</a:t>
            </a:r>
            <a:r>
              <a:rPr lang="en-IE" dirty="0"/>
              <a:t>, </a:t>
            </a:r>
            <a:r>
              <a:rPr lang="en-IE" dirty="0" err="1"/>
              <a:t>na</a:t>
            </a:r>
            <a:r>
              <a:rPr lang="en-IE" dirty="0"/>
              <a:t> </a:t>
            </a:r>
            <a:r>
              <a:rPr lang="en-IE" dirty="0" err="1"/>
              <a:t>mne</a:t>
            </a:r>
            <a:r>
              <a:rPr lang="en-IE" dirty="0"/>
              <a:t>,</a:t>
            </a:r>
            <a:br>
              <a:rPr lang="en-IE" dirty="0"/>
            </a:br>
            <a:r>
              <a:rPr lang="en-IE" dirty="0" err="1"/>
              <a:t>trebars</a:t>
            </a:r>
            <a:r>
              <a:rPr lang="en-IE" dirty="0"/>
              <a:t> </a:t>
            </a:r>
            <a:r>
              <a:rPr lang="en-IE" dirty="0" err="1"/>
              <a:t>bude</a:t>
            </a:r>
            <a:r>
              <a:rPr lang="en-IE" dirty="0"/>
              <a:t> </a:t>
            </a:r>
            <a:r>
              <a:rPr lang="en-IE" dirty="0" err="1"/>
              <a:t>po</a:t>
            </a:r>
            <a:r>
              <a:rPr lang="en-IE" dirty="0"/>
              <a:t> </a:t>
            </a:r>
            <a:r>
              <a:rPr lang="en-IE" dirty="0" err="1"/>
              <a:t>polnoci</a:t>
            </a:r>
            <a:r>
              <a:rPr lang="en-IE" dirty="0" smtClean="0"/>
              <a:t>.</a:t>
            </a:r>
          </a:p>
          <a:p>
            <a:r>
              <a:rPr lang="en-IE" dirty="0" smtClean="0">
                <a:hlinkClick r:id="rId2"/>
              </a:rPr>
              <a:t>https://www.youtube.com/watch?v=1L5eZAPt5Xo&amp;list=LL-IE5SUOUty4pym_fCzBj0Q&amp;index=307</a:t>
            </a:r>
            <a:endParaRPr lang="en-IE" dirty="0"/>
          </a:p>
          <a:p>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en-IE" b="1" dirty="0" err="1" smtClean="0"/>
              <a:t>Slovenská</a:t>
            </a:r>
            <a:r>
              <a:rPr lang="en-IE" b="1" dirty="0" smtClean="0"/>
              <a:t> </a:t>
            </a:r>
            <a:r>
              <a:rPr lang="en-IE" b="1" dirty="0" err="1" smtClean="0"/>
              <a:t>hudba</a:t>
            </a:r>
            <a:r>
              <a:rPr lang="en-IE" b="1" dirty="0" smtClean="0"/>
              <a:t> 20 </a:t>
            </a:r>
            <a:r>
              <a:rPr lang="en-IE" b="1" dirty="0" err="1" smtClean="0"/>
              <a:t>stor</a:t>
            </a:r>
            <a:r>
              <a:rPr lang="en-IE" b="1" dirty="0" smtClean="0"/>
              <a:t>.</a:t>
            </a:r>
            <a:br>
              <a:rPr lang="en-IE" b="1" dirty="0" smtClean="0"/>
            </a:br>
            <a:r>
              <a:rPr lang="en-IE" i="1" dirty="0" err="1" smtClean="0">
                <a:solidFill>
                  <a:srgbClr val="FF0000"/>
                </a:solidFill>
              </a:rPr>
              <a:t>Predstavitelia</a:t>
            </a:r>
            <a:r>
              <a:rPr lang="en-IE" i="1" dirty="0" smtClean="0">
                <a:solidFill>
                  <a:srgbClr val="FF0000"/>
                </a:solidFill>
              </a:rPr>
              <a:t> </a:t>
            </a:r>
            <a:r>
              <a:rPr lang="en-IE" i="1" dirty="0" err="1" smtClean="0">
                <a:solidFill>
                  <a:srgbClr val="FF0000"/>
                </a:solidFill>
              </a:rPr>
              <a:t>slovenskej</a:t>
            </a:r>
            <a:r>
              <a:rPr lang="en-IE" i="1" dirty="0" smtClean="0">
                <a:solidFill>
                  <a:srgbClr val="FF0000"/>
                </a:solidFill>
              </a:rPr>
              <a:t> </a:t>
            </a:r>
            <a:r>
              <a:rPr lang="en-IE" i="1" dirty="0" err="1" smtClean="0">
                <a:solidFill>
                  <a:srgbClr val="FF0000"/>
                </a:solidFill>
              </a:rPr>
              <a:t>národnej</a:t>
            </a:r>
            <a:r>
              <a:rPr lang="en-IE" i="1" dirty="0" smtClean="0">
                <a:solidFill>
                  <a:srgbClr val="FF0000"/>
                </a:solidFill>
              </a:rPr>
              <a:t> </a:t>
            </a:r>
            <a:r>
              <a:rPr lang="en-IE" i="1" dirty="0" err="1" smtClean="0">
                <a:solidFill>
                  <a:srgbClr val="FF0000"/>
                </a:solidFill>
              </a:rPr>
              <a:t>hudby</a:t>
            </a:r>
            <a:r>
              <a:rPr lang="en-IE" i="1" dirty="0" smtClean="0">
                <a:solidFill>
                  <a:srgbClr val="FF0000"/>
                </a:solidFill>
              </a:rPr>
              <a:t> 20 </a:t>
            </a:r>
            <a:r>
              <a:rPr lang="en-IE" i="1" dirty="0" err="1" smtClean="0">
                <a:solidFill>
                  <a:srgbClr val="FF0000"/>
                </a:solidFill>
              </a:rPr>
              <a:t>stor</a:t>
            </a:r>
            <a:r>
              <a:rPr lang="en-IE" i="1" dirty="0" smtClean="0">
                <a:solidFill>
                  <a:srgbClr val="FF0000"/>
                </a:solidFill>
              </a:rPr>
              <a:t>.</a:t>
            </a:r>
            <a:br>
              <a:rPr lang="en-IE" i="1" dirty="0" smtClean="0">
                <a:solidFill>
                  <a:srgbClr val="FF0000"/>
                </a:solidFill>
              </a:rPr>
            </a:br>
            <a:endParaRPr lang="sk-SK" b="1" dirty="0"/>
          </a:p>
        </p:txBody>
      </p:sp>
      <p:sp>
        <p:nvSpPr>
          <p:cNvPr id="4" name="Subtitle 3"/>
          <p:cNvSpPr>
            <a:spLocks noGrp="1"/>
          </p:cNvSpPr>
          <p:nvPr>
            <p:ph type="subTitle" idx="1"/>
          </p:nvPr>
        </p:nvSpPr>
        <p:spPr/>
        <p:txBody>
          <a:bodyPr/>
          <a:lstStyle/>
          <a:p>
            <a:r>
              <a:rPr lang="en-IE" dirty="0" smtClean="0"/>
              <a:t>1.</a:t>
            </a:r>
            <a:endParaRPr lang="en-IE" dirty="0"/>
          </a:p>
        </p:txBody>
      </p:sp>
    </p:spTree>
    <p:extLst>
      <p:ext uri="{BB962C8B-B14F-4D97-AF65-F5344CB8AC3E}">
        <p14:creationId xmlns="" xmlns:p14="http://schemas.microsoft.com/office/powerpoint/2010/main" val="1935836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SÃºvisiaci obrÃ¡zo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340" name="Picture 4" descr="SÃºvisiaci obrÃ¡zok"/>
          <p:cNvPicPr>
            <a:picLocks noChangeAspect="1" noChangeArrowheads="1"/>
          </p:cNvPicPr>
          <p:nvPr/>
        </p:nvPicPr>
        <p:blipFill>
          <a:blip r:embed="rId2"/>
          <a:srcRect/>
          <a:stretch>
            <a:fillRect/>
          </a:stretch>
        </p:blipFill>
        <p:spPr bwMode="auto">
          <a:xfrm>
            <a:off x="0" y="0"/>
            <a:ext cx="12192000" cy="6892696"/>
          </a:xfrm>
          <a:prstGeom prst="rect">
            <a:avLst/>
          </a:prstGeom>
          <a:noFill/>
        </p:spPr>
      </p:pic>
      <p:sp>
        <p:nvSpPr>
          <p:cNvPr id="5" name="BlokTextu 4"/>
          <p:cNvSpPr txBox="1"/>
          <p:nvPr/>
        </p:nvSpPr>
        <p:spPr>
          <a:xfrm>
            <a:off x="1047715" y="785795"/>
            <a:ext cx="10191821" cy="3785652"/>
          </a:xfrm>
          <a:prstGeom prst="rect">
            <a:avLst/>
          </a:prstGeom>
          <a:noFill/>
        </p:spPr>
        <p:txBody>
          <a:bodyPr wrap="square" rtlCol="0">
            <a:spAutoFit/>
          </a:bodyPr>
          <a:lstStyle/>
          <a:p>
            <a:r>
              <a:rPr lang="sk-SK" sz="4000" i="1" dirty="0" smtClean="0"/>
              <a:t>Hudobní  skladatelia každého národa sa </a:t>
            </a:r>
            <a:r>
              <a:rPr lang="sk-SK" sz="4000" i="1" dirty="0" smtClean="0"/>
              <a:t>snaži</a:t>
            </a:r>
            <a:r>
              <a:rPr lang="en-IE" sz="4000" i="1" dirty="0" smtClean="0"/>
              <a:t>a u</a:t>
            </a:r>
            <a:r>
              <a:rPr lang="sk-SK" sz="4000" i="1" dirty="0" smtClean="0"/>
              <a:t>melecky </a:t>
            </a:r>
            <a:r>
              <a:rPr lang="sk-SK" sz="4000" i="1" dirty="0" smtClean="0"/>
              <a:t>spracovať svoje ľudové piesne, preniesť ich charakteristický rytmus, melódiu, typické </a:t>
            </a:r>
            <a:r>
              <a:rPr lang="sk-SK" sz="4000" i="1" dirty="0" smtClean="0">
                <a:solidFill>
                  <a:srgbClr val="FF0000"/>
                </a:solidFill>
              </a:rPr>
              <a:t>intervaly</a:t>
            </a:r>
            <a:r>
              <a:rPr lang="sk-SK" sz="4000" i="1" dirty="0" smtClean="0"/>
              <a:t>, harmóniu do svojich diel. </a:t>
            </a:r>
            <a:endParaRPr lang="en-IE" sz="4000" i="1" dirty="0" smtClean="0"/>
          </a:p>
          <a:p>
            <a:endParaRPr lang="sk-SK" sz="4000" i="1" dirty="0" smtClean="0"/>
          </a:p>
          <a:p>
            <a:r>
              <a:rPr lang="sk-SK" sz="4000" i="1" dirty="0" smtClean="0"/>
              <a:t>Tak vznikala  národná hudba.</a:t>
            </a:r>
            <a:endParaRPr lang="sk-SK" sz="40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SÃºvisiaci obrÃ¡zo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340" name="Picture 4" descr="SÃºvisiaci obrÃ¡zok"/>
          <p:cNvPicPr>
            <a:picLocks noChangeAspect="1" noChangeArrowheads="1"/>
          </p:cNvPicPr>
          <p:nvPr/>
        </p:nvPicPr>
        <p:blipFill>
          <a:blip r:embed="rId2"/>
          <a:srcRect/>
          <a:stretch>
            <a:fillRect/>
          </a:stretch>
        </p:blipFill>
        <p:spPr bwMode="auto">
          <a:xfrm>
            <a:off x="0" y="0"/>
            <a:ext cx="12192000" cy="6892696"/>
          </a:xfrm>
          <a:prstGeom prst="rect">
            <a:avLst/>
          </a:prstGeom>
          <a:noFill/>
        </p:spPr>
      </p:pic>
      <p:sp>
        <p:nvSpPr>
          <p:cNvPr id="5" name="BlokTextu 4"/>
          <p:cNvSpPr txBox="1"/>
          <p:nvPr/>
        </p:nvSpPr>
        <p:spPr>
          <a:xfrm>
            <a:off x="2762227" y="428605"/>
            <a:ext cx="7143800" cy="1938992"/>
          </a:xfrm>
          <a:prstGeom prst="rect">
            <a:avLst/>
          </a:prstGeom>
          <a:noFill/>
        </p:spPr>
        <p:txBody>
          <a:bodyPr wrap="square" rtlCol="0">
            <a:spAutoFit/>
          </a:bodyPr>
          <a:lstStyle/>
          <a:p>
            <a:pPr algn="ctr"/>
            <a:r>
              <a:rPr lang="en-IE" sz="4000" i="1" dirty="0" err="1" smtClean="0">
                <a:solidFill>
                  <a:srgbClr val="FF0000"/>
                </a:solidFill>
              </a:rPr>
              <a:t>Predstavitelia</a:t>
            </a:r>
            <a:r>
              <a:rPr lang="en-IE" sz="4000" i="1" dirty="0" smtClean="0">
                <a:solidFill>
                  <a:srgbClr val="FF0000"/>
                </a:solidFill>
              </a:rPr>
              <a:t> </a:t>
            </a:r>
            <a:r>
              <a:rPr lang="en-IE" sz="4000" i="1" dirty="0" err="1" smtClean="0">
                <a:solidFill>
                  <a:srgbClr val="FF0000"/>
                </a:solidFill>
              </a:rPr>
              <a:t>slovenskej</a:t>
            </a:r>
            <a:r>
              <a:rPr lang="en-IE" sz="4000" i="1" dirty="0" smtClean="0">
                <a:solidFill>
                  <a:srgbClr val="FF0000"/>
                </a:solidFill>
              </a:rPr>
              <a:t> </a:t>
            </a:r>
            <a:r>
              <a:rPr lang="en-IE" sz="4000" i="1" dirty="0" err="1" smtClean="0">
                <a:solidFill>
                  <a:srgbClr val="FF0000"/>
                </a:solidFill>
              </a:rPr>
              <a:t>národnej</a:t>
            </a:r>
            <a:r>
              <a:rPr lang="en-IE" sz="4000" i="1" dirty="0" smtClean="0">
                <a:solidFill>
                  <a:srgbClr val="FF0000"/>
                </a:solidFill>
              </a:rPr>
              <a:t> </a:t>
            </a:r>
            <a:r>
              <a:rPr lang="en-IE" sz="4000" i="1" dirty="0" err="1" smtClean="0">
                <a:solidFill>
                  <a:srgbClr val="FF0000"/>
                </a:solidFill>
              </a:rPr>
              <a:t>hudby</a:t>
            </a:r>
            <a:r>
              <a:rPr lang="en-IE" sz="4000" i="1" dirty="0" smtClean="0">
                <a:solidFill>
                  <a:srgbClr val="FF0000"/>
                </a:solidFill>
              </a:rPr>
              <a:t> 20 </a:t>
            </a:r>
            <a:r>
              <a:rPr lang="en-IE" sz="4000" i="1" dirty="0" err="1" smtClean="0">
                <a:solidFill>
                  <a:srgbClr val="FF0000"/>
                </a:solidFill>
              </a:rPr>
              <a:t>stor</a:t>
            </a:r>
            <a:r>
              <a:rPr lang="en-IE" sz="4000" i="1" dirty="0" smtClean="0">
                <a:solidFill>
                  <a:srgbClr val="FF0000"/>
                </a:solidFill>
              </a:rPr>
              <a:t>.</a:t>
            </a:r>
          </a:p>
          <a:p>
            <a:pPr algn="ctr"/>
            <a:r>
              <a:rPr lang="en-IE" sz="4000" i="1" dirty="0" err="1" smtClean="0">
                <a:solidFill>
                  <a:srgbClr val="FF0000"/>
                </a:solidFill>
              </a:rPr>
              <a:t>Slovenská</a:t>
            </a:r>
            <a:r>
              <a:rPr lang="en-IE" sz="4000" i="1" dirty="0" smtClean="0">
                <a:solidFill>
                  <a:srgbClr val="FF0000"/>
                </a:solidFill>
              </a:rPr>
              <a:t> </a:t>
            </a:r>
            <a:r>
              <a:rPr lang="en-IE" sz="4000" i="1" dirty="0" err="1" smtClean="0">
                <a:solidFill>
                  <a:srgbClr val="FF0000"/>
                </a:solidFill>
              </a:rPr>
              <a:t>hudobná</a:t>
            </a:r>
            <a:r>
              <a:rPr lang="en-IE" sz="4000" i="1" dirty="0" smtClean="0">
                <a:solidFill>
                  <a:srgbClr val="FF0000"/>
                </a:solidFill>
              </a:rPr>
              <a:t> </a:t>
            </a:r>
            <a:r>
              <a:rPr lang="en-IE" sz="4000" i="1" dirty="0" err="1" smtClean="0">
                <a:solidFill>
                  <a:srgbClr val="FF0000"/>
                </a:solidFill>
              </a:rPr>
              <a:t>moderna</a:t>
            </a:r>
            <a:endParaRPr lang="sk-SK" sz="4000" i="1" dirty="0">
              <a:solidFill>
                <a:srgbClr val="FF0000"/>
              </a:solidFill>
            </a:endParaRPr>
          </a:p>
        </p:txBody>
      </p:sp>
      <p:pic>
        <p:nvPicPr>
          <p:cNvPr id="6" name="Picture 6" descr="VÃ½sledok vyhÄ¾adÃ¡vania obrÃ¡zkov pre dopyt eugen suchon"/>
          <p:cNvPicPr>
            <a:picLocks noChangeAspect="1" noChangeArrowheads="1"/>
          </p:cNvPicPr>
          <p:nvPr/>
        </p:nvPicPr>
        <p:blipFill>
          <a:blip r:embed="rId3"/>
          <a:srcRect/>
          <a:stretch>
            <a:fillRect/>
          </a:stretch>
        </p:blipFill>
        <p:spPr bwMode="auto">
          <a:xfrm>
            <a:off x="787940" y="2590792"/>
            <a:ext cx="3524275" cy="2960390"/>
          </a:xfrm>
          <a:prstGeom prst="rect">
            <a:avLst/>
          </a:prstGeom>
          <a:noFill/>
        </p:spPr>
      </p:pic>
      <p:pic>
        <p:nvPicPr>
          <p:cNvPr id="23554" name="Picture 2" descr="VÃ½sledok vyhÄ¾adÃ¡vania obrÃ¡zkov pre dopyt jÃ¡n cikker"/>
          <p:cNvPicPr>
            <a:picLocks noChangeAspect="1" noChangeArrowheads="1"/>
          </p:cNvPicPr>
          <p:nvPr/>
        </p:nvPicPr>
        <p:blipFill>
          <a:blip r:embed="rId4" cstate="print"/>
          <a:srcRect/>
          <a:stretch>
            <a:fillRect/>
          </a:stretch>
        </p:blipFill>
        <p:spPr bwMode="auto">
          <a:xfrm>
            <a:off x="4667240" y="2558752"/>
            <a:ext cx="2857520" cy="3030420"/>
          </a:xfrm>
          <a:prstGeom prst="rect">
            <a:avLst/>
          </a:prstGeom>
          <a:noFill/>
        </p:spPr>
      </p:pic>
      <p:sp>
        <p:nvSpPr>
          <p:cNvPr id="23556" name="AutoShape 4" descr="VÃ½sledok vyhÄ¾adÃ¡vania obrÃ¡zkov pre dopyt alexander moyzes"/>
          <p:cNvSpPr>
            <a:spLocks noChangeAspect="1" noChangeArrowheads="1"/>
          </p:cNvSpPr>
          <p:nvPr/>
        </p:nvSpPr>
        <p:spPr bwMode="auto">
          <a:xfrm>
            <a:off x="84667"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3558" name="AutoShape 6" descr="VÃ½sledok vyhÄ¾adÃ¡vania obrÃ¡zkov pre dopyt alexander moyzes"/>
          <p:cNvSpPr>
            <a:spLocks noChangeAspect="1" noChangeArrowheads="1"/>
          </p:cNvSpPr>
          <p:nvPr/>
        </p:nvSpPr>
        <p:spPr bwMode="auto">
          <a:xfrm>
            <a:off x="84667"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3560" name="Picture 8" descr="VÃ½sledok vyhÄ¾adÃ¡vania obrÃ¡zkov pre dopyt alexander moyzes"/>
          <p:cNvPicPr>
            <a:picLocks noChangeAspect="1" noChangeArrowheads="1"/>
          </p:cNvPicPr>
          <p:nvPr/>
        </p:nvPicPr>
        <p:blipFill>
          <a:blip r:embed="rId5"/>
          <a:srcRect l="16439"/>
          <a:stretch>
            <a:fillRect/>
          </a:stretch>
        </p:blipFill>
        <p:spPr bwMode="auto">
          <a:xfrm>
            <a:off x="7784534" y="2586462"/>
            <a:ext cx="3389193" cy="3000396"/>
          </a:xfrm>
          <a:prstGeom prst="rect">
            <a:avLst/>
          </a:prstGeom>
          <a:noFill/>
        </p:spPr>
      </p:pic>
      <p:sp>
        <p:nvSpPr>
          <p:cNvPr id="10" name="BlokTextu 9"/>
          <p:cNvSpPr txBox="1"/>
          <p:nvPr/>
        </p:nvSpPr>
        <p:spPr>
          <a:xfrm>
            <a:off x="1101403" y="5674316"/>
            <a:ext cx="2241319" cy="461665"/>
          </a:xfrm>
          <a:prstGeom prst="rect">
            <a:avLst/>
          </a:prstGeom>
          <a:noFill/>
        </p:spPr>
        <p:txBody>
          <a:bodyPr wrap="none" rtlCol="0">
            <a:spAutoFit/>
          </a:bodyPr>
          <a:lstStyle/>
          <a:p>
            <a:r>
              <a:rPr lang="sk-SK" sz="2400" dirty="0" smtClean="0"/>
              <a:t>EUGEN SUCHOŇ</a:t>
            </a:r>
            <a:endParaRPr lang="sk-SK" sz="2400" dirty="0"/>
          </a:p>
        </p:txBody>
      </p:sp>
      <p:sp>
        <p:nvSpPr>
          <p:cNvPr id="11" name="BlokTextu 10"/>
          <p:cNvSpPr txBox="1"/>
          <p:nvPr/>
        </p:nvSpPr>
        <p:spPr>
          <a:xfrm>
            <a:off x="4762491" y="5658296"/>
            <a:ext cx="1601272" cy="461665"/>
          </a:xfrm>
          <a:prstGeom prst="rect">
            <a:avLst/>
          </a:prstGeom>
          <a:noFill/>
        </p:spPr>
        <p:txBody>
          <a:bodyPr wrap="none" rtlCol="0">
            <a:spAutoFit/>
          </a:bodyPr>
          <a:lstStyle/>
          <a:p>
            <a:r>
              <a:rPr lang="sk-SK" sz="2400" dirty="0" smtClean="0"/>
              <a:t>JÁN CIKKER</a:t>
            </a:r>
            <a:endParaRPr lang="sk-SK" sz="2400" dirty="0"/>
          </a:p>
        </p:txBody>
      </p:sp>
      <p:sp>
        <p:nvSpPr>
          <p:cNvPr id="12" name="BlokTextu 11"/>
          <p:cNvSpPr txBox="1"/>
          <p:nvPr/>
        </p:nvSpPr>
        <p:spPr>
          <a:xfrm>
            <a:off x="7620011" y="5658296"/>
            <a:ext cx="2796022" cy="461665"/>
          </a:xfrm>
          <a:prstGeom prst="rect">
            <a:avLst/>
          </a:prstGeom>
          <a:noFill/>
        </p:spPr>
        <p:txBody>
          <a:bodyPr wrap="none" rtlCol="0">
            <a:spAutoFit/>
          </a:bodyPr>
          <a:lstStyle/>
          <a:p>
            <a:r>
              <a:rPr lang="sk-SK" sz="2400" dirty="0" smtClean="0"/>
              <a:t>ALEXANDER MOYZES</a:t>
            </a:r>
            <a:endParaRPr lang="sk-SK"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200" y="127001"/>
            <a:ext cx="10844211" cy="1397000"/>
          </a:xfrm>
        </p:spPr>
        <p:txBody>
          <a:bodyPr>
            <a:normAutofit/>
          </a:bodyPr>
          <a:lstStyle/>
          <a:p>
            <a:r>
              <a:rPr lang="sk-SK" sz="4000" b="1" dirty="0" smtClean="0">
                <a:effectLst/>
              </a:rPr>
              <a:t>EUGEN </a:t>
            </a:r>
            <a:r>
              <a:rPr lang="sk-SK" sz="4000" b="1" dirty="0" err="1" smtClean="0">
                <a:effectLst/>
              </a:rPr>
              <a:t>suchoň</a:t>
            </a:r>
            <a:r>
              <a:rPr lang="sk-SK" sz="4000" b="1" dirty="0">
                <a:effectLst/>
              </a:rPr>
              <a:t/>
            </a:r>
            <a:br>
              <a:rPr lang="sk-SK" sz="4000" b="1" dirty="0">
                <a:effectLst/>
              </a:rPr>
            </a:br>
            <a:endParaRPr lang="sk-SK" sz="4000" b="1" dirty="0"/>
          </a:p>
        </p:txBody>
      </p:sp>
      <p:sp>
        <p:nvSpPr>
          <p:cNvPr id="3" name="Zástupný symbol obsahu 2"/>
          <p:cNvSpPr>
            <a:spLocks noGrp="1"/>
          </p:cNvSpPr>
          <p:nvPr>
            <p:ph idx="1"/>
          </p:nvPr>
        </p:nvSpPr>
        <p:spPr>
          <a:xfrm>
            <a:off x="203200" y="1066800"/>
            <a:ext cx="8602133" cy="5537200"/>
          </a:xfrm>
        </p:spPr>
        <p:txBody>
          <a:bodyPr>
            <a:normAutofit fontScale="92500" lnSpcReduction="20000"/>
          </a:bodyPr>
          <a:lstStyle/>
          <a:p>
            <a:pPr marL="0" indent="0">
              <a:buNone/>
            </a:pPr>
            <a:r>
              <a:rPr lang="sk-SK" sz="2400" i="1" dirty="0" smtClean="0">
                <a:effectLst/>
              </a:rPr>
              <a:t>* </a:t>
            </a:r>
            <a:r>
              <a:rPr lang="it-IT" sz="2400" i="1" dirty="0" smtClean="0">
                <a:effectLst/>
              </a:rPr>
              <a:t>25</a:t>
            </a:r>
            <a:r>
              <a:rPr lang="it-IT" sz="2400" i="1" dirty="0">
                <a:effectLst/>
              </a:rPr>
              <a:t>. 9. 1908 Pezinok </a:t>
            </a:r>
            <a:r>
              <a:rPr lang="sk-SK" sz="2400" i="1" dirty="0" smtClean="0">
                <a:effectLst/>
              </a:rPr>
              <a:t>+ </a:t>
            </a:r>
            <a:r>
              <a:rPr lang="it-IT" sz="2400" i="1" dirty="0" smtClean="0">
                <a:effectLst/>
              </a:rPr>
              <a:t>5</a:t>
            </a:r>
            <a:r>
              <a:rPr lang="it-IT" sz="2400" i="1" dirty="0">
                <a:effectLst/>
              </a:rPr>
              <a:t>. 8. 1993 </a:t>
            </a:r>
            <a:r>
              <a:rPr lang="it-IT" sz="2400" i="1" dirty="0" smtClean="0">
                <a:effectLst/>
              </a:rPr>
              <a:t>Bratislava</a:t>
            </a:r>
          </a:p>
          <a:p>
            <a:pPr>
              <a:buFontTx/>
              <a:buChar char="-"/>
            </a:pPr>
            <a:r>
              <a:rPr lang="sk-SK" sz="2400" dirty="0" smtClean="0"/>
              <a:t>hudobný skladateľ, pedagóg a teoretik</a:t>
            </a:r>
            <a:endParaRPr lang="en-IE" sz="2400" i="1" dirty="0"/>
          </a:p>
          <a:p>
            <a:r>
              <a:rPr lang="sk-SK" sz="2400" i="1" dirty="0" smtClean="0">
                <a:effectLst/>
              </a:rPr>
              <a:t>Suchoňove </a:t>
            </a:r>
            <a:r>
              <a:rPr lang="sk-SK" sz="2400" i="1" dirty="0">
                <a:effectLst/>
              </a:rPr>
              <a:t>skladby majú zväčša </a:t>
            </a:r>
            <a:r>
              <a:rPr lang="en-IE" sz="2400" i="1" dirty="0" err="1" smtClean="0">
                <a:effectLst/>
              </a:rPr>
              <a:t>podklad</a:t>
            </a:r>
            <a:r>
              <a:rPr lang="en-IE" sz="2400" i="1" dirty="0" smtClean="0">
                <a:effectLst/>
              </a:rPr>
              <a:t> </a:t>
            </a:r>
            <a:r>
              <a:rPr lang="sk-SK" sz="2400" i="1" dirty="0" smtClean="0">
                <a:effectLst/>
              </a:rPr>
              <a:t>hudobných drám</a:t>
            </a:r>
            <a:r>
              <a:rPr lang="en-IE" sz="2400" i="1" dirty="0" smtClean="0">
                <a:effectLst/>
              </a:rPr>
              <a:t>-</a:t>
            </a:r>
            <a:r>
              <a:rPr lang="sk-SK" sz="2400" dirty="0" smtClean="0">
                <a:effectLst/>
              </a:rPr>
              <a:t>inšpiroval sa životnými udalosťami a vyjadroval ich svojou hudbou</a:t>
            </a:r>
            <a:endParaRPr lang="en-IE" sz="2400" dirty="0" smtClean="0">
              <a:effectLst/>
            </a:endParaRPr>
          </a:p>
          <a:p>
            <a:r>
              <a:rPr lang="sk-SK" sz="2400" i="1" dirty="0" smtClean="0">
                <a:effectLst/>
              </a:rPr>
              <a:t>Neuspokojoval </a:t>
            </a:r>
            <a:r>
              <a:rPr lang="sk-SK" sz="2400" i="1" dirty="0">
                <a:effectLst/>
              </a:rPr>
              <a:t>sa s prvotným nápadom, ale ho dotváral a domýšľal – bol mysliteľský skladateľský </a:t>
            </a:r>
            <a:r>
              <a:rPr lang="sk-SK" sz="2400" i="1" dirty="0" smtClean="0">
                <a:effectLst/>
              </a:rPr>
              <a:t>typ</a:t>
            </a:r>
            <a:endParaRPr lang="en-IE" sz="2400" i="1" dirty="0" smtClean="0">
              <a:effectLst/>
            </a:endParaRPr>
          </a:p>
          <a:p>
            <a:endParaRPr lang="en-IE" sz="2400" i="1" dirty="0" smtClean="0">
              <a:effectLst/>
            </a:endParaRPr>
          </a:p>
          <a:p>
            <a:pPr>
              <a:buFontTx/>
              <a:buChar char="-"/>
            </a:pPr>
            <a:r>
              <a:rPr lang="sk-SK" sz="2400" dirty="0" smtClean="0"/>
              <a:t>vytvoril okolo 100 hudobných diel </a:t>
            </a:r>
          </a:p>
          <a:p>
            <a:pPr>
              <a:buFontTx/>
              <a:buChar char="-"/>
            </a:pPr>
            <a:r>
              <a:rPr lang="sk-SK" sz="2400" dirty="0" smtClean="0"/>
              <a:t> zložil symfonické básne, slovenské ľudové piesne pre zbor a orchester a iné hudobné žánre</a:t>
            </a:r>
            <a:endParaRPr lang="sk-SK" sz="2400" dirty="0">
              <a:effectLst>
                <a:glow rad="38100">
                  <a:schemeClr val="bg1">
                    <a:lumMod val="50000"/>
                    <a:lumOff val="50000"/>
                    <a:alpha val="20000"/>
                  </a:schemeClr>
                </a:glow>
              </a:effectLst>
              <a:hlinkClick r:id="rId2"/>
            </a:endParaRPr>
          </a:p>
          <a:p>
            <a:r>
              <a:rPr lang="sk-SK" sz="2400" i="1" dirty="0" smtClean="0">
                <a:effectLst/>
              </a:rPr>
              <a:t>Z jeho tvorby: </a:t>
            </a:r>
            <a:r>
              <a:rPr lang="sk-SK" sz="2400" i="1" dirty="0" smtClean="0">
                <a:effectLst/>
                <a:hlinkClick r:id="rId3"/>
              </a:rPr>
              <a:t>Obrázky zo </a:t>
            </a:r>
            <a:r>
              <a:rPr lang="sk-SK" sz="2400" i="1" dirty="0" err="1" smtClean="0">
                <a:effectLst/>
                <a:hlinkClick r:id="rId3"/>
              </a:rPr>
              <a:t>slovenska</a:t>
            </a:r>
            <a:r>
              <a:rPr lang="sk-SK" sz="2400" i="1" dirty="0" smtClean="0">
                <a:effectLst/>
                <a:hlinkClick r:id="rId3"/>
              </a:rPr>
              <a:t> </a:t>
            </a:r>
            <a:r>
              <a:rPr lang="sk-SK" sz="2400" i="1" dirty="0" smtClean="0">
                <a:effectLst/>
              </a:rPr>
              <a:t>(Keď sa vlci zišli, Hlboký jarček...), </a:t>
            </a:r>
          </a:p>
          <a:p>
            <a:pPr marL="0" indent="0">
              <a:buNone/>
            </a:pPr>
            <a:r>
              <a:rPr lang="en-IE" sz="2400" i="1" dirty="0" smtClean="0">
                <a:effectLst/>
              </a:rPr>
              <a:t>                              </a:t>
            </a:r>
            <a:r>
              <a:rPr lang="sk-SK" sz="2400" i="1" dirty="0" smtClean="0">
                <a:effectLst/>
              </a:rPr>
              <a:t>Zborové </a:t>
            </a:r>
            <a:r>
              <a:rPr lang="sk-SK" sz="2400" i="1" dirty="0" smtClean="0">
                <a:effectLst/>
              </a:rPr>
              <a:t>skladby (</a:t>
            </a:r>
            <a:r>
              <a:rPr lang="sk-SK" sz="2400" i="1" dirty="0" smtClean="0">
                <a:effectLst/>
                <a:hlinkClick r:id="rId4"/>
              </a:rPr>
              <a:t>Bodaj by vás</a:t>
            </a:r>
            <a:r>
              <a:rPr lang="sk-SK" sz="2400" i="1" dirty="0" smtClean="0">
                <a:effectLst/>
              </a:rPr>
              <a:t>, </a:t>
            </a:r>
            <a:r>
              <a:rPr lang="sk-SK" sz="2400" i="1" dirty="0" smtClean="0">
                <a:effectLst/>
                <a:hlinkClick r:id="rId5"/>
              </a:rPr>
              <a:t>Aká si mi krásna </a:t>
            </a:r>
            <a:r>
              <a:rPr lang="sk-SK" sz="2400" i="1" dirty="0" smtClean="0">
                <a:effectLst/>
              </a:rPr>
              <a:t>...)</a:t>
            </a:r>
            <a:endParaRPr lang="en-IE" sz="2400" i="1" dirty="0" smtClean="0">
              <a:effectLst/>
            </a:endParaRPr>
          </a:p>
          <a:p>
            <a:pPr marL="0" indent="0">
              <a:buNone/>
            </a:pPr>
            <a:r>
              <a:rPr lang="en-IE" sz="2400" i="1" dirty="0"/>
              <a:t> </a:t>
            </a:r>
            <a:r>
              <a:rPr lang="en-IE" sz="2400" i="1" dirty="0" smtClean="0"/>
              <a:t>                             </a:t>
            </a:r>
            <a:r>
              <a:rPr lang="en-IE" sz="2400" i="1" dirty="0" smtClean="0">
                <a:solidFill>
                  <a:srgbClr val="FF0000"/>
                </a:solidFill>
              </a:rPr>
              <a:t>Je  </a:t>
            </a:r>
            <a:r>
              <a:rPr lang="en-IE" sz="2400" i="1" dirty="0" err="1" smtClean="0">
                <a:solidFill>
                  <a:srgbClr val="FF0000"/>
                </a:solidFill>
              </a:rPr>
              <a:t>tvorcom</a:t>
            </a:r>
            <a:r>
              <a:rPr lang="en-IE" sz="2400" i="1" dirty="0" smtClean="0">
                <a:solidFill>
                  <a:srgbClr val="FF0000"/>
                </a:solidFill>
              </a:rPr>
              <a:t>  </a:t>
            </a:r>
            <a:r>
              <a:rPr lang="en-IE" sz="2400" i="1" dirty="0" err="1" smtClean="0">
                <a:solidFill>
                  <a:srgbClr val="FF0000"/>
                </a:solidFill>
              </a:rPr>
              <a:t>prvej</a:t>
            </a:r>
            <a:r>
              <a:rPr lang="en-IE" sz="2400" i="1" dirty="0" smtClean="0">
                <a:solidFill>
                  <a:srgbClr val="FF0000"/>
                </a:solidFill>
              </a:rPr>
              <a:t> </a:t>
            </a:r>
            <a:r>
              <a:rPr lang="en-IE" sz="2400" i="1" dirty="0" err="1" smtClean="0">
                <a:solidFill>
                  <a:srgbClr val="FF0000"/>
                </a:solidFill>
              </a:rPr>
              <a:t>slovenskej</a:t>
            </a:r>
            <a:r>
              <a:rPr lang="en-IE" sz="2400" i="1" dirty="0" smtClean="0">
                <a:solidFill>
                  <a:srgbClr val="FF0000"/>
                </a:solidFill>
              </a:rPr>
              <a:t> </a:t>
            </a:r>
            <a:r>
              <a:rPr lang="en-IE" sz="2400" i="1" dirty="0" err="1" smtClean="0">
                <a:solidFill>
                  <a:srgbClr val="FF0000"/>
                </a:solidFill>
              </a:rPr>
              <a:t>národnej</a:t>
            </a:r>
            <a:r>
              <a:rPr lang="en-IE" sz="2400" i="1" dirty="0" smtClean="0">
                <a:solidFill>
                  <a:srgbClr val="FF0000"/>
                </a:solidFill>
              </a:rPr>
              <a:t> </a:t>
            </a:r>
            <a:r>
              <a:rPr lang="en-IE" sz="2400" i="1" dirty="0" err="1" smtClean="0">
                <a:solidFill>
                  <a:srgbClr val="FF0000"/>
                </a:solidFill>
              </a:rPr>
              <a:t>opery</a:t>
            </a:r>
            <a:r>
              <a:rPr lang="en-IE" sz="2400" i="1" dirty="0" smtClean="0">
                <a:solidFill>
                  <a:srgbClr val="FF0000"/>
                </a:solidFill>
              </a:rPr>
              <a:t>-KRÚTŇAVA</a:t>
            </a:r>
          </a:p>
          <a:p>
            <a:pPr marL="0" indent="0">
              <a:buNone/>
            </a:pPr>
            <a:r>
              <a:rPr lang="en-IE" sz="2400" i="1" dirty="0" smtClean="0">
                <a:effectLst/>
              </a:rPr>
              <a:t>                              </a:t>
            </a:r>
            <a:r>
              <a:rPr lang="en-IE" sz="2400" i="1" dirty="0" err="1" smtClean="0">
                <a:effectLst/>
              </a:rPr>
              <a:t>Okrem</a:t>
            </a:r>
            <a:r>
              <a:rPr lang="en-IE" sz="2400" i="1" dirty="0" smtClean="0">
                <a:effectLst/>
              </a:rPr>
              <a:t> </a:t>
            </a:r>
            <a:r>
              <a:rPr lang="en-IE" sz="2400" i="1" dirty="0" err="1" smtClean="0">
                <a:effectLst/>
              </a:rPr>
              <a:t>nej</a:t>
            </a:r>
            <a:r>
              <a:rPr lang="en-IE" sz="2400" i="1" dirty="0" smtClean="0">
                <a:effectLst/>
              </a:rPr>
              <a:t> </a:t>
            </a:r>
            <a:r>
              <a:rPr lang="en-IE" sz="2400" i="1" dirty="0" err="1" smtClean="0">
                <a:effectLst/>
              </a:rPr>
              <a:t>napísal</a:t>
            </a:r>
            <a:r>
              <a:rPr lang="en-IE" sz="2400" i="1" dirty="0" smtClean="0">
                <a:effectLst/>
              </a:rPr>
              <a:t> </a:t>
            </a:r>
            <a:r>
              <a:rPr lang="en-IE" sz="2400" i="1" dirty="0" err="1" smtClean="0">
                <a:effectLst/>
              </a:rPr>
              <a:t>ešte</a:t>
            </a:r>
            <a:r>
              <a:rPr lang="en-IE" sz="2400" i="1" dirty="0" smtClean="0">
                <a:effectLst/>
              </a:rPr>
              <a:t> </a:t>
            </a:r>
            <a:r>
              <a:rPr lang="en-IE" sz="2400" i="1" dirty="0" err="1" smtClean="0">
                <a:effectLst/>
              </a:rPr>
              <a:t>jednu-Svätopluk</a:t>
            </a:r>
            <a:endParaRPr lang="en-IE" sz="2400" i="1" dirty="0" smtClean="0">
              <a:effectLst/>
            </a:endParaRPr>
          </a:p>
          <a:p>
            <a:pPr marL="0" indent="0">
              <a:buNone/>
            </a:pPr>
            <a:r>
              <a:rPr lang="sk-SK" sz="2400" i="1" dirty="0" smtClean="0">
                <a:effectLst/>
              </a:rPr>
              <a:t> </a:t>
            </a:r>
            <a:endParaRPr lang="sk-SK" sz="2400" i="1" dirty="0" smtClean="0">
              <a:effectLst/>
            </a:endParaRPr>
          </a:p>
          <a:p>
            <a:r>
              <a:rPr lang="sk-SK" sz="2400" i="1" dirty="0" smtClean="0">
                <a:effectLst/>
                <a:hlinkClick r:id="rId6"/>
              </a:rPr>
              <a:t>DISKOGRAFIA</a:t>
            </a:r>
            <a:endParaRPr lang="sk-SK" sz="2400" dirty="0"/>
          </a:p>
        </p:txBody>
      </p:sp>
      <p:pic>
        <p:nvPicPr>
          <p:cNvPr id="5" name="Obrázok 4"/>
          <p:cNvPicPr>
            <a:picLocks noChangeAspect="1"/>
          </p:cNvPicPr>
          <p:nvPr/>
        </p:nvPicPr>
        <p:blipFill rotWithShape="1">
          <a:blip r:embed="rId7">
            <a:extLst>
              <a:ext uri="{28A0092B-C50C-407E-A947-70E740481C1C}">
                <a14:useLocalDpi xmlns="" xmlns:a14="http://schemas.microsoft.com/office/drawing/2010/main" val="0"/>
              </a:ext>
            </a:extLst>
          </a:blip>
          <a:srcRect l="7005" r="9886"/>
          <a:stretch/>
        </p:blipFill>
        <p:spPr>
          <a:xfrm rot="248554">
            <a:off x="8805333" y="127001"/>
            <a:ext cx="3014134" cy="3600000"/>
          </a:xfrm>
          <a:prstGeom prst="rect">
            <a:avLst/>
          </a:prstGeom>
          <a:ln>
            <a:noFill/>
          </a:ln>
          <a:effectLst>
            <a:softEdge rad="112500"/>
          </a:effectLst>
        </p:spPr>
      </p:pic>
      <p:pic>
        <p:nvPicPr>
          <p:cNvPr id="6" name="Picture 2" descr="SÃºvisiaci obrÃ¡zok"/>
          <p:cNvPicPr>
            <a:picLocks noChangeAspect="1" noChangeArrowheads="1"/>
          </p:cNvPicPr>
          <p:nvPr/>
        </p:nvPicPr>
        <p:blipFill>
          <a:blip r:embed="rId8"/>
          <a:srcRect/>
          <a:stretch>
            <a:fillRect/>
          </a:stretch>
        </p:blipFill>
        <p:spPr bwMode="auto">
          <a:xfrm>
            <a:off x="9282546" y="4269071"/>
            <a:ext cx="2729346" cy="2408649"/>
          </a:xfrm>
          <a:prstGeom prst="rect">
            <a:avLst/>
          </a:prstGeom>
          <a:noFill/>
        </p:spPr>
      </p:pic>
    </p:spTree>
    <p:extLst>
      <p:ext uri="{BB962C8B-B14F-4D97-AF65-F5344CB8AC3E}">
        <p14:creationId xmlns="" xmlns:p14="http://schemas.microsoft.com/office/powerpoint/2010/main" val="1951224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Ãºvisiaci obrÃ¡zok"/>
          <p:cNvPicPr>
            <a:picLocks noChangeAspect="1" noChangeArrowheads="1"/>
          </p:cNvPicPr>
          <p:nvPr/>
        </p:nvPicPr>
        <p:blipFill>
          <a:blip r:embed="rId2"/>
          <a:srcRect/>
          <a:stretch>
            <a:fillRect/>
          </a:stretch>
        </p:blipFill>
        <p:spPr bwMode="auto">
          <a:xfrm>
            <a:off x="0" y="-34696"/>
            <a:ext cx="12192000" cy="6892696"/>
          </a:xfrm>
          <a:prstGeom prst="rect">
            <a:avLst/>
          </a:prstGeom>
          <a:noFill/>
        </p:spPr>
      </p:pic>
      <p:pic>
        <p:nvPicPr>
          <p:cNvPr id="24578" name="Picture 2" descr="SÃºvisiaci obrÃ¡zok"/>
          <p:cNvPicPr>
            <a:picLocks noChangeAspect="1" noChangeArrowheads="1"/>
          </p:cNvPicPr>
          <p:nvPr/>
        </p:nvPicPr>
        <p:blipFill>
          <a:blip r:embed="rId3"/>
          <a:srcRect/>
          <a:stretch>
            <a:fillRect/>
          </a:stretch>
        </p:blipFill>
        <p:spPr bwMode="auto">
          <a:xfrm>
            <a:off x="1196653" y="398730"/>
            <a:ext cx="5859009" cy="6215082"/>
          </a:xfrm>
          <a:prstGeom prst="rect">
            <a:avLst/>
          </a:prstGeom>
          <a:noFill/>
        </p:spPr>
      </p:pic>
      <p:sp>
        <p:nvSpPr>
          <p:cNvPr id="5" name="BlokTextu 4"/>
          <p:cNvSpPr txBox="1"/>
          <p:nvPr/>
        </p:nvSpPr>
        <p:spPr>
          <a:xfrm>
            <a:off x="7185321" y="2204590"/>
            <a:ext cx="4667283" cy="4062651"/>
          </a:xfrm>
          <a:prstGeom prst="rect">
            <a:avLst/>
          </a:prstGeom>
          <a:noFill/>
        </p:spPr>
        <p:txBody>
          <a:bodyPr wrap="square" rtlCol="0">
            <a:spAutoFit/>
          </a:bodyPr>
          <a:lstStyle/>
          <a:p>
            <a:pPr fontAlgn="base"/>
            <a:r>
              <a:rPr lang="sk-SK" sz="2000" i="1" dirty="0" smtClean="0">
                <a:solidFill>
                  <a:srgbClr val="FF0000"/>
                </a:solidFill>
              </a:rPr>
              <a:t>Autor textu:</a:t>
            </a:r>
            <a:r>
              <a:rPr lang="sk-SK" sz="2000" dirty="0"/>
              <a:t> </a:t>
            </a:r>
            <a:r>
              <a:rPr lang="sk-SK" sz="2000" i="1" dirty="0" smtClean="0"/>
              <a:t>básnik </a:t>
            </a:r>
            <a:r>
              <a:rPr lang="sk-SK" sz="2000" i="1" dirty="0"/>
              <a:t>a prekladateľ Peter Dobroslav </a:t>
            </a:r>
            <a:r>
              <a:rPr lang="sk-SK" sz="2000" i="1" dirty="0" err="1"/>
              <a:t>Bella</a:t>
            </a:r>
            <a:r>
              <a:rPr lang="sk-SK" sz="2000" i="1" dirty="0"/>
              <a:t> </a:t>
            </a:r>
            <a:r>
              <a:rPr lang="sk-SK" sz="2000" i="1" dirty="0" smtClean="0"/>
              <a:t>Horal.</a:t>
            </a:r>
            <a:endParaRPr lang="sk-SK" sz="2000" i="1" dirty="0"/>
          </a:p>
          <a:p>
            <a:endParaRPr lang="sk-SK" sz="2000" i="1" dirty="0" smtClean="0">
              <a:solidFill>
                <a:srgbClr val="FF0000"/>
              </a:solidFill>
            </a:endParaRPr>
          </a:p>
          <a:p>
            <a:r>
              <a:rPr lang="sk-SK" sz="2000" i="1" dirty="0" smtClean="0">
                <a:solidFill>
                  <a:srgbClr val="006600"/>
                </a:solidFill>
              </a:rPr>
              <a:t>Zhudobnil: Eugen </a:t>
            </a:r>
            <a:r>
              <a:rPr lang="sk-SK" sz="2000" i="1" dirty="0" err="1" smtClean="0">
                <a:solidFill>
                  <a:srgbClr val="006600"/>
                </a:solidFill>
              </a:rPr>
              <a:t>Suchoň</a:t>
            </a:r>
            <a:r>
              <a:rPr lang="sk-SK" sz="2000" i="1" dirty="0" smtClean="0">
                <a:solidFill>
                  <a:srgbClr val="006600"/>
                </a:solidFill>
              </a:rPr>
              <a:t>.</a:t>
            </a:r>
          </a:p>
          <a:p>
            <a:endParaRPr lang="sk-SK" sz="3200" i="1" dirty="0">
              <a:solidFill>
                <a:srgbClr val="006600"/>
              </a:solidFill>
            </a:endParaRPr>
          </a:p>
          <a:p>
            <a:r>
              <a:rPr lang="sk-SK" sz="3200" i="1" dirty="0" smtClean="0">
                <a:solidFill>
                  <a:srgbClr val="006600"/>
                </a:solidFill>
              </a:rPr>
              <a:t>Je to </a:t>
            </a:r>
            <a:r>
              <a:rPr lang="sk-SK" sz="3200" i="1" dirty="0" smtClean="0">
                <a:solidFill>
                  <a:srgbClr val="FF0000"/>
                </a:solidFill>
              </a:rPr>
              <a:t>hymnická </a:t>
            </a:r>
            <a:r>
              <a:rPr lang="sk-SK" sz="3200" i="1" dirty="0" smtClean="0">
                <a:solidFill>
                  <a:srgbClr val="006600"/>
                </a:solidFill>
              </a:rPr>
              <a:t>pieseň</a:t>
            </a:r>
            <a:r>
              <a:rPr lang="sk-SK" sz="3200" i="1" dirty="0" smtClean="0">
                <a:solidFill>
                  <a:srgbClr val="006600"/>
                </a:solidFill>
              </a:rPr>
              <a:t>.</a:t>
            </a:r>
            <a:endParaRPr lang="en-IE" sz="3200" i="1" dirty="0" smtClean="0">
              <a:solidFill>
                <a:srgbClr val="006600"/>
              </a:solidFill>
            </a:endParaRPr>
          </a:p>
          <a:p>
            <a:endParaRPr lang="en-IE" sz="3200" i="1" dirty="0" smtClean="0">
              <a:solidFill>
                <a:srgbClr val="006600"/>
              </a:solidFill>
            </a:endParaRPr>
          </a:p>
          <a:p>
            <a:r>
              <a:rPr lang="en-IE" dirty="0" err="1" smtClean="0"/>
              <a:t>Hymnická</a:t>
            </a:r>
            <a:r>
              <a:rPr lang="en-IE" dirty="0" smtClean="0"/>
              <a:t> </a:t>
            </a:r>
            <a:r>
              <a:rPr lang="en-IE" dirty="0" err="1" smtClean="0"/>
              <a:t>pieseň</a:t>
            </a:r>
            <a:r>
              <a:rPr lang="en-IE" dirty="0" smtClean="0"/>
              <a:t> </a:t>
            </a:r>
            <a:r>
              <a:rPr lang="en-IE" dirty="0" smtClean="0"/>
              <a:t>–</a:t>
            </a:r>
            <a:r>
              <a:rPr lang="en-IE" dirty="0" err="1" smtClean="0"/>
              <a:t>spev</a:t>
            </a:r>
            <a:r>
              <a:rPr lang="en-IE" dirty="0" smtClean="0"/>
              <a:t>, </a:t>
            </a:r>
            <a:r>
              <a:rPr lang="en-IE" dirty="0" err="1" smtClean="0"/>
              <a:t>chválospev</a:t>
            </a:r>
            <a:r>
              <a:rPr lang="en-IE" dirty="0" smtClean="0"/>
              <a:t>, </a:t>
            </a:r>
            <a:r>
              <a:rPr lang="en-IE" dirty="0" err="1" smtClean="0"/>
              <a:t>druh</a:t>
            </a:r>
            <a:r>
              <a:rPr lang="en-IE" dirty="0" smtClean="0"/>
              <a:t> </a:t>
            </a:r>
            <a:r>
              <a:rPr lang="en-IE" dirty="0" err="1" smtClean="0"/>
              <a:t>ódy</a:t>
            </a:r>
            <a:r>
              <a:rPr lang="en-IE" dirty="0" smtClean="0"/>
              <a:t>.</a:t>
            </a:r>
          </a:p>
          <a:p>
            <a:r>
              <a:rPr lang="en-IE" sz="3200" dirty="0" smtClean="0"/>
              <a:t/>
            </a:r>
            <a:br>
              <a:rPr lang="en-IE" sz="3200" dirty="0" smtClean="0"/>
            </a:br>
            <a:endParaRPr lang="sk-SK" sz="3200" i="1" dirty="0">
              <a:solidFill>
                <a:srgbClr val="006600"/>
              </a:solidFill>
            </a:endParaRPr>
          </a:p>
        </p:txBody>
      </p:sp>
      <p:sp>
        <p:nvSpPr>
          <p:cNvPr id="6" name="Rectangle 5"/>
          <p:cNvSpPr/>
          <p:nvPr/>
        </p:nvSpPr>
        <p:spPr>
          <a:xfrm>
            <a:off x="7380475" y="944479"/>
            <a:ext cx="3665875" cy="707886"/>
          </a:xfrm>
          <a:prstGeom prst="rect">
            <a:avLst/>
          </a:prstGeom>
        </p:spPr>
        <p:txBody>
          <a:bodyPr wrap="none">
            <a:spAutoFit/>
          </a:bodyPr>
          <a:lstStyle/>
          <a:p>
            <a:r>
              <a:rPr lang="sk-SK" sz="4000" i="1" dirty="0" smtClean="0"/>
              <a:t> </a:t>
            </a:r>
            <a:r>
              <a:rPr lang="sk-SK" sz="4000" i="1" dirty="0" smtClean="0">
                <a:hlinkClick r:id="rId4"/>
              </a:rPr>
              <a:t>Aká si mi krásna</a:t>
            </a:r>
            <a:endParaRPr lang="en-IE"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0359" y="180110"/>
            <a:ext cx="9905998" cy="1025236"/>
          </a:xfrm>
        </p:spPr>
        <p:txBody>
          <a:bodyPr>
            <a:noAutofit/>
          </a:bodyPr>
          <a:lstStyle/>
          <a:p>
            <a:pPr marL="457200" lvl="1"/>
            <a:r>
              <a:rPr lang="en-IE" sz="4400" b="1" dirty="0" smtClean="0">
                <a:solidFill>
                  <a:schemeClr val="tx2">
                    <a:lumMod val="50000"/>
                  </a:schemeClr>
                </a:solidFill>
                <a:effectLst/>
                <a:hlinkClick r:id="rId2"/>
              </a:rPr>
              <a:t/>
            </a:r>
            <a:br>
              <a:rPr lang="en-IE" sz="4400" b="1" dirty="0" smtClean="0">
                <a:solidFill>
                  <a:schemeClr val="tx2">
                    <a:lumMod val="50000"/>
                  </a:schemeClr>
                </a:solidFill>
                <a:effectLst/>
                <a:hlinkClick r:id="rId2"/>
              </a:rPr>
            </a:br>
            <a:r>
              <a:rPr lang="sk-SK" sz="4400" b="1" dirty="0" smtClean="0">
                <a:solidFill>
                  <a:schemeClr val="tx2">
                    <a:lumMod val="50000"/>
                  </a:schemeClr>
                </a:solidFill>
                <a:effectLst/>
                <a:hlinkClick r:id="rId2"/>
              </a:rPr>
              <a:t>Krútňava</a:t>
            </a:r>
            <a:r>
              <a:rPr lang="sk-SK" sz="4400" dirty="0" smtClean="0">
                <a:effectLst/>
              </a:rPr>
              <a:t> </a:t>
            </a:r>
            <a:r>
              <a:rPr lang="sk-SK" sz="4400" dirty="0" smtClean="0"/>
              <a:t/>
            </a:r>
            <a:br>
              <a:rPr lang="sk-SK" sz="4400" dirty="0" smtClean="0"/>
            </a:br>
            <a:endParaRPr lang="en-IE" sz="4400" dirty="0" smtClean="0">
              <a:effectLst/>
            </a:endParaRPr>
          </a:p>
        </p:txBody>
      </p:sp>
      <p:sp>
        <p:nvSpPr>
          <p:cNvPr id="3" name="Zástupný symbol obsahu 2"/>
          <p:cNvSpPr>
            <a:spLocks noGrp="1"/>
          </p:cNvSpPr>
          <p:nvPr>
            <p:ph idx="1"/>
          </p:nvPr>
        </p:nvSpPr>
        <p:spPr>
          <a:xfrm>
            <a:off x="536478" y="1117600"/>
            <a:ext cx="8085667" cy="5740400"/>
          </a:xfrm>
        </p:spPr>
        <p:txBody>
          <a:bodyPr>
            <a:normAutofit/>
          </a:bodyPr>
          <a:lstStyle/>
          <a:p>
            <a:pPr marL="457200" lvl="1" indent="0">
              <a:buNone/>
            </a:pPr>
            <a:r>
              <a:rPr lang="en-IE" sz="3200" b="1" dirty="0" err="1" smtClean="0"/>
              <a:t>Prvá</a:t>
            </a:r>
            <a:r>
              <a:rPr lang="en-IE" sz="3200" b="1" dirty="0" smtClean="0"/>
              <a:t> s</a:t>
            </a:r>
            <a:r>
              <a:rPr lang="sk-SK" sz="3200" b="1" dirty="0" smtClean="0"/>
              <a:t>lovenská národná opera</a:t>
            </a:r>
            <a:endParaRPr lang="sk-SK" sz="3200" dirty="0" smtClean="0">
              <a:effectLst/>
            </a:endParaRPr>
          </a:p>
          <a:p>
            <a:pPr lvl="2"/>
            <a:r>
              <a:rPr lang="en-IE" sz="2200" dirty="0" err="1" smtClean="0">
                <a:effectLst/>
              </a:rPr>
              <a:t>Napísaná</a:t>
            </a:r>
            <a:r>
              <a:rPr lang="en-IE" sz="2200" dirty="0" smtClean="0">
                <a:effectLst/>
              </a:rPr>
              <a:t> </a:t>
            </a:r>
            <a:r>
              <a:rPr lang="sk-SK" sz="2200" dirty="0" smtClean="0">
                <a:effectLst/>
              </a:rPr>
              <a:t>v </a:t>
            </a:r>
            <a:r>
              <a:rPr lang="sk-SK" sz="2200" dirty="0">
                <a:effectLst/>
              </a:rPr>
              <a:t>šiestich </a:t>
            </a:r>
            <a:r>
              <a:rPr lang="sk-SK" sz="2200" dirty="0" smtClean="0">
                <a:effectLst/>
              </a:rPr>
              <a:t>obrazoch</a:t>
            </a:r>
            <a:r>
              <a:rPr lang="sk-SK" sz="2200" dirty="0">
                <a:effectLst/>
              </a:rPr>
              <a:t> </a:t>
            </a:r>
            <a:endParaRPr lang="sk-SK" sz="2200" dirty="0" smtClean="0">
              <a:effectLst/>
            </a:endParaRPr>
          </a:p>
          <a:p>
            <a:pPr lvl="2"/>
            <a:r>
              <a:rPr lang="sk-SK" sz="2200" dirty="0" smtClean="0">
                <a:effectLst/>
              </a:rPr>
              <a:t>na</a:t>
            </a:r>
            <a:r>
              <a:rPr lang="sk-SK" sz="2200" dirty="0">
                <a:effectLst/>
              </a:rPr>
              <a:t> </a:t>
            </a:r>
            <a:r>
              <a:rPr lang="sk-SK" sz="2200" dirty="0" smtClean="0">
                <a:effectLst/>
              </a:rPr>
              <a:t>libreto</a:t>
            </a:r>
            <a:r>
              <a:rPr lang="sk-SK" sz="2200" dirty="0">
                <a:effectLst/>
              </a:rPr>
              <a:t>  </a:t>
            </a:r>
            <a:r>
              <a:rPr lang="sk-SK" sz="2200" dirty="0" smtClean="0">
                <a:effectLst/>
              </a:rPr>
              <a:t>spracované </a:t>
            </a:r>
            <a:r>
              <a:rPr lang="sk-SK" sz="2200" dirty="0">
                <a:effectLst/>
              </a:rPr>
              <a:t>podľa </a:t>
            </a:r>
            <a:r>
              <a:rPr lang="sk-SK" sz="2200" dirty="0" smtClean="0">
                <a:effectLst/>
              </a:rPr>
              <a:t>novely </a:t>
            </a:r>
            <a:r>
              <a:rPr lang="en-IE" sz="2200" dirty="0" err="1" smtClean="0">
                <a:effectLst/>
              </a:rPr>
              <a:t>M</a:t>
            </a:r>
            <a:r>
              <a:rPr lang="sk-SK" sz="2200" dirty="0" smtClean="0">
                <a:effectLst/>
              </a:rPr>
              <a:t>ila </a:t>
            </a:r>
            <a:r>
              <a:rPr lang="sk-SK" sz="2200" dirty="0" smtClean="0">
                <a:effectLst/>
              </a:rPr>
              <a:t>urbana –</a:t>
            </a:r>
            <a:r>
              <a:rPr lang="sk-SK" sz="2200" dirty="0">
                <a:effectLst/>
              </a:rPr>
              <a:t> </a:t>
            </a:r>
            <a:r>
              <a:rPr lang="en-IE" sz="2200" dirty="0"/>
              <a:t>Z</a:t>
            </a:r>
            <a:r>
              <a:rPr lang="sk-SK" sz="2200" dirty="0" smtClean="0">
                <a:effectLst/>
              </a:rPr>
              <a:t>a </a:t>
            </a:r>
            <a:r>
              <a:rPr lang="sk-SK" sz="2200" dirty="0" smtClean="0">
                <a:effectLst/>
              </a:rPr>
              <a:t>vyšným </a:t>
            </a:r>
            <a:r>
              <a:rPr lang="sk-SK" sz="2200" dirty="0" smtClean="0">
                <a:effectLst/>
              </a:rPr>
              <a:t>mlynom</a:t>
            </a:r>
            <a:endParaRPr lang="en-IE" sz="2200" dirty="0"/>
          </a:p>
          <a:p>
            <a:pPr>
              <a:lnSpc>
                <a:spcPct val="80000"/>
              </a:lnSpc>
              <a:defRPr/>
            </a:pPr>
            <a:r>
              <a:rPr lang="en-IE" sz="2000" dirty="0" smtClean="0"/>
              <a:t>DEJ</a:t>
            </a:r>
            <a:r>
              <a:rPr lang="en-IE" sz="2400" dirty="0" smtClean="0"/>
              <a:t>:</a:t>
            </a:r>
            <a:r>
              <a:rPr lang="sk-SK" sz="2400" b="1" dirty="0"/>
              <a:t> </a:t>
            </a:r>
            <a:r>
              <a:rPr lang="sk-SK" sz="1900" dirty="0"/>
              <a:t>Dej sa odohráva na slovenskej dedine krátko po prvej svetovej vojne. </a:t>
            </a:r>
            <a:endParaRPr lang="en-IE" sz="1900" dirty="0"/>
          </a:p>
          <a:p>
            <a:pPr>
              <a:lnSpc>
                <a:spcPct val="80000"/>
              </a:lnSpc>
              <a:defRPr/>
            </a:pPr>
            <a:r>
              <a:rPr lang="sk-SK" sz="1900" dirty="0"/>
              <a:t>Hlavnými postavami opery sú Ondrej Zimoň, starý Štelina, Katrena. </a:t>
            </a:r>
            <a:endParaRPr lang="en-IE" sz="1900" dirty="0"/>
          </a:p>
          <a:p>
            <a:pPr>
              <a:lnSpc>
                <a:spcPct val="80000"/>
              </a:lnSpc>
              <a:defRPr/>
            </a:pPr>
            <a:r>
              <a:rPr lang="sk-SK" sz="1900" dirty="0"/>
              <a:t>Ondrej Zimoň zabije mladého Janka Štelinu, ktorý mu bol sokom v láske. Katrena smúti za svojim milým, ale macocha a miestne ženičky ju prehovorili. Vraj je čas na vydaj. </a:t>
            </a:r>
            <a:endParaRPr lang="en-IE" sz="1900" dirty="0"/>
          </a:p>
          <a:p>
            <a:pPr>
              <a:lnSpc>
                <a:spcPct val="80000"/>
              </a:lnSpc>
              <a:defRPr/>
            </a:pPr>
            <a:r>
              <a:rPr lang="sk-SK" sz="1900" dirty="0"/>
              <a:t>Keďže žandári nič nevyšetrili, starý Štelina sám rozhodol zobrať do rúk spravodlivosť a nájsť vraha svojho syna. Asi po roku sa Katrena, ktorá sa medzitým vydala za Zimoňa, posťažovala, že sa Ondrej divne správa, dosť ju bije. Ondreja zatiaľ trápia výčitky svedomia. Nevydrží to, a príde sa udať.</a:t>
            </a:r>
            <a:endParaRPr lang="en-IE" sz="1900" dirty="0"/>
          </a:p>
          <a:p>
            <a:pPr>
              <a:lnSpc>
                <a:spcPct val="80000"/>
              </a:lnSpc>
              <a:defRPr/>
            </a:pPr>
            <a:r>
              <a:rPr lang="sk-SK" sz="1900" dirty="0"/>
              <a:t> Na konci mu Katrena oznámi, že dieťa, ktoré sa im narodilo je jeho a nie Jána Štelinu.</a:t>
            </a:r>
            <a:endParaRPr lang="en-IE" sz="1900" dirty="0"/>
          </a:p>
          <a:p>
            <a:pPr>
              <a:lnSpc>
                <a:spcPct val="80000"/>
              </a:lnSpc>
              <a:defRPr/>
            </a:pPr>
            <a:r>
              <a:rPr lang="sk-SK" sz="1900" dirty="0"/>
              <a:t> Opera končí zborom, kde ľud oslavuje víťazstvo spravodlivosti alebo dobra nad zlom. Zo záverečného zboru možno vnímať chválu návratu k narušenému poriadku prírody a sveta. </a:t>
            </a:r>
            <a:endParaRPr lang="en-IE" sz="1900" dirty="0" smtClean="0"/>
          </a:p>
          <a:p>
            <a:pPr lvl="3">
              <a:buNone/>
            </a:pPr>
            <a:endParaRPr lang="en-IE" sz="1900" dirty="0"/>
          </a:p>
          <a:p>
            <a:pPr lvl="3">
              <a:buNone/>
            </a:pPr>
            <a:endParaRPr lang="en-IE" dirty="0" smtClean="0"/>
          </a:p>
          <a:p>
            <a:pPr lvl="3">
              <a:buNone/>
            </a:pPr>
            <a:endParaRPr lang="en-IE" dirty="0"/>
          </a:p>
          <a:p>
            <a:pPr lvl="3">
              <a:buNone/>
            </a:pPr>
            <a:endParaRPr lang="en-IE" dirty="0" smtClean="0"/>
          </a:p>
          <a:p>
            <a:pPr lvl="3">
              <a:buNone/>
            </a:pPr>
            <a:endParaRPr lang="en-IE" dirty="0"/>
          </a:p>
          <a:p>
            <a:pPr lvl="3">
              <a:buNone/>
            </a:pPr>
            <a:endParaRPr lang="en-IE" dirty="0" smtClean="0"/>
          </a:p>
          <a:p>
            <a:pPr lvl="3">
              <a:buNone/>
            </a:pPr>
            <a:endParaRPr lang="en-IE" dirty="0"/>
          </a:p>
        </p:txBody>
      </p:sp>
      <p:pic>
        <p:nvPicPr>
          <p:cNvPr id="4" name="Obrázok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858104" y="296333"/>
            <a:ext cx="2509448" cy="3403600"/>
          </a:xfrm>
          <a:prstGeom prst="rect">
            <a:avLst/>
          </a:prstGeom>
          <a:solidFill>
            <a:srgbClr val="FFFFFF">
              <a:shade val="85000"/>
            </a:srgbClr>
          </a:solidFill>
          <a:ln w="88900" cap="sq">
            <a:solidFill>
              <a:schemeClr val="tx2">
                <a:lumMod val="9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ok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401050" y="3860799"/>
            <a:ext cx="3423556" cy="2278592"/>
          </a:xfrm>
          <a:prstGeom prst="rect">
            <a:avLst/>
          </a:prstGeom>
          <a:ln>
            <a:noFill/>
          </a:ln>
          <a:effectLst>
            <a:softEdge rad="112500"/>
          </a:effectLst>
        </p:spPr>
      </p:pic>
      <p:sp>
        <p:nvSpPr>
          <p:cNvPr id="6" name="Rectangle 5"/>
          <p:cNvSpPr/>
          <p:nvPr/>
        </p:nvSpPr>
        <p:spPr>
          <a:xfrm>
            <a:off x="7342909" y="6534834"/>
            <a:ext cx="6096000" cy="646331"/>
          </a:xfrm>
          <a:prstGeom prst="rect">
            <a:avLst/>
          </a:prstGeom>
        </p:spPr>
        <p:txBody>
          <a:bodyPr>
            <a:spAutoFit/>
          </a:bodyPr>
          <a:lstStyle/>
          <a:p>
            <a:r>
              <a:rPr lang="sk-SK" dirty="0" smtClean="0">
                <a:hlinkClick r:id="rId5"/>
              </a:rPr>
              <a:t>http://www.youtube.com/watch?v=d7D8fSQdVHk</a:t>
            </a:r>
            <a:r>
              <a:rPr lang="sk-SK" dirty="0" smtClean="0"/>
              <a:t/>
            </a:r>
            <a:br>
              <a:rPr lang="sk-SK" dirty="0" smtClean="0"/>
            </a:br>
            <a:endParaRPr lang="en-IE" dirty="0"/>
          </a:p>
        </p:txBody>
      </p:sp>
      <p:sp>
        <p:nvSpPr>
          <p:cNvPr id="7" name="TextBox 6"/>
          <p:cNvSpPr txBox="1"/>
          <p:nvPr/>
        </p:nvSpPr>
        <p:spPr>
          <a:xfrm>
            <a:off x="429491" y="6262255"/>
            <a:ext cx="184731" cy="369332"/>
          </a:xfrm>
          <a:prstGeom prst="rect">
            <a:avLst/>
          </a:prstGeom>
          <a:noFill/>
        </p:spPr>
        <p:txBody>
          <a:bodyPr wrap="none" rtlCol="0">
            <a:spAutoFit/>
          </a:bodyPr>
          <a:lstStyle/>
          <a:p>
            <a:endParaRPr lang="en-IE" dirty="0"/>
          </a:p>
        </p:txBody>
      </p:sp>
      <p:sp>
        <p:nvSpPr>
          <p:cNvPr id="8" name="TextBox 7"/>
          <p:cNvSpPr txBox="1"/>
          <p:nvPr/>
        </p:nvSpPr>
        <p:spPr>
          <a:xfrm>
            <a:off x="2285999" y="6519446"/>
            <a:ext cx="6144549" cy="677108"/>
          </a:xfrm>
          <a:prstGeom prst="rect">
            <a:avLst/>
          </a:prstGeom>
          <a:noFill/>
        </p:spPr>
        <p:txBody>
          <a:bodyPr wrap="square" rtlCol="0">
            <a:spAutoFit/>
          </a:bodyPr>
          <a:lstStyle/>
          <a:p>
            <a:pPr lvl="2">
              <a:buNone/>
            </a:pPr>
            <a:r>
              <a:rPr lang="sk-SK" sz="1600" dirty="0" smtClean="0"/>
              <a:t>Libreto je literárny podklad hudobného d</a:t>
            </a:r>
            <a:r>
              <a:rPr lang="sk-SK" sz="2000" dirty="0" smtClean="0"/>
              <a:t>iel</a:t>
            </a:r>
            <a:endParaRPr lang="en-IE" sz="2000" dirty="0" smtClean="0"/>
          </a:p>
          <a:p>
            <a:endParaRPr lang="en-IE" dirty="0"/>
          </a:p>
        </p:txBody>
      </p:sp>
    </p:spTree>
    <p:extLst>
      <p:ext uri="{BB962C8B-B14F-4D97-AF65-F5344CB8AC3E}">
        <p14:creationId xmlns="" xmlns:p14="http://schemas.microsoft.com/office/powerpoint/2010/main" val="2665572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OPERA</a:t>
            </a:r>
            <a:endParaRPr lang="en-IE" dirty="0"/>
          </a:p>
        </p:txBody>
      </p:sp>
      <p:sp>
        <p:nvSpPr>
          <p:cNvPr id="3" name="Content Placeholder 2"/>
          <p:cNvSpPr>
            <a:spLocks noGrp="1"/>
          </p:cNvSpPr>
          <p:nvPr>
            <p:ph idx="1"/>
          </p:nvPr>
        </p:nvSpPr>
        <p:spPr/>
        <p:txBody>
          <a:bodyPr>
            <a:normAutofit/>
          </a:bodyPr>
          <a:lstStyle/>
          <a:p>
            <a:r>
              <a:rPr lang="sk-SK" dirty="0" smtClean="0">
                <a:effectLst/>
              </a:rPr>
              <a:t> je </a:t>
            </a:r>
            <a:r>
              <a:rPr lang="sk-SK" dirty="0" smtClean="0">
                <a:solidFill>
                  <a:schemeClr val="tx2">
                    <a:lumMod val="75000"/>
                  </a:schemeClr>
                </a:solidFill>
                <a:effectLst/>
              </a:rPr>
              <a:t>hudobno-dramatický</a:t>
            </a:r>
            <a:r>
              <a:rPr lang="sk-SK" dirty="0" smtClean="0">
                <a:effectLst/>
              </a:rPr>
              <a:t> žáner, v ktorom sa celý príbeh vyjadruje spevom so sprievodom orchestra a často je doplnený aj baletom</a:t>
            </a:r>
          </a:p>
          <a:p>
            <a:pPr lvl="1"/>
            <a:r>
              <a:rPr lang="sk-SK" dirty="0" smtClean="0">
                <a:effectLst/>
              </a:rPr>
              <a:t>Spevácke hlasy sa v opere rozdeľujú podľa hĺbky:</a:t>
            </a:r>
          </a:p>
          <a:p>
            <a:pPr lvl="2"/>
            <a:r>
              <a:rPr lang="sk-SK" dirty="0" smtClean="0">
                <a:effectLst/>
              </a:rPr>
              <a:t>Mužské hlasy sú (od najhlbšieho): bas, barytón a tenor</a:t>
            </a:r>
          </a:p>
          <a:p>
            <a:pPr lvl="2"/>
            <a:r>
              <a:rPr lang="sk-SK" dirty="0" smtClean="0">
                <a:effectLst/>
              </a:rPr>
              <a:t>ženské hlasy sú: alt, mezzosoprán a soprán</a:t>
            </a:r>
          </a:p>
          <a:p>
            <a:pPr lvl="1"/>
            <a:r>
              <a:rPr lang="sk-SK" dirty="0" smtClean="0">
                <a:effectLst/>
              </a:rPr>
              <a:t>Podstatou opery je vzájomný súlad literárneho, hudobného a vizuálneho vyjadrenia</a:t>
            </a:r>
            <a:r>
              <a:rPr lang="en-IE" dirty="0" smtClean="0">
                <a:effectLst/>
              </a:rPr>
              <a:t>-je </a:t>
            </a:r>
            <a:r>
              <a:rPr lang="sk-SK" dirty="0" smtClean="0">
                <a:effectLst/>
              </a:rPr>
              <a:t>jedným z vrcholov ľudskej kultúry</a:t>
            </a:r>
          </a:p>
          <a:p>
            <a:endParaRPr lang="en-I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235</Words>
  <Application>Microsoft Office PowerPoint</Application>
  <PresentationFormat>Custom</PresentationFormat>
  <Paragraphs>61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Zaspievajme si</vt:lpstr>
      <vt:lpstr>Slovenská hudba 20 stor. Predstavitelia slovenskej národnej hudby 20 stor. </vt:lpstr>
      <vt:lpstr>Slide 3</vt:lpstr>
      <vt:lpstr>Slide 4</vt:lpstr>
      <vt:lpstr>EUGEN suchoň </vt:lpstr>
      <vt:lpstr>Slide 6</vt:lpstr>
      <vt:lpstr> Krútňava  </vt:lpstr>
      <vt:lpstr>OPERA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Slovenskí hudobní skladatelia  národná opera</dc:title>
  <dc:creator>Petka</dc:creator>
  <cp:lastModifiedBy>svobodova.ivana</cp:lastModifiedBy>
  <cp:revision>13</cp:revision>
  <dcterms:created xsi:type="dcterms:W3CDTF">2020-03-30T15:14:37Z</dcterms:created>
  <dcterms:modified xsi:type="dcterms:W3CDTF">2020-11-03T18:18:21Z</dcterms:modified>
</cp:coreProperties>
</file>