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57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5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146B5-2ABE-49CD-A72B-A7BD74BB040B}" type="datetimeFigureOut">
              <a:rPr lang="en-US" smtClean="0"/>
              <a:t>11/3/2020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9BC57-CB62-4FDF-BC74-F4FDAF0603B7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92E4FB-D3F2-4259-B916-7D00BFB7C22C}" type="slidenum">
              <a:rPr lang="sk-SK" smtClean="0"/>
              <a:pPr/>
              <a:t>8</a:t>
            </a:fld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smtClean="0"/>
              <a:t>Materské školy</a:t>
            </a:r>
          </a:p>
        </p:txBody>
      </p:sp>
      <p:sp>
        <p:nvSpPr>
          <p:cNvPr id="3994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73C462-0880-41A1-86BA-54F043B1AF34}" type="slidenum">
              <a:rPr lang="sk-SK" smtClean="0"/>
              <a:pPr/>
              <a:t>9</a:t>
            </a:fld>
            <a:endParaRPr 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C544A9-2526-4EB4-A6DD-552D1B5F2E6C}" type="slidenum">
              <a:rPr lang="sk-SK" smtClean="0"/>
              <a:pPr/>
              <a:t>13</a:t>
            </a:fld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57D-AE2D-4AA1-A606-3CB4D187165B}" type="datetimeFigureOut">
              <a:rPr lang="en-US" smtClean="0"/>
              <a:t>11/3/2020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44FC5-A357-4F50-A430-3DEC485112A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57D-AE2D-4AA1-A606-3CB4D187165B}" type="datetimeFigureOut">
              <a:rPr lang="en-US" smtClean="0"/>
              <a:t>11/3/2020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44FC5-A357-4F50-A430-3DEC485112A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57D-AE2D-4AA1-A606-3CB4D187165B}" type="datetimeFigureOut">
              <a:rPr lang="en-US" smtClean="0"/>
              <a:t>11/3/2020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44FC5-A357-4F50-A430-3DEC485112A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57D-AE2D-4AA1-A606-3CB4D187165B}" type="datetimeFigureOut">
              <a:rPr lang="en-US" smtClean="0"/>
              <a:t>11/3/2020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44FC5-A357-4F50-A430-3DEC485112A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57D-AE2D-4AA1-A606-3CB4D187165B}" type="datetimeFigureOut">
              <a:rPr lang="en-US" smtClean="0"/>
              <a:t>11/3/2020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44FC5-A357-4F50-A430-3DEC485112A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57D-AE2D-4AA1-A606-3CB4D187165B}" type="datetimeFigureOut">
              <a:rPr lang="en-US" smtClean="0"/>
              <a:t>11/3/2020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44FC5-A357-4F50-A430-3DEC485112A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57D-AE2D-4AA1-A606-3CB4D187165B}" type="datetimeFigureOut">
              <a:rPr lang="en-US" smtClean="0"/>
              <a:t>11/3/2020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44FC5-A357-4F50-A430-3DEC485112A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57D-AE2D-4AA1-A606-3CB4D187165B}" type="datetimeFigureOut">
              <a:rPr lang="en-US" smtClean="0"/>
              <a:t>11/3/2020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44FC5-A357-4F50-A430-3DEC485112A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57D-AE2D-4AA1-A606-3CB4D187165B}" type="datetimeFigureOut">
              <a:rPr lang="en-US" smtClean="0"/>
              <a:t>11/3/2020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44FC5-A357-4F50-A430-3DEC485112A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57D-AE2D-4AA1-A606-3CB4D187165B}" type="datetimeFigureOut">
              <a:rPr lang="en-US" smtClean="0"/>
              <a:t>11/3/2020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44FC5-A357-4F50-A430-3DEC485112A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57D-AE2D-4AA1-A606-3CB4D187165B}" type="datetimeFigureOut">
              <a:rPr lang="en-US" smtClean="0"/>
              <a:t>11/3/2020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44FC5-A357-4F50-A430-3DEC485112A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3C57D-AE2D-4AA1-A606-3CB4D187165B}" type="datetimeFigureOut">
              <a:rPr lang="en-US" smtClean="0"/>
              <a:t>11/3/2020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44FC5-A357-4F50-A430-3DEC485112A0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oznam.sk/katalog/Vzdelavanie/Skoly/Skoly-stredne/Stredne-odborne-skoly/SOS-potravinarske/" TargetMode="External"/><Relationship Id="rId13" Type="http://schemas.openxmlformats.org/officeDocument/2006/relationships/hyperlink" Target="https://www.zoznam.sk/katalog/Vzdelavanie/Skoly/Skoly-stredne/Stredne-zdravotnicke-skoly/" TargetMode="External"/><Relationship Id="rId3" Type="http://schemas.openxmlformats.org/officeDocument/2006/relationships/hyperlink" Target="https://www.zoznam.sk/katalog/Vzdelavanie/Skoly/Skoly-stredne/Stredne-odborne-skoly/SOS-drevarske/" TargetMode="External"/><Relationship Id="rId7" Type="http://schemas.openxmlformats.org/officeDocument/2006/relationships/hyperlink" Target="https://www.zoznam.sk/katalog/Vzdelavanie/Skoly/Skoly-stredne/Stredne-odborne-skoly/SOS-polnohospodarske/" TargetMode="External"/><Relationship Id="rId12" Type="http://schemas.openxmlformats.org/officeDocument/2006/relationships/hyperlink" Target="https://www.zoznam.sk/katalog/Vzdelavanie/Skoly/Skoly-stredne/Stredne-priemyselne-skoly/" TargetMode="External"/><Relationship Id="rId2" Type="http://schemas.openxmlformats.org/officeDocument/2006/relationships/hyperlink" Target="https://www.zoznam.sk/katalog/Vzdelavanie/Skoly/Skoly-stredne/Stredne-odborne-skoly/SOS-dopravn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zoznam.sk/katalog/Vzdelavanie/Skoly/Skoly-stredne/Stredne-odborne-skoly/SOS-pedagogicke/" TargetMode="External"/><Relationship Id="rId11" Type="http://schemas.openxmlformats.org/officeDocument/2006/relationships/hyperlink" Target="https://www.zoznam.sk/katalog/Vzdelavanie/Skoly/Skoly-stredne/Spojene-skoly/" TargetMode="External"/><Relationship Id="rId5" Type="http://schemas.openxmlformats.org/officeDocument/2006/relationships/hyperlink" Target="https://www.zoznam.sk/katalog/Vzdelavanie/Skoly/Skoly-stredne/Stredne-odborne-skoly/SOS-obchodu-sluzieb-podnikania/" TargetMode="External"/><Relationship Id="rId10" Type="http://schemas.openxmlformats.org/officeDocument/2006/relationships/hyperlink" Target="https://www.zoznam.sk/katalog/Vzdelavanie/Skoly/Skoly-stredne/Stredne-odborne-skoly/SOS-strojarske/" TargetMode="External"/><Relationship Id="rId4" Type="http://schemas.openxmlformats.org/officeDocument/2006/relationships/hyperlink" Target="https://www.zoznam.sk/katalog/Vzdelavanie/Skoly/Skoly-stredne/Stredne-odborne-skoly/SOS-elektrotechnicke/" TargetMode="External"/><Relationship Id="rId9" Type="http://schemas.openxmlformats.org/officeDocument/2006/relationships/hyperlink" Target="https://www.zoznam.sk/katalog/Vzdelavanie/Skoly/Skoly-stredne/Stredne-odborne-skoly/SOS-stavebn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oznam.sk/katalog/Vzdelavanie/Skoly/Skoly-stredne/Odborne-ucilistia-a-prakticke-skoly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VOĽBA POVOLANIA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ŠKOLSKÝ SYSTÉM SR</a:t>
            </a:r>
            <a:endParaRPr lang="en-I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ovéPole 1"/>
          <p:cNvSpPr txBox="1">
            <a:spLocks noChangeArrowheads="1"/>
          </p:cNvSpPr>
          <p:nvPr/>
        </p:nvSpPr>
        <p:spPr bwMode="auto">
          <a:xfrm>
            <a:off x="928688" y="714375"/>
            <a:ext cx="5286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000" b="1">
                <a:solidFill>
                  <a:srgbClr val="7030A0"/>
                </a:solidFill>
              </a:rPr>
              <a:t>Materské školy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857625"/>
            <a:ext cx="357346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929063"/>
            <a:ext cx="3786187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642938" y="1643063"/>
            <a:ext cx="79295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/>
              <a:t>Materskú školu môžu deti navštevovať od dvoch rokov.</a:t>
            </a:r>
          </a:p>
          <a:p>
            <a:r>
              <a:rPr lang="sk-SK" sz="2400"/>
              <a:t>Všetky deti musia navštevovať materskú školu posledný rok pred nástupom do školy.</a:t>
            </a:r>
          </a:p>
          <a:p>
            <a:r>
              <a:rPr lang="sk-SK" sz="2400"/>
              <a:t>Materské školy pripravujú deti na školskú dochádzku.</a:t>
            </a:r>
          </a:p>
        </p:txBody>
      </p:sp>
      <p:sp>
        <p:nvSpPr>
          <p:cNvPr id="6" name="Obdĺžnik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58200" y="64881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hlinkClick r:id="rId4" action="ppaction://hlinksldjump"/>
              </a:rPr>
              <a:t>ďalej</a:t>
            </a:r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ovéPole 2"/>
          <p:cNvSpPr txBox="1">
            <a:spLocks noChangeArrowheads="1"/>
          </p:cNvSpPr>
          <p:nvPr/>
        </p:nvSpPr>
        <p:spPr bwMode="auto">
          <a:xfrm>
            <a:off x="642938" y="571500"/>
            <a:ext cx="3929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000" b="1">
                <a:solidFill>
                  <a:srgbClr val="7030A0"/>
                </a:solidFill>
              </a:rPr>
              <a:t>Základné školy</a:t>
            </a:r>
          </a:p>
        </p:txBody>
      </p:sp>
      <p:sp>
        <p:nvSpPr>
          <p:cNvPr id="25603" name="TextovéPole 3"/>
          <p:cNvSpPr txBox="1">
            <a:spLocks noChangeArrowheads="1"/>
          </p:cNvSpPr>
          <p:nvPr/>
        </p:nvSpPr>
        <p:spPr bwMode="auto">
          <a:xfrm>
            <a:off x="785813" y="1571625"/>
            <a:ext cx="2500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000">
                <a:solidFill>
                  <a:srgbClr val="7030A0"/>
                </a:solidFill>
              </a:rPr>
              <a:t>1. stupeň</a:t>
            </a:r>
          </a:p>
        </p:txBody>
      </p:sp>
      <p:pic>
        <p:nvPicPr>
          <p:cNvPr id="25605" name="Picture 5" descr="PC2200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142984"/>
            <a:ext cx="305276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P10146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857628"/>
            <a:ext cx="329247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571500" y="2500313"/>
            <a:ext cx="364331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 dirty="0"/>
              <a:t>Na prvom stupni navštevujú deti 1. až 4. ročník základnej školy.</a:t>
            </a:r>
          </a:p>
        </p:txBody>
      </p:sp>
      <p:sp>
        <p:nvSpPr>
          <p:cNvPr id="8" name="BlokTextu 7"/>
          <p:cNvSpPr txBox="1">
            <a:spLocks noChangeArrowheads="1"/>
          </p:cNvSpPr>
          <p:nvPr/>
        </p:nvSpPr>
        <p:spPr bwMode="auto">
          <a:xfrm>
            <a:off x="500063" y="4714875"/>
            <a:ext cx="4572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/>
              <a:t>Naučia sa základné zručnosti a vedomosti: čítať, písať, počítať, pracovať v kolektíve.</a:t>
            </a:r>
          </a:p>
        </p:txBody>
      </p:sp>
      <p:sp>
        <p:nvSpPr>
          <p:cNvPr id="10" name="Obdĺžnik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58200" y="64881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hlinkClick r:id="" action="ppaction://noaction"/>
              </a:rPr>
              <a:t>ďalej</a:t>
            </a:r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ovéPole 1"/>
          <p:cNvSpPr txBox="1">
            <a:spLocks noChangeArrowheads="1"/>
          </p:cNvSpPr>
          <p:nvPr/>
        </p:nvSpPr>
        <p:spPr bwMode="auto">
          <a:xfrm>
            <a:off x="785813" y="428625"/>
            <a:ext cx="4071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000">
                <a:solidFill>
                  <a:srgbClr val="7030A0"/>
                </a:solidFill>
              </a:rPr>
              <a:t>2. stupeň</a:t>
            </a:r>
          </a:p>
        </p:txBody>
      </p:sp>
      <p:sp>
        <p:nvSpPr>
          <p:cNvPr id="27651" name="TextovéPole 2"/>
          <p:cNvSpPr txBox="1">
            <a:spLocks noChangeArrowheads="1"/>
          </p:cNvSpPr>
          <p:nvPr/>
        </p:nvSpPr>
        <p:spPr bwMode="auto">
          <a:xfrm>
            <a:off x="357188" y="4357688"/>
            <a:ext cx="785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000">
                <a:solidFill>
                  <a:srgbClr val="7030A0"/>
                </a:solidFill>
              </a:rPr>
              <a:t>Povinná školská dochádzka</a:t>
            </a:r>
          </a:p>
        </p:txBody>
      </p:sp>
      <p:pic>
        <p:nvPicPr>
          <p:cNvPr id="27652" name="Picture 4" descr="P10345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714620"/>
            <a:ext cx="24098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P10346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14313"/>
            <a:ext cx="30892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>
            <a:spLocks noChangeArrowheads="1"/>
          </p:cNvSpPr>
          <p:nvPr/>
        </p:nvSpPr>
        <p:spPr bwMode="auto">
          <a:xfrm>
            <a:off x="928688" y="1428750"/>
            <a:ext cx="44291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/>
              <a:t>Na druhom stupni navštevujú žiaci 5. až 9. ročník.</a:t>
            </a:r>
          </a:p>
          <a:p>
            <a:r>
              <a:rPr lang="sk-SK" sz="2800"/>
              <a:t>Prehlbujú si tu svoje vedomosti z rôznych oblastí života.</a:t>
            </a:r>
          </a:p>
        </p:txBody>
      </p:sp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571500" y="5214938"/>
            <a:ext cx="6929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600"/>
              <a:t>Povinná školská dochádzka je v Slovenskej republike 10 rokov.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ovéPole 1"/>
          <p:cNvSpPr txBox="1">
            <a:spLocks noChangeArrowheads="1"/>
          </p:cNvSpPr>
          <p:nvPr/>
        </p:nvSpPr>
        <p:spPr bwMode="auto">
          <a:xfrm>
            <a:off x="500063" y="642938"/>
            <a:ext cx="2643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000">
                <a:solidFill>
                  <a:srgbClr val="7030A0"/>
                </a:solidFill>
              </a:rPr>
              <a:t>Gymnáziá 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45" y="1500174"/>
            <a:ext cx="4095755" cy="3071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678" name="Obdélník 5"/>
          <p:cNvSpPr>
            <a:spLocks noChangeArrowheads="1"/>
          </p:cNvSpPr>
          <p:nvPr/>
        </p:nvSpPr>
        <p:spPr bwMode="auto">
          <a:xfrm>
            <a:off x="357188" y="1428750"/>
            <a:ext cx="457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3600" dirty="0" smtClean="0"/>
              <a:t> -</a:t>
            </a:r>
            <a:r>
              <a:rPr lang="en-IE" sz="3200" dirty="0" err="1" smtClean="0"/>
              <a:t>poskytujú</a:t>
            </a:r>
            <a:r>
              <a:rPr lang="en-IE" sz="3200" dirty="0" smtClean="0"/>
              <a:t> s</a:t>
            </a:r>
            <a:r>
              <a:rPr lang="sk-SK" sz="3200" dirty="0" smtClean="0"/>
              <a:t>tredoškolské </a:t>
            </a:r>
            <a:r>
              <a:rPr lang="sk-SK" sz="3200" dirty="0"/>
              <a:t>všeobecné vzdelávanie a výchova </a:t>
            </a:r>
            <a:endParaRPr lang="en-IE" sz="3200" dirty="0" smtClean="0"/>
          </a:p>
          <a:p>
            <a:endParaRPr lang="en-IE" sz="3200" dirty="0" smtClean="0"/>
          </a:p>
          <a:p>
            <a:r>
              <a:rPr lang="en-IE" sz="3200" b="1" dirty="0"/>
              <a:t>-</a:t>
            </a:r>
            <a:r>
              <a:rPr lang="sk-SK" sz="3200" b="1" dirty="0" smtClean="0"/>
              <a:t>pripravujú </a:t>
            </a:r>
            <a:r>
              <a:rPr lang="sk-SK" sz="3200" b="1" dirty="0"/>
              <a:t>predovšetkým na štúdium na vysokých školách</a:t>
            </a:r>
            <a:r>
              <a:rPr lang="sk-SK" sz="3200" dirty="0"/>
              <a:t>. </a:t>
            </a:r>
          </a:p>
          <a:p>
            <a:r>
              <a:rPr lang="sk-SK" sz="2400" dirty="0"/>
              <a:t>   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8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ovéPole 1"/>
          <p:cNvSpPr txBox="1">
            <a:spLocks noChangeArrowheads="1"/>
          </p:cNvSpPr>
          <p:nvPr/>
        </p:nvSpPr>
        <p:spPr bwMode="auto">
          <a:xfrm>
            <a:off x="1000125" y="357188"/>
            <a:ext cx="757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000" dirty="0">
                <a:solidFill>
                  <a:srgbClr val="7030A0"/>
                </a:solidFill>
              </a:rPr>
              <a:t>Stredné odborné školy</a:t>
            </a:r>
          </a:p>
        </p:txBody>
      </p:sp>
      <p:sp>
        <p:nvSpPr>
          <p:cNvPr id="31747" name="Obdélník 2"/>
          <p:cNvSpPr>
            <a:spLocks noChangeArrowheads="1"/>
          </p:cNvSpPr>
          <p:nvPr/>
        </p:nvSpPr>
        <p:spPr bwMode="auto">
          <a:xfrm>
            <a:off x="571500" y="1143000"/>
            <a:ext cx="4572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dirty="0"/>
              <a:t> </a:t>
            </a:r>
            <a:r>
              <a:rPr lang="en-IE" sz="3200" dirty="0" smtClean="0"/>
              <a:t>-</a:t>
            </a:r>
            <a:r>
              <a:rPr lang="en-IE" sz="3200" dirty="0" err="1" smtClean="0"/>
              <a:t>poskytujú</a:t>
            </a:r>
            <a:r>
              <a:rPr lang="en-IE" sz="3200" dirty="0" smtClean="0"/>
              <a:t> s</a:t>
            </a:r>
            <a:r>
              <a:rPr lang="sk-SK" sz="3200" dirty="0" smtClean="0"/>
              <a:t>tredoškolské </a:t>
            </a:r>
            <a:r>
              <a:rPr lang="sk-SK" sz="3200" dirty="0"/>
              <a:t>odborné vzdelávanie a </a:t>
            </a:r>
            <a:r>
              <a:rPr lang="sk-SK" sz="3200" dirty="0" smtClean="0"/>
              <a:t>príprava</a:t>
            </a:r>
            <a:endParaRPr lang="en-IE" sz="3200" dirty="0" smtClean="0"/>
          </a:p>
          <a:p>
            <a:endParaRPr lang="en-IE" sz="3200" dirty="0"/>
          </a:p>
          <a:p>
            <a:r>
              <a:rPr lang="sk-SK" sz="3200" dirty="0" smtClean="0"/>
              <a:t>Štúdium trvá štyri roky. Úplné stredné odborné vzdelanie sa ukončuje úspešným vykonaním maturitnej skúšky</a:t>
            </a:r>
            <a:endParaRPr lang="sk-SK" sz="3200" dirty="0"/>
          </a:p>
          <a:p>
            <a:r>
              <a:rPr lang="sk-SK" sz="2400" dirty="0"/>
              <a:t>     </a:t>
            </a:r>
          </a:p>
        </p:txBody>
      </p:sp>
      <p:sp>
        <p:nvSpPr>
          <p:cNvPr id="8" name="Obdĺžnik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58200" y="64881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hlinkClick r:id="" action="ppaction://noaction"/>
              </a:rPr>
              <a:t>ďalej</a:t>
            </a:r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5000628" y="1142984"/>
            <a:ext cx="3643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/>
              <a:t> </a:t>
            </a:r>
          </a:p>
          <a:p>
            <a:r>
              <a:rPr lang="en-IE" dirty="0"/>
              <a:t/>
            </a:r>
            <a:br>
              <a:rPr lang="en-IE" dirty="0"/>
            </a:br>
            <a:r>
              <a:rPr lang="en-IE" dirty="0">
                <a:hlinkClick r:id="rId2"/>
              </a:rPr>
              <a:t>SOŠ </a:t>
            </a:r>
            <a:r>
              <a:rPr lang="en-IE" dirty="0" err="1">
                <a:hlinkClick r:id="rId2"/>
              </a:rPr>
              <a:t>dopravné</a:t>
            </a:r>
            <a:r>
              <a:rPr lang="en-IE" dirty="0"/>
              <a:t/>
            </a:r>
            <a:br>
              <a:rPr lang="en-IE" dirty="0"/>
            </a:br>
            <a:r>
              <a:rPr lang="en-IE" dirty="0">
                <a:hlinkClick r:id="rId3"/>
              </a:rPr>
              <a:t>SOŠ </a:t>
            </a:r>
            <a:r>
              <a:rPr lang="en-IE" dirty="0" err="1">
                <a:hlinkClick r:id="rId3"/>
              </a:rPr>
              <a:t>drevárske</a:t>
            </a:r>
            <a:r>
              <a:rPr lang="en-IE" dirty="0">
                <a:hlinkClick r:id="rId3"/>
              </a:rPr>
              <a:t> a </a:t>
            </a:r>
            <a:r>
              <a:rPr lang="en-IE" dirty="0" err="1">
                <a:hlinkClick r:id="rId3"/>
              </a:rPr>
              <a:t>lesnícke</a:t>
            </a:r>
            <a:r>
              <a:rPr lang="en-IE" dirty="0"/>
              <a:t/>
            </a:r>
            <a:br>
              <a:rPr lang="en-IE" dirty="0"/>
            </a:br>
            <a:r>
              <a:rPr lang="en-IE" dirty="0">
                <a:hlinkClick r:id="rId4"/>
              </a:rPr>
              <a:t>SOŠ </a:t>
            </a:r>
            <a:r>
              <a:rPr lang="en-IE" dirty="0" err="1">
                <a:hlinkClick r:id="rId4"/>
              </a:rPr>
              <a:t>elektrotechnické</a:t>
            </a:r>
            <a:r>
              <a:rPr lang="en-IE" dirty="0"/>
              <a:t/>
            </a:r>
            <a:br>
              <a:rPr lang="en-IE" dirty="0"/>
            </a:br>
            <a:r>
              <a:rPr lang="en-IE" dirty="0">
                <a:hlinkClick r:id="rId5"/>
              </a:rPr>
              <a:t>SOŠ </a:t>
            </a:r>
            <a:r>
              <a:rPr lang="en-IE" dirty="0" err="1">
                <a:hlinkClick r:id="rId5"/>
              </a:rPr>
              <a:t>obchodu</a:t>
            </a:r>
            <a:r>
              <a:rPr lang="en-IE" dirty="0">
                <a:hlinkClick r:id="rId5"/>
              </a:rPr>
              <a:t>, </a:t>
            </a:r>
            <a:r>
              <a:rPr lang="en-IE" dirty="0" err="1">
                <a:hlinkClick r:id="rId5"/>
              </a:rPr>
              <a:t>služieb</a:t>
            </a:r>
            <a:r>
              <a:rPr lang="en-IE" dirty="0">
                <a:hlinkClick r:id="rId5"/>
              </a:rPr>
              <a:t> a </a:t>
            </a:r>
            <a:r>
              <a:rPr lang="en-IE" dirty="0" err="1">
                <a:hlinkClick r:id="rId5"/>
              </a:rPr>
              <a:t>podnikania</a:t>
            </a:r>
            <a:r>
              <a:rPr lang="en-IE" dirty="0"/>
              <a:t/>
            </a:r>
            <a:br>
              <a:rPr lang="en-IE" dirty="0"/>
            </a:br>
            <a:r>
              <a:rPr lang="en-IE" dirty="0">
                <a:hlinkClick r:id="rId6"/>
              </a:rPr>
              <a:t>SOŠ </a:t>
            </a:r>
            <a:r>
              <a:rPr lang="en-IE" dirty="0" err="1">
                <a:hlinkClick r:id="rId6"/>
              </a:rPr>
              <a:t>pedagogické</a:t>
            </a:r>
            <a:r>
              <a:rPr lang="en-IE" dirty="0"/>
              <a:t/>
            </a:r>
            <a:br>
              <a:rPr lang="en-IE" dirty="0"/>
            </a:br>
            <a:r>
              <a:rPr lang="en-IE" dirty="0">
                <a:hlinkClick r:id="rId7"/>
              </a:rPr>
              <a:t>SOŠ </a:t>
            </a:r>
            <a:r>
              <a:rPr lang="en-IE" dirty="0" err="1">
                <a:hlinkClick r:id="rId7"/>
              </a:rPr>
              <a:t>poľnohospodárske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  <a:p>
            <a:r>
              <a:rPr lang="en-IE" dirty="0">
                <a:hlinkClick r:id="rId8"/>
              </a:rPr>
              <a:t>SOŠ </a:t>
            </a:r>
            <a:r>
              <a:rPr lang="en-IE" dirty="0" err="1">
                <a:hlinkClick r:id="rId8"/>
              </a:rPr>
              <a:t>potravinárske</a:t>
            </a:r>
            <a:r>
              <a:rPr lang="en-IE" dirty="0"/>
              <a:t/>
            </a:r>
            <a:br>
              <a:rPr lang="en-IE" dirty="0"/>
            </a:br>
            <a:r>
              <a:rPr lang="en-IE" dirty="0">
                <a:hlinkClick r:id="rId9"/>
              </a:rPr>
              <a:t>SOŠ </a:t>
            </a:r>
            <a:r>
              <a:rPr lang="en-IE" dirty="0" err="1">
                <a:hlinkClick r:id="rId9"/>
              </a:rPr>
              <a:t>stavebné</a:t>
            </a:r>
            <a:r>
              <a:rPr lang="en-IE" dirty="0"/>
              <a:t/>
            </a:r>
            <a:br>
              <a:rPr lang="en-IE" dirty="0"/>
            </a:br>
            <a:r>
              <a:rPr lang="en-IE" dirty="0">
                <a:hlinkClick r:id="rId10"/>
              </a:rPr>
              <a:t>SOŠ </a:t>
            </a:r>
            <a:r>
              <a:rPr lang="en-IE" dirty="0" err="1">
                <a:hlinkClick r:id="rId10"/>
              </a:rPr>
              <a:t>strojárske</a:t>
            </a:r>
            <a:r>
              <a:rPr lang="en-IE" dirty="0"/>
              <a:t/>
            </a:r>
            <a:br>
              <a:rPr lang="en-IE" dirty="0"/>
            </a:br>
            <a:r>
              <a:rPr lang="en-IE" dirty="0" err="1">
                <a:hlinkClick r:id="rId11"/>
              </a:rPr>
              <a:t>Spojené</a:t>
            </a:r>
            <a:r>
              <a:rPr lang="en-IE" dirty="0">
                <a:hlinkClick r:id="rId11"/>
              </a:rPr>
              <a:t> </a:t>
            </a:r>
            <a:r>
              <a:rPr lang="en-IE" dirty="0" err="1" smtClean="0">
                <a:hlinkClick r:id="rId11"/>
              </a:rPr>
              <a:t>školy</a:t>
            </a:r>
            <a:endParaRPr lang="en-IE" dirty="0" smtClean="0"/>
          </a:p>
          <a:p>
            <a:r>
              <a:rPr lang="en-IE" dirty="0"/>
              <a:t/>
            </a:r>
            <a:br>
              <a:rPr lang="en-IE" dirty="0"/>
            </a:br>
            <a:r>
              <a:rPr lang="en-IE" dirty="0" err="1">
                <a:hlinkClick r:id="rId12"/>
              </a:rPr>
              <a:t>Stredné</a:t>
            </a:r>
            <a:r>
              <a:rPr lang="en-IE" dirty="0">
                <a:hlinkClick r:id="rId12"/>
              </a:rPr>
              <a:t> </a:t>
            </a:r>
            <a:r>
              <a:rPr lang="en-IE" dirty="0" err="1">
                <a:hlinkClick r:id="rId12"/>
              </a:rPr>
              <a:t>priemyselné</a:t>
            </a:r>
            <a:r>
              <a:rPr lang="en-IE" dirty="0">
                <a:hlinkClick r:id="rId12"/>
              </a:rPr>
              <a:t> </a:t>
            </a:r>
            <a:r>
              <a:rPr lang="en-IE" dirty="0" err="1">
                <a:hlinkClick r:id="rId12"/>
              </a:rPr>
              <a:t>školy</a:t>
            </a:r>
            <a:r>
              <a:rPr lang="en-IE" dirty="0"/>
              <a:t/>
            </a:r>
            <a:br>
              <a:rPr lang="en-IE" dirty="0"/>
            </a:br>
            <a:r>
              <a:rPr lang="en-IE" dirty="0" err="1">
                <a:hlinkClick r:id="rId13"/>
              </a:rPr>
              <a:t>Stredné</a:t>
            </a:r>
            <a:r>
              <a:rPr lang="en-IE" dirty="0">
                <a:hlinkClick r:id="rId13"/>
              </a:rPr>
              <a:t> </a:t>
            </a:r>
            <a:r>
              <a:rPr lang="en-IE" dirty="0" err="1">
                <a:hlinkClick r:id="rId13"/>
              </a:rPr>
              <a:t>zdravotnícke</a:t>
            </a:r>
            <a:r>
              <a:rPr lang="en-IE" dirty="0">
                <a:hlinkClick r:id="rId13"/>
              </a:rPr>
              <a:t> </a:t>
            </a:r>
            <a:r>
              <a:rPr lang="en-IE" dirty="0" err="1">
                <a:hlinkClick r:id="rId13"/>
              </a:rPr>
              <a:t>školy</a:t>
            </a:r>
            <a:endParaRPr lang="en-I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 bldLvl="2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STREDNÉ ODBORNÉ UČILIŠTIA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525963"/>
          </a:xfrm>
        </p:spPr>
        <p:txBody>
          <a:bodyPr>
            <a:normAutofit fontScale="62500" lnSpcReduction="20000"/>
          </a:bodyPr>
          <a:lstStyle/>
          <a:p>
            <a:r>
              <a:rPr lang="en-IE" dirty="0" err="1" smtClean="0"/>
              <a:t>pripravujú</a:t>
            </a:r>
            <a:r>
              <a:rPr lang="en-IE" dirty="0" smtClean="0"/>
              <a:t> </a:t>
            </a:r>
            <a:r>
              <a:rPr lang="en-IE" dirty="0"/>
              <a:t>v </a:t>
            </a:r>
            <a:r>
              <a:rPr lang="en-IE" dirty="0" err="1"/>
              <a:t>najmenej</a:t>
            </a:r>
            <a:r>
              <a:rPr lang="en-IE" dirty="0"/>
              <a:t> </a:t>
            </a:r>
            <a:r>
              <a:rPr lang="en-IE" dirty="0" err="1"/>
              <a:t>dvojročnom</a:t>
            </a:r>
            <a:r>
              <a:rPr lang="en-IE" dirty="0"/>
              <a:t> </a:t>
            </a:r>
            <a:r>
              <a:rPr lang="en-IE" dirty="0" err="1"/>
              <a:t>štúdiu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výkon</a:t>
            </a:r>
            <a:r>
              <a:rPr lang="en-IE" dirty="0"/>
              <a:t> </a:t>
            </a:r>
            <a:r>
              <a:rPr lang="en-IE" dirty="0" err="1"/>
              <a:t>robotníckych</a:t>
            </a:r>
            <a:r>
              <a:rPr lang="en-IE" dirty="0"/>
              <a:t> </a:t>
            </a:r>
            <a:r>
              <a:rPr lang="en-IE" dirty="0" err="1"/>
              <a:t>povolaní</a:t>
            </a:r>
            <a:r>
              <a:rPr lang="en-IE" dirty="0"/>
              <a:t> a </a:t>
            </a:r>
            <a:r>
              <a:rPr lang="en-IE" dirty="0" err="1"/>
              <a:t>odborných</a:t>
            </a:r>
            <a:r>
              <a:rPr lang="en-IE" dirty="0"/>
              <a:t> </a:t>
            </a:r>
            <a:r>
              <a:rPr lang="en-IE" dirty="0" err="1"/>
              <a:t>činností</a:t>
            </a:r>
            <a:r>
              <a:rPr lang="en-IE" dirty="0"/>
              <a:t> </a:t>
            </a:r>
            <a:r>
              <a:rPr lang="en-IE" dirty="0" err="1"/>
              <a:t>zodpovedajúcich</a:t>
            </a:r>
            <a:r>
              <a:rPr lang="en-IE" dirty="0"/>
              <a:t> </a:t>
            </a:r>
            <a:r>
              <a:rPr lang="en-IE" dirty="0" err="1" smtClean="0"/>
              <a:t>príslušnému</a:t>
            </a:r>
            <a:r>
              <a:rPr lang="en-IE" dirty="0" smtClean="0"/>
              <a:t> </a:t>
            </a:r>
            <a:r>
              <a:rPr lang="en-IE" dirty="0" err="1"/>
              <a:t>učebnému</a:t>
            </a:r>
            <a:r>
              <a:rPr lang="en-IE" dirty="0"/>
              <a:t> </a:t>
            </a:r>
            <a:r>
              <a:rPr lang="en-IE" dirty="0" err="1"/>
              <a:t>odboru</a:t>
            </a:r>
            <a:r>
              <a:rPr lang="en-IE" dirty="0"/>
              <a:t>. 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Toto </a:t>
            </a:r>
            <a:r>
              <a:rPr lang="en-IE" dirty="0" err="1"/>
              <a:t>štúdium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ukončuje</a:t>
            </a:r>
            <a:r>
              <a:rPr lang="en-IE" dirty="0"/>
              <a:t> </a:t>
            </a:r>
            <a:r>
              <a:rPr lang="en-IE" dirty="0" err="1"/>
              <a:t>záverečnou</a:t>
            </a:r>
            <a:r>
              <a:rPr lang="en-IE" dirty="0"/>
              <a:t> </a:t>
            </a:r>
            <a:r>
              <a:rPr lang="en-IE" dirty="0" err="1"/>
              <a:t>skúškou</a:t>
            </a:r>
            <a:r>
              <a:rPr lang="en-IE" dirty="0"/>
              <a:t>. 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err="1" smtClean="0"/>
              <a:t>vo</a:t>
            </a:r>
            <a:r>
              <a:rPr lang="en-IE" dirty="0" smtClean="0"/>
              <a:t> </a:t>
            </a:r>
            <a:r>
              <a:rPr lang="en-IE" dirty="0" err="1"/>
              <a:t>štvorročnom</a:t>
            </a:r>
            <a:r>
              <a:rPr lang="en-IE" dirty="0"/>
              <a:t> </a:t>
            </a:r>
            <a:r>
              <a:rPr lang="en-IE" dirty="0" err="1"/>
              <a:t>štúdiu</a:t>
            </a:r>
            <a:r>
              <a:rPr lang="en-IE" dirty="0"/>
              <a:t> </a:t>
            </a:r>
            <a:r>
              <a:rPr lang="en-IE" dirty="0" smtClean="0"/>
              <a:t> </a:t>
            </a:r>
            <a:r>
              <a:rPr lang="en-IE" dirty="0" err="1" smtClean="0"/>
              <a:t>pripravuje</a:t>
            </a:r>
            <a:r>
              <a:rPr lang="en-IE" dirty="0" smtClean="0"/>
              <a:t>  </a:t>
            </a:r>
            <a:r>
              <a:rPr lang="en-IE" dirty="0" err="1" smtClean="0"/>
              <a:t>učilište</a:t>
            </a:r>
            <a:r>
              <a:rPr lang="en-IE" dirty="0" smtClean="0"/>
              <a:t> </a:t>
            </a:r>
            <a:endParaRPr lang="en-IE" dirty="0"/>
          </a:p>
          <a:p>
            <a:pPr>
              <a:buNone/>
            </a:pPr>
            <a:r>
              <a:rPr lang="en-IE" dirty="0" smtClean="0"/>
              <a:t>      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výkon</a:t>
            </a:r>
            <a:r>
              <a:rPr lang="en-IE" dirty="0" smtClean="0"/>
              <a:t> </a:t>
            </a:r>
            <a:r>
              <a:rPr lang="en-IE" dirty="0" err="1" smtClean="0"/>
              <a:t>robotníckych</a:t>
            </a:r>
            <a:r>
              <a:rPr lang="en-IE" dirty="0" smtClean="0"/>
              <a:t> </a:t>
            </a:r>
            <a:r>
              <a:rPr lang="en-IE" dirty="0" err="1" smtClean="0"/>
              <a:t>povolaní</a:t>
            </a:r>
            <a:r>
              <a:rPr lang="en-IE" dirty="0" smtClean="0"/>
              <a:t> </a:t>
            </a:r>
            <a:r>
              <a:rPr lang="en-IE" dirty="0" err="1" smtClean="0"/>
              <a:t>zodpovedajúcich</a:t>
            </a:r>
            <a:r>
              <a:rPr lang="en-IE" dirty="0" smtClean="0"/>
              <a:t> </a:t>
            </a:r>
            <a:r>
              <a:rPr lang="en-IE" dirty="0" err="1"/>
              <a:t>príslušnému</a:t>
            </a:r>
            <a:r>
              <a:rPr lang="en-IE" dirty="0"/>
              <a:t> </a:t>
            </a:r>
            <a:r>
              <a:rPr lang="en-IE" dirty="0" err="1"/>
              <a:t>študijnému</a:t>
            </a:r>
            <a:r>
              <a:rPr lang="en-IE" dirty="0"/>
              <a:t> </a:t>
            </a:r>
            <a:r>
              <a:rPr lang="en-IE" dirty="0" err="1" smtClean="0"/>
              <a:t>odboru</a:t>
            </a:r>
            <a:r>
              <a:rPr lang="en-IE" dirty="0" smtClean="0"/>
              <a:t>,</a:t>
            </a:r>
          </a:p>
          <a:p>
            <a:pPr>
              <a:buNone/>
            </a:pPr>
            <a:r>
              <a:rPr lang="en-IE" dirty="0" smtClean="0"/>
              <a:t>      ale </a:t>
            </a:r>
            <a:r>
              <a:rPr lang="en-IE" dirty="0" err="1" smtClean="0"/>
              <a:t>aj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/>
              <a:t>š</a:t>
            </a:r>
            <a:r>
              <a:rPr lang="en-IE" dirty="0" err="1" smtClean="0"/>
              <a:t>túdium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vysokej</a:t>
            </a:r>
            <a:r>
              <a:rPr lang="en-IE" dirty="0" smtClean="0"/>
              <a:t> </a:t>
            </a:r>
            <a:r>
              <a:rPr lang="en-IE" dirty="0" err="1"/>
              <a:t>škole</a:t>
            </a:r>
            <a:r>
              <a:rPr lang="en-IE" dirty="0"/>
              <a:t>. </a:t>
            </a:r>
            <a:endParaRPr lang="en-IE" dirty="0" smtClean="0"/>
          </a:p>
          <a:p>
            <a:pPr>
              <a:buNone/>
            </a:pPr>
            <a:r>
              <a:rPr lang="en-IE" dirty="0" smtClean="0"/>
              <a:t>      Toto </a:t>
            </a:r>
            <a:r>
              <a:rPr lang="en-IE" dirty="0" err="1"/>
              <a:t>štúdium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ukončuje</a:t>
            </a:r>
            <a:r>
              <a:rPr lang="en-IE" dirty="0"/>
              <a:t> </a:t>
            </a:r>
            <a:r>
              <a:rPr lang="en-IE" dirty="0" err="1"/>
              <a:t>maturitnou</a:t>
            </a:r>
            <a:r>
              <a:rPr lang="en-IE" dirty="0"/>
              <a:t> </a:t>
            </a:r>
            <a:r>
              <a:rPr lang="en-IE" dirty="0" err="1"/>
              <a:t>skúškou</a:t>
            </a:r>
            <a:r>
              <a:rPr lang="en-IE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2132" y="3286124"/>
            <a:ext cx="336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err="1" smtClean="0">
                <a:hlinkClick r:id="rId2"/>
              </a:rPr>
              <a:t>Odborné</a:t>
            </a:r>
            <a:r>
              <a:rPr lang="en-IE" dirty="0" smtClean="0">
                <a:hlinkClick r:id="rId2"/>
              </a:rPr>
              <a:t> </a:t>
            </a:r>
            <a:r>
              <a:rPr lang="en-IE" dirty="0" err="1" smtClean="0">
                <a:hlinkClick r:id="rId2"/>
              </a:rPr>
              <a:t>učilištia</a:t>
            </a:r>
            <a:r>
              <a:rPr lang="en-IE" dirty="0" smtClean="0">
                <a:hlinkClick r:id="rId2"/>
              </a:rPr>
              <a:t> a </a:t>
            </a:r>
            <a:r>
              <a:rPr lang="en-IE" dirty="0" err="1" smtClean="0">
                <a:hlinkClick r:id="rId2"/>
              </a:rPr>
              <a:t>Praktické</a:t>
            </a:r>
            <a:r>
              <a:rPr lang="en-IE" dirty="0" smtClean="0">
                <a:hlinkClick r:id="rId2"/>
              </a:rPr>
              <a:t> </a:t>
            </a:r>
            <a:r>
              <a:rPr lang="en-IE" dirty="0" err="1" smtClean="0">
                <a:hlinkClick r:id="rId2"/>
              </a:rPr>
              <a:t>školy</a:t>
            </a:r>
            <a:endParaRPr lang="en-I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KAM PO SKONČENÍ ŠKOLY?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Po skončení školy ľudia získavajú kvalifikáciu a nastúpia do zamestnania. </a:t>
            </a:r>
            <a:endParaRPr lang="en-I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Stáva sa, že človek nastúpi do </a:t>
            </a:r>
            <a:r>
              <a:rPr lang="en-I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takého zamestnania, ktoré nesúvisí s jeho povolaním. 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O niektoré povolania je veľký záujem, iné nie sú obľúbené.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 niektorých rodinách majú tradíciu: vo viacerých generáciách sa objavuje to isté povolanie.</a:t>
            </a:r>
          </a:p>
          <a:p>
            <a:endParaRPr lang="en-IE" dirty="0"/>
          </a:p>
        </p:txBody>
      </p:sp>
      <p:sp>
        <p:nvSpPr>
          <p:cNvPr id="4" name="BlokTextu 23"/>
          <p:cNvSpPr txBox="1"/>
          <p:nvPr/>
        </p:nvSpPr>
        <p:spPr>
          <a:xfrm>
            <a:off x="428596" y="2500306"/>
            <a:ext cx="8222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povolanie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činnosť, na ktorú sa človek pripravuje štúdiom</a:t>
            </a:r>
          </a:p>
          <a:p>
            <a:r>
              <a:rPr lang="sk-SK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zamestnanie</a:t>
            </a:r>
            <a:r>
              <a:rPr lang="sk-SK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práca za mzdu alebo odmenu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772400" cy="1470025"/>
          </a:xfrm>
        </p:spPr>
        <p:txBody>
          <a:bodyPr/>
          <a:lstStyle/>
          <a:p>
            <a:r>
              <a:rPr lang="en-IE" dirty="0" smtClean="0"/>
              <a:t>AKÉ BUDE TVOJE POVOLANIE?</a:t>
            </a:r>
            <a:endParaRPr lang="en-IE" dirty="0"/>
          </a:p>
        </p:txBody>
      </p:sp>
      <p:sp>
        <p:nvSpPr>
          <p:cNvPr id="1028" name="AutoShape 4" descr="Nájdite si povolanie, ktoré vás bude baviť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30" name="Picture 6" descr="Nájdite si povolanie, ktoré vás bude baviť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85992"/>
            <a:ext cx="4471998" cy="3325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142976" y="571480"/>
            <a:ext cx="74206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Zostavte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rebríček najatraktívnejších povolaní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I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Napíš</a:t>
            </a:r>
            <a:r>
              <a:rPr lang="en-I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I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I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I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zošita</a:t>
            </a:r>
            <a:r>
              <a:rPr lang="en-I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3419872" y="3691880"/>
            <a:ext cx="2232248" cy="11772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povolanie</a:t>
            </a:r>
            <a:endParaRPr lang="sk-SK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Rovná spojovacia šípka 6"/>
          <p:cNvCxnSpPr/>
          <p:nvPr/>
        </p:nvCxnSpPr>
        <p:spPr>
          <a:xfrm flipV="1">
            <a:off x="4716016" y="2852936"/>
            <a:ext cx="28803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V="1">
            <a:off x="5652120" y="3176972"/>
            <a:ext cx="720080" cy="514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>
            <a:off x="5868144" y="4280520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>
            <a:off x="5508104" y="4869160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>
            <a:off x="4716016" y="494116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flipH="1">
            <a:off x="3295292" y="4977827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flipH="1" flipV="1">
            <a:off x="1800494" y="4136504"/>
            <a:ext cx="136815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flipH="1" flipV="1">
            <a:off x="2248307" y="2971160"/>
            <a:ext cx="1335017" cy="733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1660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povola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380" y="1643050"/>
            <a:ext cx="7856168" cy="435771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Rôzne povolania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13517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/>
          </a:bodyPr>
          <a:lstStyle/>
          <a:p>
            <a:r>
              <a:rPr lang="sk-SK" dirty="0" smtClean="0"/>
              <a:t>Za prvú ľudskú prácu považujeme detské hry</a:t>
            </a:r>
            <a:r>
              <a:rPr lang="sk-SK" dirty="0" smtClean="0"/>
              <a:t>.</a:t>
            </a:r>
            <a:endParaRPr lang="en-IE" dirty="0" smtClean="0"/>
          </a:p>
          <a:p>
            <a:endParaRPr lang="sk-SK" dirty="0" smtClean="0"/>
          </a:p>
          <a:p>
            <a:r>
              <a:rPr lang="sk-SK" dirty="0" smtClean="0"/>
              <a:t>Deti sa v nich hrajú na lekárov, vojakov, predavačky, kaderníčky</a:t>
            </a:r>
            <a:r>
              <a:rPr lang="sk-SK" dirty="0" smtClean="0"/>
              <a:t>,...</a:t>
            </a:r>
            <a:endParaRPr lang="en-IE" dirty="0" smtClean="0"/>
          </a:p>
          <a:p>
            <a:endParaRPr lang="sk-SK" dirty="0" smtClean="0"/>
          </a:p>
          <a:p>
            <a:r>
              <a:rPr lang="sk-SK" dirty="0" smtClean="0"/>
              <a:t>Hry im rozvíjajú prirodzený ľudský talent a záujem o konkrétnu činnosť</a:t>
            </a:r>
            <a:r>
              <a:rPr lang="sk-SK" dirty="0" smtClean="0"/>
              <a:t>.</a:t>
            </a:r>
            <a:endParaRPr lang="sk-SK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28662" y="642918"/>
            <a:ext cx="3969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dirty="0" smtClean="0"/>
              <a:t>PRVÉ POVOLANIA</a:t>
            </a: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xmlns="" val="406324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Hry na povolania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Zástupný symbol obsahu 6" descr="predavačk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95536" y="2420888"/>
            <a:ext cx="3941763" cy="3941763"/>
          </a:xfrm>
        </p:spPr>
      </p:pic>
      <p:pic>
        <p:nvPicPr>
          <p:cNvPr id="8" name="Zástupný symbol obsahu 7" descr="leká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99992" y="1772816"/>
            <a:ext cx="4229130" cy="2928958"/>
          </a:xfrm>
        </p:spPr>
      </p:pic>
    </p:spTree>
    <p:extLst>
      <p:ext uri="{BB962C8B-B14F-4D97-AF65-F5344CB8AC3E}">
        <p14:creationId xmlns:p14="http://schemas.microsoft.com/office/powerpoint/2010/main" xmlns="" val="181145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IE" b="1" dirty="0" smtClean="0">
                <a:latin typeface="+mn-lt"/>
              </a:rPr>
              <a:t>NA ZÁKLADNEJ ŠKOLE</a:t>
            </a:r>
            <a:endParaRPr lang="sk-SK" b="1" dirty="0" smtClean="0">
              <a:latin typeface="+mn-lt"/>
            </a:endParaRPr>
          </a:p>
        </p:txBody>
      </p:sp>
      <p:sp>
        <p:nvSpPr>
          <p:cNvPr id="4099" name="TextovéPole 2"/>
          <p:cNvSpPr txBox="1">
            <a:spLocks noChangeArrowheads="1"/>
          </p:cNvSpPr>
          <p:nvPr/>
        </p:nvSpPr>
        <p:spPr bwMode="auto">
          <a:xfrm>
            <a:off x="571472" y="1500174"/>
            <a:ext cx="785812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dirty="0"/>
              <a:t>Príchodom detí do základnej školy sa mení aj ich pohľad na svoje budúce povolanie</a:t>
            </a:r>
            <a:r>
              <a:rPr lang="sk-SK" sz="2800" dirty="0" smtClean="0"/>
              <a:t>.</a:t>
            </a:r>
            <a:endParaRPr lang="en-IE" sz="2800" dirty="0" smtClean="0"/>
          </a:p>
          <a:p>
            <a:endParaRPr lang="sk-SK" sz="2800" dirty="0"/>
          </a:p>
          <a:p>
            <a:r>
              <a:rPr lang="sk-SK" sz="2800" dirty="0"/>
              <a:t>Fantáziu nahrádza záujem</a:t>
            </a:r>
            <a:r>
              <a:rPr lang="sk-SK" sz="2800" dirty="0" smtClean="0"/>
              <a:t>.</a:t>
            </a:r>
            <a:endParaRPr lang="en-IE" sz="2800" dirty="0" smtClean="0"/>
          </a:p>
          <a:p>
            <a:endParaRPr lang="sk-SK" sz="2800" dirty="0"/>
          </a:p>
          <a:p>
            <a:endParaRPr lang="en-IE" sz="2800" dirty="0" smtClean="0"/>
          </a:p>
          <a:p>
            <a:r>
              <a:rPr lang="sk-SK" sz="2800" dirty="0" smtClean="0"/>
              <a:t>V školskom veku je pre voľbu povolania dôležité, ktoré predmety si dieťa obľúbi, ale aj to, akým mimoškolským aktivitám sa venuje</a:t>
            </a:r>
            <a:r>
              <a:rPr lang="sk-SK" sz="2000" dirty="0" smtClean="0"/>
              <a:t>.</a:t>
            </a:r>
          </a:p>
          <a:p>
            <a:endParaRPr lang="sk-SK" sz="2000" dirty="0">
              <a:solidFill>
                <a:srgbClr val="401B5B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85720" y="1500174"/>
            <a:ext cx="81210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Príchodom žiakov  do deviateho ročníka sa mení aj ich pohľad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svoje budúce povolanie. </a:t>
            </a:r>
            <a:endParaRPr lang="en-I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Záujem spolu so schopnosťami im umožní študovať 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pripravovať sa na svoje povolanie.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rozhodovaní vám pomôžu rodičia, výchovný poradca, 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psychológ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Vhodné povolanie a školu vám odporučia podľa prospechu,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schopností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vlastností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5295" y="5513132"/>
            <a:ext cx="1254112" cy="11336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785794"/>
            <a:ext cx="6490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 smtClean="0"/>
              <a:t>KAM PO SKONČENÍ 9.ROČNÍKA?  </a:t>
            </a:r>
            <a:endParaRPr lang="en-IE" sz="3600" b="1" dirty="0"/>
          </a:p>
        </p:txBody>
      </p:sp>
    </p:spTree>
    <p:extLst>
      <p:ext uri="{BB962C8B-B14F-4D97-AF65-F5344CB8AC3E}">
        <p14:creationId xmlns:p14="http://schemas.microsoft.com/office/powerpoint/2010/main" xmlns="" val="905665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ovéPole 1"/>
          <p:cNvSpPr txBox="1">
            <a:spLocks noChangeArrowheads="1"/>
          </p:cNvSpPr>
          <p:nvPr/>
        </p:nvSpPr>
        <p:spPr bwMode="auto">
          <a:xfrm>
            <a:off x="1143000" y="642938"/>
            <a:ext cx="63579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4400" b="1" dirty="0" smtClean="0"/>
              <a:t>KVALIFIKÁCIA</a:t>
            </a:r>
            <a:endParaRPr lang="sk-SK" sz="4400" b="1" dirty="0"/>
          </a:p>
        </p:txBody>
      </p:sp>
      <p:sp>
        <p:nvSpPr>
          <p:cNvPr id="4" name="BlokTextu 3"/>
          <p:cNvSpPr txBox="1">
            <a:spLocks noChangeArrowheads="1"/>
          </p:cNvSpPr>
          <p:nvPr/>
        </p:nvSpPr>
        <p:spPr bwMode="auto">
          <a:xfrm>
            <a:off x="642938" y="1785938"/>
            <a:ext cx="82153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/>
              <a:t>Na vykonávanie určitého povolania treba mať potrebnú </a:t>
            </a:r>
            <a:r>
              <a:rPr lang="sk-SK" sz="3200" b="1"/>
              <a:t>kvalifikáciu</a:t>
            </a:r>
            <a:r>
              <a:rPr lang="sk-SK" sz="3200"/>
              <a:t>.</a:t>
            </a:r>
          </a:p>
        </p:txBody>
      </p:sp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785813" y="3143250"/>
            <a:ext cx="77152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 b="1" dirty="0"/>
              <a:t>Kvalifikácia</a:t>
            </a:r>
            <a:r>
              <a:rPr lang="sk-SK" sz="3200" dirty="0"/>
              <a:t> je súhrn odborných vedomostí, schopností a skúseností, ktoré sú potrebné na vykonávanie určitého povolania. </a:t>
            </a:r>
          </a:p>
        </p:txBody>
      </p:sp>
      <p:pic>
        <p:nvPicPr>
          <p:cNvPr id="6" name="Picture 2" descr="C:\Users\Gabi\Desktop\tesá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5357813"/>
            <a:ext cx="1612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Gabi\Desktop\Pestré  gify\photographe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4857750"/>
            <a:ext cx="1320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Users\Gabi\Desktop\explainin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71500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Gabi\Desktop\Pestré  gify\an air steward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4714875"/>
            <a:ext cx="1270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ĺžnik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58200" y="64881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hlinkClick r:id="" action="ppaction://noaction"/>
              </a:rPr>
              <a:t>ďalej</a:t>
            </a:r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50"/>
                            </p:stCondLst>
                            <p:childTnLst>
                              <p:par>
                                <p:cTn id="5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250"/>
                            </p:stCondLst>
                            <p:childTnLst>
                              <p:par>
                                <p:cTn id="5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4" grpId="0"/>
      <p:bldP spid="5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ovéPole 1"/>
          <p:cNvSpPr txBox="1">
            <a:spLocks noChangeArrowheads="1"/>
          </p:cNvSpPr>
          <p:nvPr/>
        </p:nvSpPr>
        <p:spPr bwMode="auto">
          <a:xfrm>
            <a:off x="500034" y="0"/>
            <a:ext cx="8286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3600" b="1">
                <a:solidFill>
                  <a:srgbClr val="7030A0"/>
                </a:solidFill>
                <a:cs typeface="Arial" charset="0"/>
              </a:rPr>
              <a:t>Školský systém na Slovensku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2143125" y="785813"/>
          <a:ext cx="4714906" cy="58888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3558"/>
                <a:gridCol w="1347116"/>
                <a:gridCol w="1347116"/>
                <a:gridCol w="1347116"/>
              </a:tblGrid>
              <a:tr h="606959">
                <a:tc gridSpan="4"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Vysoké školy</a:t>
                      </a:r>
                      <a:endParaRPr lang="sk-SK" b="1" dirty="0"/>
                    </a:p>
                  </a:txBody>
                  <a:tcPr anchor="ctr">
                    <a:solidFill>
                      <a:srgbClr val="EE7E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432160">
                <a:tc rowSpan="2"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Gymnáziá</a:t>
                      </a:r>
                      <a:endParaRPr lang="sk-SK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1" dirty="0" smtClean="0"/>
                    </a:p>
                    <a:p>
                      <a:pPr algn="ctr"/>
                      <a:r>
                        <a:rPr lang="sk-SK" b="1" dirty="0" smtClean="0"/>
                        <a:t>Stredné odborné</a:t>
                      </a:r>
                      <a:r>
                        <a:rPr lang="sk-SK" b="1" baseline="0" dirty="0" smtClean="0"/>
                        <a:t> školy</a:t>
                      </a:r>
                      <a:endParaRPr lang="sk-SK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b="1" dirty="0" smtClean="0"/>
                    </a:p>
                    <a:p>
                      <a:pPr algn="ctr"/>
                      <a:r>
                        <a:rPr lang="sk-SK" b="1" dirty="0" smtClean="0"/>
                        <a:t>Stredné odborné učilištia</a:t>
                      </a:r>
                      <a:endParaRPr lang="sk-SK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3216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Základné školy</a:t>
                      </a:r>
                    </a:p>
                    <a:p>
                      <a:endParaRPr lang="sk-SK" b="1" dirty="0" smtClean="0"/>
                    </a:p>
                    <a:p>
                      <a:endParaRPr lang="sk-SK" b="1" dirty="0" smtClean="0"/>
                    </a:p>
                    <a:p>
                      <a:pPr algn="ctr"/>
                      <a:endParaRPr lang="sk-SK" b="1" dirty="0" smtClean="0"/>
                    </a:p>
                    <a:p>
                      <a:pPr algn="ctr"/>
                      <a:r>
                        <a:rPr lang="sk-SK" b="1" dirty="0" smtClean="0"/>
                        <a:t>2. stupeň</a:t>
                      </a:r>
                      <a:endParaRPr lang="sk-SK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86356">
                <a:tc gridSpan="4">
                  <a:txBody>
                    <a:bodyPr/>
                    <a:lstStyle/>
                    <a:p>
                      <a:pPr algn="ctr"/>
                      <a:endParaRPr lang="sk-SK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50021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 smtClean="0"/>
                        <a:t>1. stupeň</a:t>
                      </a:r>
                    </a:p>
                    <a:p>
                      <a:pPr algn="ctr"/>
                      <a:endParaRPr lang="sk-SK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500083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 smtClean="0"/>
                        <a:t>Materské školy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1500166" y="1357297"/>
          <a:ext cx="571504" cy="495271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71504"/>
              </a:tblGrid>
              <a:tr h="239370">
                <a:tc>
                  <a:txBody>
                    <a:bodyPr/>
                    <a:lstStyle/>
                    <a:p>
                      <a:r>
                        <a:rPr lang="sk-SK" dirty="0" smtClean="0"/>
                        <a:t>13</a:t>
                      </a:r>
                      <a:endParaRPr lang="sk-SK" dirty="0"/>
                    </a:p>
                  </a:txBody>
                  <a:tcPr/>
                </a:tc>
              </a:tr>
              <a:tr h="382246">
                <a:tc>
                  <a:txBody>
                    <a:bodyPr/>
                    <a:lstStyle/>
                    <a:p>
                      <a:r>
                        <a:rPr lang="sk-SK" dirty="0" smtClean="0"/>
                        <a:t>12</a:t>
                      </a:r>
                      <a:endParaRPr lang="sk-SK" dirty="0"/>
                    </a:p>
                  </a:txBody>
                  <a:tcPr/>
                </a:tc>
              </a:tr>
              <a:tr h="382246">
                <a:tc>
                  <a:txBody>
                    <a:bodyPr/>
                    <a:lstStyle/>
                    <a:p>
                      <a:r>
                        <a:rPr lang="sk-SK" dirty="0" smtClean="0"/>
                        <a:t>11</a:t>
                      </a:r>
                      <a:endParaRPr lang="sk-SK" dirty="0"/>
                    </a:p>
                  </a:txBody>
                  <a:tcPr/>
                </a:tc>
              </a:tr>
              <a:tr h="382246">
                <a:tc>
                  <a:txBody>
                    <a:bodyPr/>
                    <a:lstStyle/>
                    <a:p>
                      <a:r>
                        <a:rPr lang="sk-SK" dirty="0" smtClean="0"/>
                        <a:t>10</a:t>
                      </a:r>
                      <a:endParaRPr lang="sk-SK" dirty="0"/>
                    </a:p>
                  </a:txBody>
                  <a:tcPr/>
                </a:tc>
              </a:tr>
              <a:tr h="382246">
                <a:tc>
                  <a:txBody>
                    <a:bodyPr/>
                    <a:lstStyle/>
                    <a:p>
                      <a:r>
                        <a:rPr lang="sk-SK" dirty="0" smtClean="0"/>
                        <a:t>9</a:t>
                      </a:r>
                      <a:endParaRPr lang="sk-SK" dirty="0"/>
                    </a:p>
                  </a:txBody>
                  <a:tcPr/>
                </a:tc>
              </a:tr>
              <a:tr h="382246">
                <a:tc>
                  <a:txBody>
                    <a:bodyPr/>
                    <a:lstStyle/>
                    <a:p>
                      <a:r>
                        <a:rPr lang="sk-SK" dirty="0" smtClean="0"/>
                        <a:t>8</a:t>
                      </a:r>
                      <a:endParaRPr lang="sk-SK" dirty="0"/>
                    </a:p>
                  </a:txBody>
                  <a:tcPr/>
                </a:tc>
              </a:tr>
              <a:tr h="382246">
                <a:tc>
                  <a:txBody>
                    <a:bodyPr/>
                    <a:lstStyle/>
                    <a:p>
                      <a:r>
                        <a:rPr lang="sk-SK" dirty="0" smtClean="0"/>
                        <a:t>7</a:t>
                      </a:r>
                      <a:endParaRPr lang="sk-SK" dirty="0"/>
                    </a:p>
                  </a:txBody>
                  <a:tcPr/>
                </a:tc>
              </a:tr>
              <a:tr h="382246">
                <a:tc>
                  <a:txBody>
                    <a:bodyPr/>
                    <a:lstStyle/>
                    <a:p>
                      <a:r>
                        <a:rPr lang="sk-SK" dirty="0" smtClean="0"/>
                        <a:t>6</a:t>
                      </a:r>
                      <a:endParaRPr lang="sk-SK" dirty="0"/>
                    </a:p>
                  </a:txBody>
                  <a:tcPr/>
                </a:tc>
              </a:tr>
              <a:tr h="382246">
                <a:tc>
                  <a:txBody>
                    <a:bodyPr/>
                    <a:lstStyle/>
                    <a:p>
                      <a:r>
                        <a:rPr lang="sk-SK" dirty="0" smtClean="0"/>
                        <a:t>5</a:t>
                      </a:r>
                      <a:endParaRPr lang="sk-SK" dirty="0"/>
                    </a:p>
                  </a:txBody>
                  <a:tcPr/>
                </a:tc>
              </a:tr>
              <a:tr h="382246">
                <a:tc>
                  <a:txBody>
                    <a:bodyPr/>
                    <a:lstStyle/>
                    <a:p>
                      <a:r>
                        <a:rPr lang="sk-SK" dirty="0" smtClean="0"/>
                        <a:t>4</a:t>
                      </a:r>
                      <a:endParaRPr lang="sk-SK" dirty="0"/>
                    </a:p>
                  </a:txBody>
                  <a:tcPr/>
                </a:tc>
              </a:tr>
              <a:tr h="382246">
                <a:tc>
                  <a:txBody>
                    <a:bodyPr/>
                    <a:lstStyle/>
                    <a:p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/>
                </a:tc>
              </a:tr>
              <a:tr h="382246">
                <a:tc>
                  <a:txBody>
                    <a:bodyPr/>
                    <a:lstStyle/>
                    <a:p>
                      <a:r>
                        <a:rPr lang="sk-SK" b="0" dirty="0" smtClean="0"/>
                        <a:t>2</a:t>
                      </a:r>
                      <a:endParaRPr lang="sk-SK" b="0" dirty="0"/>
                    </a:p>
                  </a:txBody>
                  <a:tcPr/>
                </a:tc>
              </a:tr>
              <a:tr h="382246">
                <a:tc>
                  <a:txBody>
                    <a:bodyPr/>
                    <a:lstStyle/>
                    <a:p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6858016" y="2500305"/>
          <a:ext cx="761984" cy="3643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984"/>
              </a:tblGrid>
              <a:tr h="3643339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solidFill>
                            <a:srgbClr val="002060"/>
                          </a:solidFill>
                        </a:rPr>
                        <a:t>Povinná školská dochádzka</a:t>
                      </a:r>
                      <a:endParaRPr lang="sk-SK" sz="2000" dirty="0">
                        <a:solidFill>
                          <a:srgbClr val="002060"/>
                        </a:solidFill>
                      </a:endParaRPr>
                    </a:p>
                  </a:txBody>
                  <a:tcPr vert="vert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540</Words>
  <Application>Microsoft Office PowerPoint</Application>
  <PresentationFormat>On-screen Show (4:3)</PresentationFormat>
  <Paragraphs>117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VOĽBA POVOLANIA</vt:lpstr>
      <vt:lpstr>Slide 2</vt:lpstr>
      <vt:lpstr>Rôzne povolania</vt:lpstr>
      <vt:lpstr>Slide 4</vt:lpstr>
      <vt:lpstr>Hry na povolania</vt:lpstr>
      <vt:lpstr>NA ZÁKLADNEJ ŠKOLE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STREDNÉ ODBORNÉ UČILIŠTIA</vt:lpstr>
      <vt:lpstr>KAM PO SKONČENÍ ŠKOLY?</vt:lpstr>
      <vt:lpstr>AKÉ BUDE TVOJE POVOLANIE?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VOĽBA POVOLANIA</dc:title>
  <dc:creator>svobodova.ivana</dc:creator>
  <cp:lastModifiedBy>svobodova.ivana</cp:lastModifiedBy>
  <cp:revision>1</cp:revision>
  <dcterms:created xsi:type="dcterms:W3CDTF">2020-11-03T12:05:06Z</dcterms:created>
  <dcterms:modified xsi:type="dcterms:W3CDTF">2020-11-03T12:41:51Z</dcterms:modified>
</cp:coreProperties>
</file>