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60"/>
  </p:normalViewPr>
  <p:slideViewPr>
    <p:cSldViewPr>
      <p:cViewPr>
        <p:scale>
          <a:sx n="69" d="100"/>
          <a:sy n="69" d="100"/>
        </p:scale>
        <p:origin x="-7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DDB0-AA76-4F13-96FA-38A167A55ACC}" type="datetimeFigureOut">
              <a:rPr lang="sk-SK" smtClean="0"/>
              <a:pPr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A41C-8111-4149-8750-0E983A3DD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0070C0"/>
                </a:solidFill>
                <a:latin typeface="Comic Sans MS" pitchFamily="66" charset="0"/>
              </a:rPr>
              <a:t>Dýchanie živočíchov</a:t>
            </a:r>
            <a:endParaRPr lang="sk-SK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Ilustrácia(22693768): Dýchanie. | Autor: Luk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2857500" cy="2762251"/>
          </a:xfrm>
          <a:prstGeom prst="rect">
            <a:avLst/>
          </a:prstGeom>
          <a:noFill/>
        </p:spPr>
      </p:pic>
      <p:pic>
        <p:nvPicPr>
          <p:cNvPr id="21508" name="Picture 4" descr="Dýchacia sústava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246264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Vzdušnice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rozvetvené </a:t>
            </a:r>
            <a:r>
              <a:rPr lang="sk-SK" dirty="0" smtClean="0">
                <a:solidFill>
                  <a:srgbClr val="0070C0"/>
                </a:solidFill>
              </a:rPr>
              <a:t>rúrky</a:t>
            </a:r>
            <a:r>
              <a:rPr lang="sk-SK" dirty="0" smtClean="0"/>
              <a:t>, ktoré </a:t>
            </a:r>
            <a:r>
              <a:rPr lang="sk-SK" dirty="0" smtClean="0">
                <a:solidFill>
                  <a:srgbClr val="0070C0"/>
                </a:solidFill>
              </a:rPr>
              <a:t>prechádzajú celým telom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70C0"/>
                </a:solidFill>
              </a:rPr>
              <a:t>vyúsťujú na povrch </a:t>
            </a:r>
            <a:r>
              <a:rPr lang="sk-SK" dirty="0" smtClean="0"/>
              <a:t>otvorom  </a:t>
            </a:r>
            <a:r>
              <a:rPr lang="sk-SK" dirty="0" smtClean="0">
                <a:solidFill>
                  <a:srgbClr val="0070C0"/>
                </a:solidFill>
              </a:rPr>
              <a:t>kyslík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privádzajú</a:t>
            </a:r>
            <a:r>
              <a:rPr lang="sk-SK" dirty="0" smtClean="0"/>
              <a:t> priamo </a:t>
            </a:r>
            <a:r>
              <a:rPr lang="sk-SK" dirty="0" smtClean="0">
                <a:solidFill>
                  <a:srgbClr val="0070C0"/>
                </a:solidFill>
              </a:rPr>
              <a:t>k telovým bunkám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týmto dýchacím </a:t>
            </a:r>
          </a:p>
          <a:p>
            <a:pPr marL="0" indent="0">
              <a:buNone/>
            </a:pPr>
            <a:r>
              <a:rPr lang="sk-SK" dirty="0" smtClean="0"/>
              <a:t>orgánom dýcha 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HMYZ</a:t>
            </a:r>
            <a:endParaRPr lang="sk-SK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45" y="3000372"/>
            <a:ext cx="3535157" cy="385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00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Pľúcne vačky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</a:t>
            </a:r>
            <a:r>
              <a:rPr lang="sk-SK" dirty="0" smtClean="0">
                <a:solidFill>
                  <a:srgbClr val="0070C0"/>
                </a:solidFill>
              </a:rPr>
              <a:t>dutinky </a:t>
            </a:r>
            <a:r>
              <a:rPr lang="sk-SK" dirty="0" smtClean="0"/>
              <a:t>uložené </a:t>
            </a:r>
            <a:r>
              <a:rPr lang="sk-SK" dirty="0" smtClean="0">
                <a:solidFill>
                  <a:srgbClr val="0070C0"/>
                </a:solidFill>
              </a:rPr>
              <a:t>na brušku</a:t>
            </a:r>
            <a:r>
              <a:rPr lang="sk-SK" dirty="0" smtClean="0"/>
              <a:t>, ktorých </a:t>
            </a:r>
            <a:r>
              <a:rPr lang="sk-SK" dirty="0" smtClean="0">
                <a:solidFill>
                  <a:srgbClr val="0070C0"/>
                </a:solidFill>
              </a:rPr>
              <a:t>rozťahovaním a sťahovaním </a:t>
            </a:r>
            <a:r>
              <a:rPr lang="sk-SK" dirty="0" smtClean="0"/>
              <a:t>dochádza k výmene dýchacích plynov</a:t>
            </a:r>
          </a:p>
          <a:p>
            <a:pPr>
              <a:buNone/>
            </a:pPr>
            <a:r>
              <a:rPr lang="en-IE" dirty="0" smtClean="0"/>
              <a:t>-</a:t>
            </a:r>
            <a:r>
              <a:rPr lang="sk-SK" dirty="0" smtClean="0"/>
              <a:t>dýchajú </a:t>
            </a:r>
            <a:r>
              <a:rPr lang="sk-SK" dirty="0" smtClean="0"/>
              <a:t>nimi 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PAVÚKOVCE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290" name="Picture 2" descr="5) ORGANOLÓGIA (NÁUKA O ORGÁNOCH A ORGÁNOVÝCH SÚSTAVÁCH) orgánové sústavy  1. krycie, oporné, pohybové 2. metabol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53671"/>
            <a:ext cx="4953014" cy="2604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67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8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sz="800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sk-SK" sz="8000" dirty="0" smtClean="0">
                <a:solidFill>
                  <a:srgbClr val="0070C0"/>
                </a:solidFill>
                <a:latin typeface="Comic Sans MS" pitchFamily="66" charset="0"/>
              </a:rPr>
              <a:t>STAVOVCE </a:t>
            </a:r>
            <a:endParaRPr lang="sk-SK" sz="8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3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Dýchanie u stavovcov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                          </a:t>
            </a:r>
            <a:r>
              <a:rPr lang="sk-SK" dirty="0" smtClean="0"/>
              <a:t>závisí </a:t>
            </a:r>
            <a:r>
              <a:rPr lang="sk-SK" dirty="0" smtClean="0"/>
              <a:t>od 			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sk-SK" dirty="0" smtClean="0"/>
              <a:t>spôsobu života</a:t>
            </a:r>
            <a:r>
              <a:rPr lang="en-IE" dirty="0" smtClean="0"/>
              <a:t>                   </a:t>
            </a:r>
            <a:r>
              <a:rPr lang="sk-SK" dirty="0" smtClean="0"/>
              <a:t>telesnej </a:t>
            </a:r>
            <a:r>
              <a:rPr lang="sk-SK" dirty="0" smtClean="0"/>
              <a:t>aktivity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- dýchanie riadi </a:t>
            </a:r>
            <a:r>
              <a:rPr lang="sk-SK" dirty="0" smtClean="0">
                <a:solidFill>
                  <a:srgbClr val="0070C0"/>
                </a:solidFill>
              </a:rPr>
              <a:t>centrum dýchania, </a:t>
            </a:r>
            <a:r>
              <a:rPr lang="sk-SK" dirty="0" smtClean="0"/>
              <a:t>ktoré je uložené </a:t>
            </a:r>
            <a:r>
              <a:rPr lang="sk-SK" dirty="0" smtClean="0">
                <a:solidFill>
                  <a:srgbClr val="0070C0"/>
                </a:solidFill>
              </a:rPr>
              <a:t>v mozgu 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rot="10800000" flipV="1">
            <a:off x="2928926" y="2143116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071934" y="2143116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6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Ryby 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d</a:t>
            </a:r>
            <a:r>
              <a:rPr lang="sk-SK" dirty="0" smtClean="0"/>
              <a:t>ýchajú 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žiabrami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9218" name="Picture 2" descr="Žiabre KO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781425" cy="2438400"/>
          </a:xfrm>
          <a:prstGeom prst="rect">
            <a:avLst/>
          </a:prstGeom>
          <a:noFill/>
        </p:spPr>
      </p:pic>
      <p:pic>
        <p:nvPicPr>
          <p:cNvPr id="9222" name="Picture 6" descr="Pripúšťať, šťavnatý, pstruh Obrázok | k16384554 | Fotose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286250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68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Obojživelníky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LARVY</a:t>
            </a:r>
          </a:p>
          <a:p>
            <a:pPr>
              <a:buFontTx/>
              <a:buChar char="-"/>
            </a:pPr>
            <a:r>
              <a:rPr lang="sk-SK" dirty="0"/>
              <a:t>d</a:t>
            </a:r>
            <a:r>
              <a:rPr lang="sk-SK" dirty="0" smtClean="0"/>
              <a:t>ýchajú </a:t>
            </a:r>
            <a:r>
              <a:rPr lang="sk-SK" dirty="0" smtClean="0">
                <a:solidFill>
                  <a:srgbClr val="0070C0"/>
                </a:solidFill>
              </a:rPr>
              <a:t>žiabrami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DOSPELÉ JEDINCE</a:t>
            </a:r>
          </a:p>
          <a:p>
            <a:pPr>
              <a:buFontTx/>
              <a:buChar char="-"/>
            </a:pPr>
            <a:r>
              <a:rPr lang="sk-SK" dirty="0" smtClean="0"/>
              <a:t>dýchajú </a:t>
            </a:r>
            <a:r>
              <a:rPr lang="sk-SK" dirty="0" smtClean="0">
                <a:solidFill>
                  <a:srgbClr val="0070C0"/>
                </a:solidFill>
              </a:rPr>
              <a:t>pľúcami a </a:t>
            </a:r>
            <a:r>
              <a:rPr lang="sk-SK" dirty="0" smtClean="0">
                <a:solidFill>
                  <a:srgbClr val="0070C0"/>
                </a:solidFill>
              </a:rPr>
              <a:t>kožou</a:t>
            </a:r>
            <a:endParaRPr lang="en-IE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sk-S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dirty="0" smtClean="0"/>
              <a:t>		</a:t>
            </a:r>
            <a:r>
              <a:rPr lang="sk-SK" dirty="0" smtClean="0">
                <a:solidFill>
                  <a:srgbClr val="0070C0"/>
                </a:solidFill>
              </a:rPr>
              <a:t>hladké</a:t>
            </a:r>
            <a:r>
              <a:rPr lang="sk-SK" dirty="0" smtClean="0"/>
              <a:t> (mloky)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p</a:t>
            </a:r>
            <a:r>
              <a:rPr lang="sk-SK" dirty="0" smtClean="0"/>
              <a:t>ľúca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</a:t>
            </a:r>
            <a:r>
              <a:rPr lang="sk-SK" dirty="0" smtClean="0">
                <a:solidFill>
                  <a:srgbClr val="0070C0"/>
                </a:solidFill>
              </a:rPr>
              <a:t>málo zriasené </a:t>
            </a:r>
            <a:r>
              <a:rPr lang="sk-SK" dirty="0" smtClean="0"/>
              <a:t>(žaby)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619672" y="465313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619672" y="508518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64" y="5305961"/>
            <a:ext cx="2258536" cy="155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AutoShape 2" descr="Obojživelníky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196" name="AutoShape 4" descr="Obojživelníky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198" name="Picture 6" descr="Tráva žaba: popis, foto - Povahy 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2643182"/>
            <a:ext cx="3971925" cy="2647951"/>
          </a:xfrm>
          <a:prstGeom prst="rect">
            <a:avLst/>
          </a:prstGeom>
          <a:noFill/>
        </p:spPr>
      </p:pic>
      <p:pic>
        <p:nvPicPr>
          <p:cNvPr id="8200" name="Picture 8" descr="Axolotl : Bezstavovce - akva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77034" y="500042"/>
            <a:ext cx="2666966" cy="2000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89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Plazy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- majú </a:t>
            </a:r>
            <a:r>
              <a:rPr lang="sk-SK" dirty="0" smtClean="0">
                <a:solidFill>
                  <a:srgbClr val="0070C0"/>
                </a:solidFill>
              </a:rPr>
              <a:t>bohato zriasené </a:t>
            </a:r>
            <a:r>
              <a:rPr lang="sk-SK" dirty="0" smtClean="0"/>
              <a:t>pľúca 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071678"/>
            <a:ext cx="3300398" cy="44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07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Vtáky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dýchajú </a:t>
            </a:r>
            <a:r>
              <a:rPr lang="sk-SK" dirty="0" smtClean="0">
                <a:solidFill>
                  <a:srgbClr val="0070C0"/>
                </a:solidFill>
              </a:rPr>
              <a:t>pľúcami</a:t>
            </a:r>
            <a:r>
              <a:rPr lang="sk-SK" dirty="0" smtClean="0"/>
              <a:t> a </a:t>
            </a:r>
            <a:r>
              <a:rPr lang="sk-SK" dirty="0" smtClean="0">
                <a:solidFill>
                  <a:srgbClr val="0070C0"/>
                </a:solidFill>
              </a:rPr>
              <a:t>vzdušnými vakmi </a:t>
            </a:r>
          </a:p>
          <a:p>
            <a:pPr marL="0" indent="0">
              <a:buNone/>
            </a:pPr>
            <a:endParaRPr lang="sk-SK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dirty="0" smtClean="0"/>
              <a:t>	bohato zriasené     zásobáreň vzduchu </a:t>
            </a:r>
            <a:endParaRPr lang="sk-SK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276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652120" y="213285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Články - iné | www.lepet.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29000"/>
            <a:ext cx="487564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9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Cicavce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dirty="0" smtClean="0"/>
              <a:t>dýchajú bohato zriasenými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pľúcami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/>
              <a:t>zloženými</a:t>
            </a:r>
            <a:r>
              <a:rPr lang="en-IE" dirty="0" smtClean="0"/>
              <a:t> </a:t>
            </a:r>
            <a:r>
              <a:rPr lang="en-IE" dirty="0" smtClean="0"/>
              <a:t>z </a:t>
            </a:r>
            <a:r>
              <a:rPr lang="en-IE" dirty="0" err="1" smtClean="0"/>
              <a:t>pľúcnych</a:t>
            </a:r>
            <a:r>
              <a:rPr lang="en-IE" dirty="0" smtClean="0"/>
              <a:t> </a:t>
            </a:r>
            <a:r>
              <a:rPr lang="en-IE" dirty="0" err="1" smtClean="0"/>
              <a:t>mechúrikov</a:t>
            </a:r>
            <a:r>
              <a:rPr lang="en-IE" dirty="0" smtClean="0"/>
              <a:t>(</a:t>
            </a:r>
            <a:r>
              <a:rPr lang="en-IE" dirty="0" err="1" smtClean="0"/>
              <a:t>alveol</a:t>
            </a:r>
            <a:r>
              <a:rPr lang="en-IE" dirty="0" smtClean="0"/>
              <a:t>)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endParaRPr lang="sk-SK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 descr="Vnútri pľú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09583"/>
            <a:ext cx="4010028" cy="574841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786050" y="3643314"/>
            <a:ext cx="2786082" cy="23574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97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Stavba dýchacej sústavy</a:t>
            </a:r>
            <a:endParaRPr lang="sk-SK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Nozdry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Nosová dutina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Nosohltan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Hrtan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Priedušnica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Priedušky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Priedušničky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Pľúca  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500174"/>
            <a:ext cx="3602338" cy="48691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86182" y="2285992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71802" y="2643182"/>
            <a:ext cx="300039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43108" y="3214686"/>
            <a:ext cx="371477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14678" y="392906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28926" y="4429132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0430" y="4786322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5984" y="5214950"/>
            <a:ext cx="271464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5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k5345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286388"/>
            <a:ext cx="2730504" cy="1814982"/>
          </a:xfrm>
          <a:prstGeom prst="rect">
            <a:avLst/>
          </a:prstGeom>
        </p:spPr>
      </p:pic>
      <p:pic>
        <p:nvPicPr>
          <p:cNvPr id="8" name="Obrázok 7" descr="Oxy-486x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500306"/>
            <a:ext cx="2913176" cy="20859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Čo je dýchanie?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= </a:t>
            </a:r>
            <a:r>
              <a:rPr lang="sk-SK" dirty="0" smtClean="0">
                <a:solidFill>
                  <a:srgbClr val="0070C0"/>
                </a:solidFill>
              </a:rPr>
              <a:t>výmena dýchacích plynov </a:t>
            </a:r>
            <a:r>
              <a:rPr lang="sk-SK" dirty="0" smtClean="0"/>
              <a:t>medzi organizmom a prostredím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O aké dýchacie plyny ide?</a:t>
            </a:r>
          </a:p>
          <a:p>
            <a:pPr>
              <a:buNone/>
            </a:pPr>
            <a:r>
              <a:rPr lang="sk-SK" dirty="0" smtClean="0"/>
              <a:t>						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kyslík</a:t>
            </a:r>
          </a:p>
          <a:p>
            <a:pPr>
              <a:buNone/>
            </a:pPr>
            <a:r>
              <a:rPr lang="sk-SK" dirty="0"/>
              <a:t>d</a:t>
            </a:r>
            <a:r>
              <a:rPr lang="sk-SK" dirty="0" smtClean="0"/>
              <a:t>ýchacie plyny	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		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oxid uhličitý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3071802" y="4214818"/>
            <a:ext cx="192882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3071802" y="4714884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Dýchanie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VONKAJŠIE				VNÚTORNÉ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</a:t>
            </a:r>
            <a:r>
              <a:rPr lang="sk-SK" dirty="0" smtClean="0"/>
              <a:t>ýmena plynov medzi:		výmena plynov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pľúcnymi mechúrikmi	</a:t>
            </a:r>
            <a:r>
              <a:rPr lang="sk-SK" dirty="0" smtClean="0"/>
              <a:t>		medzi:</a:t>
            </a:r>
          </a:p>
          <a:p>
            <a:pPr marL="0" indent="0">
              <a:buNone/>
            </a:pPr>
            <a:r>
              <a:rPr lang="sk-SK" dirty="0"/>
              <a:t>	      a						 </a:t>
            </a:r>
            <a:r>
              <a:rPr lang="sk-SK" dirty="0">
                <a:solidFill>
                  <a:srgbClr val="0070C0"/>
                </a:solidFill>
              </a:rPr>
              <a:t>bunkami</a:t>
            </a:r>
            <a:endParaRPr lang="sk-S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dirty="0" smtClean="0"/>
              <a:t>	  </a:t>
            </a:r>
            <a:r>
              <a:rPr lang="sk-SK" dirty="0" smtClean="0">
                <a:solidFill>
                  <a:srgbClr val="0070C0"/>
                </a:solidFill>
              </a:rPr>
              <a:t> krvou</a:t>
            </a:r>
            <a:r>
              <a:rPr lang="sk-SK" dirty="0" smtClean="0"/>
              <a:t>					        a  	</a:t>
            </a:r>
            <a:r>
              <a:rPr lang="sk-SK" dirty="0"/>
              <a:t>	</a:t>
            </a:r>
            <a:r>
              <a:rPr lang="sk-SK" dirty="0" smtClean="0"/>
              <a:t>					   </a:t>
            </a:r>
            <a:r>
              <a:rPr lang="sk-SK" dirty="0" smtClean="0">
                <a:solidFill>
                  <a:srgbClr val="0070C0"/>
                </a:solidFill>
              </a:rPr>
              <a:t> krvou </a:t>
            </a:r>
          </a:p>
          <a:p>
            <a:pPr marL="0" indent="0">
              <a:buNone/>
            </a:pPr>
            <a:endParaRPr lang="sk-SK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979712" y="270892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020272" y="270892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123728" y="1196752"/>
            <a:ext cx="21602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004048" y="119675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52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sk-SK" sz="2000" dirty="0" smtClean="0"/>
              <a:t>Poznámky</a:t>
            </a:r>
            <a:r>
              <a:rPr lang="sk-SK" dirty="0" smtClean="0"/>
              <a:t> </a:t>
            </a:r>
            <a:r>
              <a:rPr lang="en-IE" dirty="0" smtClean="0"/>
              <a:t>:</a:t>
            </a:r>
            <a:r>
              <a:rPr lang="sk-SK" dirty="0" smtClean="0"/>
              <a:t>	</a:t>
            </a:r>
            <a:r>
              <a:rPr lang="sk-SK" sz="3600" dirty="0" smtClean="0"/>
              <a:t>Dýchanie živočíchov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4282" y="928670"/>
            <a:ext cx="9144000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Význam:</a:t>
            </a:r>
          </a:p>
          <a:p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Dýchanie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-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príjem kyslíka a vylučovanie oxidu uhličitého</a:t>
            </a:r>
          </a:p>
          <a:p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dýchaní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uvoľň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dôležitý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rozklade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organických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látok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dýchajú:</a:t>
            </a:r>
          </a:p>
          <a:p>
            <a:pPr marL="457200" indent="-457200">
              <a:buAutoNum type="arabicPeriod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BEZSTAVOVCE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Pŕhlivce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nezmar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obrúčkavce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dážďovka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ploskavce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pásomnica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povrchom tela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Mäkkýše – vodné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škľabka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žiabrami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suchozemské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slimák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pľúcnym vakom</a:t>
            </a:r>
          </a:p>
          <a:p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Článkonožce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Pavúky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pľúcnymi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akmi</a:t>
            </a:r>
            <a:endParaRPr lang="sk-SK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Kôrovce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žiabrami</a:t>
            </a:r>
          </a:p>
          <a:p>
            <a:pPr>
              <a:buNone/>
            </a:pP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Hmyz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vzdušnicami</a:t>
            </a:r>
          </a:p>
          <a:p>
            <a:pPr marL="0" indent="0">
              <a:buNone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STAVOVCE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Ryby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žiabrami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Obojživelníky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larvy: žiabrami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dospelé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pľúcami + koža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Plazy –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pľúca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viac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zriasnené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obojživelníkov</a:t>
            </a:r>
            <a:endParaRPr lang="sk-SK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Vtáky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pľúca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vzdušné vaky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Cicavce –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bohato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zriasnené</a:t>
            </a:r>
            <a:r>
              <a:rPr lang="en-I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pľúca</a:t>
            </a:r>
            <a:endParaRPr lang="en-I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Stavba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dýchacej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sústavy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cicavcov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nosová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dutina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bosohltan,hrtan,priedušnica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priedušky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priedušničky,pľúca-tvorené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pĺúcnych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mechúrikov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</a:t>
            </a:r>
            <a:r>
              <a:rPr lang="en-I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Typy dýchania:</a:t>
            </a:r>
          </a:p>
          <a:p>
            <a:pPr marL="0" indent="0">
              <a:buNone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vonkajšie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výmena dýchacích plynov medzi pľúc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nymi</a:t>
            </a:r>
            <a:r>
              <a:rPr lang="en-I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mechúrikmi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krvou</a:t>
            </a:r>
          </a:p>
          <a:p>
            <a:pPr marL="0" indent="0">
              <a:buNone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vnútorné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výmena dýchacích plynov medzi krvou a bunkami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2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071679"/>
            <a:ext cx="8229600" cy="221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600" dirty="0" smtClean="0">
                <a:solidFill>
                  <a:srgbClr val="0070C0"/>
                </a:solidFill>
                <a:latin typeface="Comic Sans MS" pitchFamily="66" charset="0"/>
              </a:rPr>
              <a:t>ĎAKUJEM ZA POZORNOSŤ!</a:t>
            </a:r>
            <a:endParaRPr lang="sk-SK" sz="6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1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xy-486x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36" y="3229264"/>
            <a:ext cx="4629150" cy="33147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Kyslík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j</a:t>
            </a:r>
            <a:r>
              <a:rPr lang="sk-SK" dirty="0" smtClean="0"/>
              <a:t>e potrebný pri </a:t>
            </a:r>
            <a:r>
              <a:rPr lang="sk-SK" dirty="0" smtClean="0">
                <a:solidFill>
                  <a:srgbClr val="0070C0"/>
                </a:solidFill>
              </a:rPr>
              <a:t>rozklade organických látok </a:t>
            </a:r>
            <a:r>
              <a:rPr lang="sk-SK" dirty="0" smtClean="0"/>
              <a:t>(živín), pričom sa uvoľňuje </a:t>
            </a:r>
            <a:r>
              <a:rPr lang="sk-SK" dirty="0" smtClean="0">
                <a:solidFill>
                  <a:srgbClr val="0070C0"/>
                </a:solidFill>
              </a:rPr>
              <a:t>energia</a:t>
            </a:r>
          </a:p>
          <a:p>
            <a:pPr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j</a:t>
            </a:r>
            <a:r>
              <a:rPr lang="sk-SK" dirty="0" smtClean="0"/>
              <a:t>eho nedostatok </a:t>
            </a:r>
            <a:r>
              <a:rPr lang="sk-SK" dirty="0" smtClean="0">
                <a:solidFill>
                  <a:srgbClr val="0070C0"/>
                </a:solidFill>
              </a:rPr>
              <a:t>ohrozuje život 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Oxid uhličitý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t</a:t>
            </a:r>
            <a:r>
              <a:rPr lang="sk-SK" dirty="0" smtClean="0"/>
              <a:t>vorí sa pri </a:t>
            </a:r>
            <a:r>
              <a:rPr lang="sk-SK" dirty="0" smtClean="0">
                <a:solidFill>
                  <a:srgbClr val="0070C0"/>
                </a:solidFill>
              </a:rPr>
              <a:t>rozklade organických látok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ž</a:t>
            </a:r>
            <a:r>
              <a:rPr lang="sk-SK" dirty="0" smtClean="0"/>
              <a:t>ivočíchy sa ho zbavujú </a:t>
            </a:r>
            <a:r>
              <a:rPr lang="sk-SK" dirty="0" smtClean="0">
                <a:solidFill>
                  <a:srgbClr val="0070C0"/>
                </a:solidFill>
              </a:rPr>
              <a:t>vydychovaním 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4" name="Obrázok 3" descr="k5345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357562"/>
            <a:ext cx="4437086" cy="2949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Výmena dýchacích plynov v bunke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u</a:t>
            </a:r>
            <a:r>
              <a:rPr lang="sk-SK" dirty="0" smtClean="0"/>
              <a:t>skutočňuje sa 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DIFÚZIOU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DIFÚZIA</a:t>
            </a:r>
          </a:p>
          <a:p>
            <a:pPr>
              <a:buNone/>
            </a:pPr>
            <a:r>
              <a:rPr lang="sk-SK" dirty="0" smtClean="0"/>
              <a:t>= prenikanie častíc z miesta s vyššou koncentráciou na miesta s nižšou koncentráciou </a:t>
            </a:r>
            <a:endParaRPr lang="sk-SK" dirty="0"/>
          </a:p>
        </p:txBody>
      </p:sp>
      <p:pic>
        <p:nvPicPr>
          <p:cNvPr id="4" name="Obrázok 3" descr="Prijem_a_vydaj_latok_bunkou_dec_html_m2b2fe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500570"/>
            <a:ext cx="3571900" cy="211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Ako prijímajú živočíchy kyslík z prostredia?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>
                <a:solidFill>
                  <a:srgbClr val="0070C0"/>
                </a:solidFill>
              </a:rPr>
              <a:t>p</a:t>
            </a:r>
            <a:r>
              <a:rPr lang="sk-SK" dirty="0" smtClean="0">
                <a:solidFill>
                  <a:srgbClr val="0070C0"/>
                </a:solidFill>
              </a:rPr>
              <a:t>ovrchom</a:t>
            </a:r>
            <a:r>
              <a:rPr lang="sk-SK" dirty="0" smtClean="0"/>
              <a:t> tela 			dýchacími </a:t>
            </a:r>
            <a:r>
              <a:rPr lang="sk-SK" dirty="0" smtClean="0">
                <a:solidFill>
                  <a:srgbClr val="0070C0"/>
                </a:solidFill>
              </a:rPr>
              <a:t>orgánmi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Kyslík sa dostáva do všetkých buniek organizmu</a:t>
            </a: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telovými tekutinami!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rot="10800000" flipV="1">
            <a:off x="1571604" y="1500174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5072066" y="1428736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20234"/>
            <a:ext cx="3680858" cy="2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29600" cy="19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21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Povrch tela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povrchom tela dýchajú: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>
                <a:solidFill>
                  <a:srgbClr val="0070C0"/>
                </a:solidFill>
              </a:rPr>
              <a:t>jednoduché živočíchy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	nezmar	</a:t>
            </a:r>
            <a:r>
              <a:rPr lang="en-IE" dirty="0" smtClean="0"/>
              <a:t>    </a:t>
            </a:r>
            <a:r>
              <a:rPr lang="sk-SK" dirty="0" smtClean="0"/>
              <a:t>dážďovka</a:t>
            </a:r>
            <a:r>
              <a:rPr lang="en-IE" dirty="0" smtClean="0"/>
              <a:t>                </a:t>
            </a:r>
            <a:r>
              <a:rPr lang="en-IE" dirty="0" err="1" smtClean="0"/>
              <a:t>pásomnica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1872208" cy="28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143248"/>
            <a:ext cx="2813574" cy="20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Pásomn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57562"/>
            <a:ext cx="2786114" cy="1574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19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Žiabre 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kyslík prijímajú žiabrami </a:t>
            </a:r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VODNÉ 						      BEZSTAVOVCE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46615"/>
            <a:ext cx="57150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353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Motív Office</vt:lpstr>
      <vt:lpstr>Dýchanie živočíchov</vt:lpstr>
      <vt:lpstr>Čo je dýchanie?</vt:lpstr>
      <vt:lpstr>Kyslík </vt:lpstr>
      <vt:lpstr>Oxid uhličitý </vt:lpstr>
      <vt:lpstr>Výmena dýchacích plynov v bunke</vt:lpstr>
      <vt:lpstr>Ako prijímajú živočíchy kyslík z prostredia?</vt:lpstr>
      <vt:lpstr>Slide 7</vt:lpstr>
      <vt:lpstr>Povrch tela </vt:lpstr>
      <vt:lpstr>Žiabre </vt:lpstr>
      <vt:lpstr>Vzdušnice </vt:lpstr>
      <vt:lpstr>Pľúcne vačky </vt:lpstr>
      <vt:lpstr>Slide 12</vt:lpstr>
      <vt:lpstr>Dýchanie u stavovcov </vt:lpstr>
      <vt:lpstr>Ryby  </vt:lpstr>
      <vt:lpstr>Obojživelníky </vt:lpstr>
      <vt:lpstr>Plazy </vt:lpstr>
      <vt:lpstr>Vtáky </vt:lpstr>
      <vt:lpstr>Cicavce </vt:lpstr>
      <vt:lpstr>Stavba dýchacej sústavy</vt:lpstr>
      <vt:lpstr>Dýchanie </vt:lpstr>
      <vt:lpstr>Poznámky : Dýchanie živočíchov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Dýchanie živočíchov</dc:title>
  <dc:creator>zborovna</dc:creator>
  <cp:lastModifiedBy>svobodova.ivana</cp:lastModifiedBy>
  <cp:revision>15</cp:revision>
  <dcterms:created xsi:type="dcterms:W3CDTF">2015-12-01T10:24:25Z</dcterms:created>
  <dcterms:modified xsi:type="dcterms:W3CDTF">2020-11-13T16:40:19Z</dcterms:modified>
</cp:coreProperties>
</file>