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61" r:id="rId4"/>
    <p:sldId id="259" r:id="rId5"/>
    <p:sldId id="258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190" autoAdjust="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2DA8-6D11-406A-B6E7-157D7D28346B}" type="datetimeFigureOut">
              <a:rPr lang="en-US" smtClean="0"/>
              <a:t>10/27/2020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0604B-03D9-4428-9C1B-207BEB402665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2DA8-6D11-406A-B6E7-157D7D28346B}" type="datetimeFigureOut">
              <a:rPr lang="en-US" smtClean="0"/>
              <a:t>10/27/2020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0604B-03D9-4428-9C1B-207BEB402665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2DA8-6D11-406A-B6E7-157D7D28346B}" type="datetimeFigureOut">
              <a:rPr lang="en-US" smtClean="0"/>
              <a:t>10/27/2020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0604B-03D9-4428-9C1B-207BEB402665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2DA8-6D11-406A-B6E7-157D7D28346B}" type="datetimeFigureOut">
              <a:rPr lang="en-US" smtClean="0"/>
              <a:t>10/27/2020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0604B-03D9-4428-9C1B-207BEB402665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2DA8-6D11-406A-B6E7-157D7D28346B}" type="datetimeFigureOut">
              <a:rPr lang="en-US" smtClean="0"/>
              <a:t>10/27/2020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0604B-03D9-4428-9C1B-207BEB402665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2DA8-6D11-406A-B6E7-157D7D28346B}" type="datetimeFigureOut">
              <a:rPr lang="en-US" smtClean="0"/>
              <a:t>10/27/2020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0604B-03D9-4428-9C1B-207BEB402665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2DA8-6D11-406A-B6E7-157D7D28346B}" type="datetimeFigureOut">
              <a:rPr lang="en-US" smtClean="0"/>
              <a:t>10/27/2020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0604B-03D9-4428-9C1B-207BEB402665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2DA8-6D11-406A-B6E7-157D7D28346B}" type="datetimeFigureOut">
              <a:rPr lang="en-US" smtClean="0"/>
              <a:t>10/27/2020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0604B-03D9-4428-9C1B-207BEB402665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2DA8-6D11-406A-B6E7-157D7D28346B}" type="datetimeFigureOut">
              <a:rPr lang="en-US" smtClean="0"/>
              <a:t>10/27/2020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0604B-03D9-4428-9C1B-207BEB402665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2DA8-6D11-406A-B6E7-157D7D28346B}" type="datetimeFigureOut">
              <a:rPr lang="en-US" smtClean="0"/>
              <a:t>10/27/2020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0604B-03D9-4428-9C1B-207BEB402665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2DA8-6D11-406A-B6E7-157D7D28346B}" type="datetimeFigureOut">
              <a:rPr lang="en-US" smtClean="0"/>
              <a:t>10/27/2020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0604B-03D9-4428-9C1B-207BEB402665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32DA8-6D11-406A-B6E7-157D7D28346B}" type="datetimeFigureOut">
              <a:rPr lang="en-US" smtClean="0"/>
              <a:t>10/27/2020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0604B-03D9-4428-9C1B-207BEB402665}" type="slidenum">
              <a:rPr lang="en-IE" smtClean="0"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history-scribe1.blogspot.com/2011/08/golden-age-of-greece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err="1" smtClean="0"/>
              <a:t>Úloha</a:t>
            </a:r>
            <a:r>
              <a:rPr lang="en-IE" dirty="0" smtClean="0"/>
              <a:t> č.1.Zopakujme </a:t>
            </a:r>
            <a:r>
              <a:rPr lang="en-IE" dirty="0" err="1" smtClean="0"/>
              <a:t>si</a:t>
            </a:r>
            <a:r>
              <a:rPr lang="en-IE" dirty="0" smtClean="0"/>
              <a:t> z </a:t>
            </a:r>
            <a:r>
              <a:rPr lang="en-IE" dirty="0" err="1" smtClean="0"/>
              <a:t>minulej</a:t>
            </a:r>
            <a:r>
              <a:rPr lang="en-IE" dirty="0" smtClean="0"/>
              <a:t> </a:t>
            </a:r>
            <a:r>
              <a:rPr lang="en-IE" dirty="0" err="1" smtClean="0"/>
              <a:t>hodiny</a:t>
            </a:r>
            <a:r>
              <a:rPr lang="en-IE" dirty="0" smtClean="0"/>
              <a:t>: </a:t>
            </a:r>
            <a:r>
              <a:rPr lang="en-IE" dirty="0" err="1" smtClean="0"/>
              <a:t>odpovede</a:t>
            </a:r>
            <a:r>
              <a:rPr lang="en-IE" dirty="0" smtClean="0"/>
              <a:t> </a:t>
            </a:r>
            <a:r>
              <a:rPr lang="en-IE" dirty="0" err="1" smtClean="0"/>
              <a:t>si</a:t>
            </a:r>
            <a:r>
              <a:rPr lang="en-IE" dirty="0" smtClean="0"/>
              <a:t> </a:t>
            </a:r>
            <a:r>
              <a:rPr lang="en-IE" dirty="0" err="1" smtClean="0"/>
              <a:t>napíš</a:t>
            </a:r>
            <a:r>
              <a:rPr lang="en-IE" dirty="0" smtClean="0"/>
              <a:t> do </a:t>
            </a:r>
            <a:r>
              <a:rPr lang="en-IE" dirty="0" err="1" smtClean="0"/>
              <a:t>zošita</a:t>
            </a:r>
            <a:r>
              <a:rPr lang="en-IE" dirty="0" smtClean="0"/>
              <a:t>.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1.Kto </a:t>
            </a:r>
            <a:r>
              <a:rPr lang="en-IE" dirty="0" err="1" smtClean="0"/>
              <a:t>predstavuje</a:t>
            </a:r>
            <a:r>
              <a:rPr lang="en-IE" dirty="0" smtClean="0"/>
              <a:t> </a:t>
            </a:r>
            <a:r>
              <a:rPr lang="en-IE" dirty="0" err="1" smtClean="0"/>
              <a:t>zákonodarnú</a:t>
            </a:r>
            <a:r>
              <a:rPr lang="en-IE" dirty="0" smtClean="0"/>
              <a:t> </a:t>
            </a:r>
            <a:r>
              <a:rPr lang="en-IE" dirty="0" err="1" smtClean="0"/>
              <a:t>moc</a:t>
            </a:r>
            <a:r>
              <a:rPr lang="en-IE" dirty="0" smtClean="0"/>
              <a:t>?</a:t>
            </a:r>
          </a:p>
          <a:p>
            <a:r>
              <a:rPr lang="en-IE" dirty="0" smtClean="0"/>
              <a:t>2.Kto </a:t>
            </a:r>
            <a:r>
              <a:rPr lang="en-IE" dirty="0" err="1" smtClean="0"/>
              <a:t>má</a:t>
            </a:r>
            <a:r>
              <a:rPr lang="en-IE" dirty="0" smtClean="0"/>
              <a:t> </a:t>
            </a:r>
            <a:r>
              <a:rPr lang="en-IE" dirty="0" err="1" smtClean="0"/>
              <a:t>právo</a:t>
            </a:r>
            <a:r>
              <a:rPr lang="en-IE" dirty="0" smtClean="0"/>
              <a:t> </a:t>
            </a:r>
            <a:r>
              <a:rPr lang="en-IE" dirty="0" err="1" smtClean="0"/>
              <a:t>voliť</a:t>
            </a:r>
            <a:r>
              <a:rPr lang="en-IE" dirty="0" smtClean="0"/>
              <a:t> v SR?</a:t>
            </a:r>
          </a:p>
          <a:p>
            <a:r>
              <a:rPr lang="en-IE" dirty="0" smtClean="0"/>
              <a:t>3.Akú </a:t>
            </a:r>
            <a:r>
              <a:rPr lang="en-IE" dirty="0" err="1" smtClean="0"/>
              <a:t>úlohu</a:t>
            </a:r>
            <a:r>
              <a:rPr lang="en-IE" dirty="0" smtClean="0"/>
              <a:t> </a:t>
            </a:r>
            <a:r>
              <a:rPr lang="en-IE" dirty="0" err="1" smtClean="0"/>
              <a:t>má</a:t>
            </a:r>
            <a:r>
              <a:rPr lang="en-IE" dirty="0" smtClean="0"/>
              <a:t> </a:t>
            </a:r>
            <a:r>
              <a:rPr lang="en-IE" dirty="0" err="1" smtClean="0"/>
              <a:t>zákonodarná</a:t>
            </a:r>
            <a:r>
              <a:rPr lang="en-IE" dirty="0" smtClean="0"/>
              <a:t> </a:t>
            </a:r>
            <a:r>
              <a:rPr lang="en-IE" dirty="0" err="1" smtClean="0"/>
              <a:t>moc</a:t>
            </a:r>
            <a:r>
              <a:rPr lang="en-IE" dirty="0" smtClean="0"/>
              <a:t>?</a:t>
            </a:r>
          </a:p>
          <a:p>
            <a:r>
              <a:rPr lang="en-IE" dirty="0" smtClean="0"/>
              <a:t>4. </a:t>
            </a:r>
            <a:r>
              <a:rPr lang="en-IE" dirty="0" err="1" smtClean="0"/>
              <a:t>Kde</a:t>
            </a:r>
            <a:r>
              <a:rPr lang="en-IE" dirty="0" smtClean="0"/>
              <a:t> </a:t>
            </a:r>
            <a:r>
              <a:rPr lang="en-IE" dirty="0" err="1" smtClean="0"/>
              <a:t>sú</a:t>
            </a:r>
            <a:r>
              <a:rPr lang="en-IE" dirty="0" smtClean="0"/>
              <a:t> </a:t>
            </a:r>
            <a:r>
              <a:rPr lang="en-IE" dirty="0" err="1" smtClean="0"/>
              <a:t>uložené</a:t>
            </a:r>
            <a:r>
              <a:rPr lang="en-IE" dirty="0" smtClean="0"/>
              <a:t> </a:t>
            </a:r>
            <a:r>
              <a:rPr lang="en-IE" dirty="0" err="1" smtClean="0"/>
              <a:t>schválené</a:t>
            </a:r>
            <a:r>
              <a:rPr lang="en-IE" dirty="0" smtClean="0"/>
              <a:t> </a:t>
            </a:r>
            <a:r>
              <a:rPr lang="en-IE" dirty="0" err="1" smtClean="0"/>
              <a:t>zákony</a:t>
            </a:r>
            <a:r>
              <a:rPr lang="en-IE" dirty="0" smtClean="0"/>
              <a:t>?</a:t>
            </a:r>
          </a:p>
          <a:p>
            <a:r>
              <a:rPr lang="en-IE" dirty="0" smtClean="0"/>
              <a:t>5.Čo je to </a:t>
            </a:r>
            <a:r>
              <a:rPr lang="en-IE" dirty="0" err="1" smtClean="0"/>
              <a:t>zákonodarný</a:t>
            </a:r>
            <a:r>
              <a:rPr lang="en-IE" dirty="0" smtClean="0"/>
              <a:t> </a:t>
            </a:r>
            <a:r>
              <a:rPr lang="en-IE" dirty="0" err="1" smtClean="0"/>
              <a:t>proces</a:t>
            </a:r>
            <a:r>
              <a:rPr lang="en-IE" dirty="0" smtClean="0"/>
              <a:t>?</a:t>
            </a:r>
            <a:endParaRPr lang="en-I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4A624BA-D128-45EE-B294-AB8C7D29B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0" y="1643050"/>
            <a:ext cx="7886700" cy="571504"/>
          </a:xfrm>
        </p:spPr>
        <p:txBody>
          <a:bodyPr>
            <a:noAutofit/>
          </a:bodyPr>
          <a:lstStyle/>
          <a:p>
            <a:pPr algn="ctr"/>
            <a:r>
              <a:rPr lang="en-IE" sz="32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en-IE" sz="3200" b="1" dirty="0" smtClean="0">
                <a:solidFill>
                  <a:srgbClr val="0070C0"/>
                </a:solidFill>
                <a:latin typeface="+mn-lt"/>
              </a:rPr>
            </a:br>
            <a:r>
              <a:rPr lang="sk-SK" sz="3200" b="1" dirty="0" smtClean="0">
                <a:solidFill>
                  <a:srgbClr val="0070C0"/>
                </a:solidFill>
                <a:latin typeface="+mn-lt"/>
              </a:rPr>
              <a:t>ZOZNAM HODNÔT</a:t>
            </a:r>
            <a:r>
              <a:rPr lang="sk-SK" sz="3200" b="1" dirty="0" smtClean="0">
                <a:latin typeface="+mn-lt"/>
              </a:rPr>
              <a:t/>
            </a:r>
            <a:br>
              <a:rPr lang="sk-SK" sz="3200" b="1" dirty="0" smtClean="0">
                <a:latin typeface="+mn-lt"/>
              </a:rPr>
            </a:br>
            <a:endParaRPr lang="sk-SK" sz="3200" u="sng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CE977661-10EE-4DA4-AF1A-0EC439849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34" y="2143116"/>
            <a:ext cx="8360606" cy="336241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sk-SK" sz="2000" dirty="0"/>
              <a:t>ĽUDSKÉ PRÁVA			</a:t>
            </a:r>
            <a:r>
              <a:rPr lang="sk-SK" sz="2000" b="1" dirty="0" smtClean="0"/>
              <a:t>10</a:t>
            </a:r>
            <a:r>
              <a:rPr lang="sk-SK" sz="2000" b="1" dirty="0"/>
              <a:t>.</a:t>
            </a:r>
            <a:r>
              <a:rPr lang="sk-SK" sz="2000" dirty="0"/>
              <a:t> SLOBODA PODNIKANIA</a:t>
            </a:r>
          </a:p>
          <a:p>
            <a:pPr marL="514350" indent="-514350">
              <a:buAutoNum type="arabicPeriod"/>
            </a:pPr>
            <a:r>
              <a:rPr lang="sk-SK" sz="2000" dirty="0"/>
              <a:t>NEROVNOSŤ				</a:t>
            </a:r>
            <a:r>
              <a:rPr lang="sk-SK" sz="2000" b="1" dirty="0"/>
              <a:t>11.</a:t>
            </a:r>
            <a:r>
              <a:rPr lang="sk-SK" sz="2000" dirty="0"/>
              <a:t> NÁSILIE</a:t>
            </a:r>
          </a:p>
          <a:p>
            <a:pPr marL="514350" indent="-514350">
              <a:buAutoNum type="arabicPeriod"/>
            </a:pPr>
            <a:r>
              <a:rPr lang="sk-SK" sz="2000" dirty="0"/>
              <a:t>SLOBODA NÁBOŽENSTVA		</a:t>
            </a:r>
            <a:r>
              <a:rPr lang="sk-SK" sz="2000" b="1" dirty="0"/>
              <a:t>12.</a:t>
            </a:r>
            <a:r>
              <a:rPr lang="sk-SK" sz="2000" dirty="0"/>
              <a:t> VLÁDA VÄČŠINY</a:t>
            </a:r>
          </a:p>
          <a:p>
            <a:pPr marL="514350" indent="-514350">
              <a:buAutoNum type="arabicPeriod"/>
            </a:pPr>
            <a:r>
              <a:rPr lang="sk-SK" sz="2000" dirty="0"/>
              <a:t>TOLERANCIA				</a:t>
            </a:r>
            <a:r>
              <a:rPr lang="sk-SK" sz="2000" b="1" dirty="0"/>
              <a:t>13.</a:t>
            </a:r>
            <a:r>
              <a:rPr lang="sk-SK" sz="2000" dirty="0"/>
              <a:t> PRÁVA MENŠÍN</a:t>
            </a:r>
          </a:p>
          <a:p>
            <a:pPr marL="514350" indent="-514350">
              <a:buAutoNum type="arabicPeriod"/>
            </a:pPr>
            <a:r>
              <a:rPr lang="sk-SK" sz="2000" dirty="0"/>
              <a:t>NEZÁKONNOSŤ			</a:t>
            </a:r>
            <a:r>
              <a:rPr lang="sk-SK" sz="2000" b="1" dirty="0" smtClean="0"/>
              <a:t>14</a:t>
            </a:r>
            <a:r>
              <a:rPr lang="sk-SK" sz="2000" b="1" dirty="0"/>
              <a:t>.</a:t>
            </a:r>
            <a:r>
              <a:rPr lang="sk-SK" sz="2000" dirty="0"/>
              <a:t> DIKTÁTORSTVO</a:t>
            </a:r>
          </a:p>
          <a:p>
            <a:pPr marL="514350" indent="-514350">
              <a:buAutoNum type="arabicPeriod"/>
            </a:pPr>
            <a:r>
              <a:rPr lang="sk-SK" sz="2000" dirty="0"/>
              <a:t>INTOLERANCIA			</a:t>
            </a:r>
            <a:r>
              <a:rPr lang="sk-SK" sz="2000" b="1" dirty="0" smtClean="0"/>
              <a:t>15</a:t>
            </a:r>
            <a:r>
              <a:rPr lang="sk-SK" sz="2000" b="1" dirty="0"/>
              <a:t>.</a:t>
            </a:r>
            <a:r>
              <a:rPr lang="sk-SK" sz="2000" dirty="0"/>
              <a:t> SPRAVODLIVOSŤ</a:t>
            </a:r>
          </a:p>
          <a:p>
            <a:pPr marL="514350" indent="-514350">
              <a:buAutoNum type="arabicPeriod"/>
            </a:pPr>
            <a:r>
              <a:rPr lang="sk-SK" sz="2000" dirty="0"/>
              <a:t>ROVNOSŤ				</a:t>
            </a:r>
            <a:r>
              <a:rPr lang="sk-SK" sz="2000" b="1" dirty="0"/>
              <a:t>16.</a:t>
            </a:r>
            <a:r>
              <a:rPr lang="sk-SK" sz="2000" dirty="0"/>
              <a:t> SLOBODNÉ VOĽBY</a:t>
            </a:r>
          </a:p>
          <a:p>
            <a:pPr marL="514350" indent="-514350">
              <a:buAutoNum type="arabicPeriod"/>
            </a:pPr>
            <a:r>
              <a:rPr lang="sk-SK" sz="2000" dirty="0"/>
              <a:t>ZÁKONNOSŤ				</a:t>
            </a:r>
            <a:r>
              <a:rPr lang="sk-SK" sz="2000" b="1" dirty="0"/>
              <a:t>17.</a:t>
            </a:r>
            <a:r>
              <a:rPr lang="sk-SK" sz="2000" dirty="0"/>
              <a:t> SLOBODA TLAČE </a:t>
            </a:r>
          </a:p>
          <a:p>
            <a:pPr marL="514350" indent="-514350">
              <a:buAutoNum type="arabicPeriod"/>
            </a:pPr>
            <a:r>
              <a:rPr lang="sk-SK" sz="2000" dirty="0"/>
              <a:t>ZNEUŽITIE MOCI			</a:t>
            </a:r>
            <a:r>
              <a:rPr lang="sk-SK" sz="2000" b="1" dirty="0"/>
              <a:t>18.</a:t>
            </a:r>
            <a:r>
              <a:rPr lang="sk-SK" sz="2000" dirty="0"/>
              <a:t> </a:t>
            </a:r>
            <a:r>
              <a:rPr lang="sk-SK" sz="2000" dirty="0" smtClean="0"/>
              <a:t>PLURALIZMUS</a:t>
            </a:r>
            <a:endParaRPr lang="en-IE" sz="2000" dirty="0" smtClean="0"/>
          </a:p>
          <a:p>
            <a:pPr marL="514350" indent="-514350">
              <a:buAutoNum type="arabicPeriod"/>
            </a:pPr>
            <a:endParaRPr lang="en-IE" sz="2000" dirty="0"/>
          </a:p>
          <a:p>
            <a:pPr marL="514350" indent="-514350">
              <a:buNone/>
            </a:pPr>
            <a:endParaRPr lang="sk-SK" sz="2000" dirty="0"/>
          </a:p>
          <a:p>
            <a:pPr marL="0" indent="0">
              <a:buNone/>
            </a:pPr>
            <a:endParaRPr lang="sk-SK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xmlns="" id="{14A624BA-D128-45EE-B294-AB8C7D29B4F6}"/>
              </a:ext>
            </a:extLst>
          </p:cNvPr>
          <p:cNvSpPr txBox="1">
            <a:spLocks/>
          </p:cNvSpPr>
          <p:nvPr/>
        </p:nvSpPr>
        <p:spPr>
          <a:xfrm>
            <a:off x="785786" y="500042"/>
            <a:ext cx="7886700" cy="1224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IE" sz="3200" u="sng" dirty="0" err="1" smtClean="0">
                <a:solidFill>
                  <a:srgbClr val="00B050"/>
                </a:solidFill>
                <a:ea typeface="+mj-ea"/>
                <a:cs typeface="+mj-cs"/>
              </a:rPr>
              <a:t>Úloha</a:t>
            </a:r>
            <a:r>
              <a:rPr lang="en-IE" sz="3200" u="sng" dirty="0" smtClean="0">
                <a:solidFill>
                  <a:srgbClr val="00B050"/>
                </a:solidFill>
                <a:ea typeface="+mj-ea"/>
                <a:cs typeface="+mj-cs"/>
              </a:rPr>
              <a:t> č.3.do </a:t>
            </a:r>
            <a:r>
              <a:rPr lang="en-IE" sz="3200" u="sng" dirty="0" err="1" smtClean="0">
                <a:solidFill>
                  <a:srgbClr val="00B050"/>
                </a:solidFill>
                <a:ea typeface="+mj-ea"/>
                <a:cs typeface="+mj-cs"/>
              </a:rPr>
              <a:t>zošita</a:t>
            </a:r>
            <a:r>
              <a:rPr lang="en-IE" sz="3200" u="sng" dirty="0" smtClean="0">
                <a:solidFill>
                  <a:srgbClr val="00B050"/>
                </a:solidFill>
                <a:ea typeface="+mj-ea"/>
                <a:cs typeface="+mj-cs"/>
              </a:rPr>
              <a:t>:</a:t>
            </a:r>
            <a:r>
              <a:rPr lang="sk-SK" sz="3200" u="sng" dirty="0" smtClean="0">
                <a:solidFill>
                  <a:srgbClr val="00B050"/>
                </a:solidFill>
                <a:latin typeface="+mn-lt"/>
              </a:rPr>
              <a:t> Vyberte zo zoznamu </a:t>
            </a:r>
            <a:r>
              <a:rPr lang="en-IE" sz="3200" u="sng" dirty="0" err="1" smtClean="0">
                <a:solidFill>
                  <a:srgbClr val="00B050"/>
                </a:solidFill>
                <a:latin typeface="+mn-lt"/>
              </a:rPr>
              <a:t>hodnôt</a:t>
            </a:r>
            <a:r>
              <a:rPr lang="en-IE" sz="3200" u="sng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en-IE" sz="3200" u="sng" dirty="0" err="1" smtClean="0">
                <a:solidFill>
                  <a:srgbClr val="00B050"/>
                </a:solidFill>
                <a:latin typeface="+mn-lt"/>
              </a:rPr>
              <a:t>aspoň</a:t>
            </a:r>
            <a:r>
              <a:rPr lang="en-IE" sz="3200" u="sng" dirty="0" smtClean="0">
                <a:solidFill>
                  <a:srgbClr val="00B050"/>
                </a:solidFill>
                <a:latin typeface="+mn-lt"/>
              </a:rPr>
              <a:t> 5</a:t>
            </a:r>
            <a:r>
              <a:rPr lang="en-IE" sz="3200" u="sng" dirty="0" smtClean="0">
                <a:solidFill>
                  <a:srgbClr val="00B050"/>
                </a:solidFill>
              </a:rPr>
              <a:t> </a:t>
            </a:r>
            <a:r>
              <a:rPr lang="sk-SK" sz="3200" u="sng" dirty="0" smtClean="0">
                <a:solidFill>
                  <a:srgbClr val="00B050"/>
                </a:solidFill>
                <a:latin typeface="+mn-lt"/>
              </a:rPr>
              <a:t>hodn</a:t>
            </a:r>
            <a:r>
              <a:rPr lang="en-IE" sz="3200" u="sng" dirty="0" err="1" smtClean="0">
                <a:solidFill>
                  <a:srgbClr val="00B050"/>
                </a:solidFill>
                <a:latin typeface="+mn-lt"/>
              </a:rPr>
              <a:t>ôt,ktoré</a:t>
            </a:r>
            <a:r>
              <a:rPr lang="sk-SK" sz="3200" u="sng" dirty="0" smtClean="0">
                <a:solidFill>
                  <a:srgbClr val="00B050"/>
                </a:solidFill>
                <a:latin typeface="+mn-lt"/>
              </a:rPr>
              <a:t> charakteri</a:t>
            </a:r>
            <a:r>
              <a:rPr lang="en-IE" sz="3200" u="sng" dirty="0" err="1" smtClean="0">
                <a:solidFill>
                  <a:srgbClr val="00B050"/>
                </a:solidFill>
                <a:latin typeface="+mn-lt"/>
              </a:rPr>
              <a:t>zujú</a:t>
            </a:r>
            <a:r>
              <a:rPr lang="en-IE" sz="3200" u="sng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sk-SK" sz="3200" u="sng" dirty="0" smtClean="0">
                <a:solidFill>
                  <a:srgbClr val="00B050"/>
                </a:solidFill>
                <a:latin typeface="+mn-lt"/>
              </a:rPr>
              <a:t>demokraciu</a:t>
            </a:r>
            <a:endParaRPr kumimoji="0" lang="sk-SK" sz="3200" b="0" i="0" u="sng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6105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3600" b="1" dirty="0"/>
              <a:t>Dištančné vyučovanie   26.10 – 30.10.2020</a:t>
            </a:r>
            <a:r>
              <a:rPr lang="en-IE" sz="3600" dirty="0"/>
              <a:t/>
            </a:r>
            <a:br>
              <a:rPr lang="en-IE" sz="3600" dirty="0"/>
            </a:br>
            <a:endParaRPr lang="en-I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err="1" smtClean="0"/>
              <a:t>Úlohu</a:t>
            </a:r>
            <a:r>
              <a:rPr lang="en-IE" dirty="0" smtClean="0"/>
              <a:t> č.1,2,3. </a:t>
            </a:r>
            <a:r>
              <a:rPr lang="en-IE" dirty="0" err="1" smtClean="0"/>
              <a:t>napíš</a:t>
            </a:r>
            <a:r>
              <a:rPr lang="en-IE" dirty="0" smtClean="0"/>
              <a:t> do </a:t>
            </a:r>
            <a:r>
              <a:rPr lang="en-IE" dirty="0" err="1" smtClean="0"/>
              <a:t>zošita</a:t>
            </a:r>
            <a:r>
              <a:rPr lang="en-IE" dirty="0" smtClean="0"/>
              <a:t>, </a:t>
            </a:r>
            <a:r>
              <a:rPr lang="en-IE" dirty="0" err="1" smtClean="0"/>
              <a:t>odfoť</a:t>
            </a:r>
            <a:r>
              <a:rPr lang="en-IE" dirty="0" smtClean="0"/>
              <a:t>  a </a:t>
            </a:r>
            <a:r>
              <a:rPr lang="en-IE" dirty="0" err="1" smtClean="0"/>
              <a:t>pošli</a:t>
            </a:r>
            <a:r>
              <a:rPr lang="en-IE" dirty="0" smtClean="0"/>
              <a:t>  </a:t>
            </a:r>
            <a:r>
              <a:rPr lang="en-IE" dirty="0" err="1" smtClean="0"/>
              <a:t>na</a:t>
            </a:r>
            <a:r>
              <a:rPr lang="en-IE" dirty="0" smtClean="0"/>
              <a:t> mail: svobodova.ivana@gmail.com </a:t>
            </a:r>
          </a:p>
          <a:p>
            <a:pPr>
              <a:buNone/>
            </a:pPr>
            <a:r>
              <a:rPr lang="en-IE" dirty="0" err="1" smtClean="0"/>
              <a:t>Termín</a:t>
            </a:r>
            <a:r>
              <a:rPr lang="en-IE" dirty="0" smtClean="0"/>
              <a:t> do 30.10.2020</a:t>
            </a:r>
            <a:endParaRPr lang="en-I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BDCFA95A-4E8B-4527-844B-ED68270025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2" r="734"/>
          <a:stretch/>
        </p:blipFill>
        <p:spPr>
          <a:xfrm>
            <a:off x="15" y="2"/>
            <a:ext cx="9143985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5C57295-3477-45B3-8654-C020B26265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392702"/>
            <a:ext cx="6858000" cy="2036298"/>
          </a:xfrm>
        </p:spPr>
        <p:txBody>
          <a:bodyPr>
            <a:normAutofit/>
          </a:bodyPr>
          <a:lstStyle/>
          <a:p>
            <a:r>
              <a:rPr lang="sk-SK" sz="7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DEMOKRACIA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E5C262C6-436C-4100-8A51-C4F790F7B2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159405"/>
            <a:ext cx="6858000" cy="1098395"/>
          </a:xfrm>
        </p:spPr>
        <p:txBody>
          <a:bodyPr>
            <a:normAutofit/>
          </a:bodyPr>
          <a:lstStyle/>
          <a:p>
            <a:endParaRPr lang="sk-S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106995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340768"/>
            <a:ext cx="8686800" cy="4525962"/>
          </a:xfrm>
        </p:spPr>
        <p:txBody>
          <a:bodyPr>
            <a:normAutofit fontScale="85000" lnSpcReduction="20000"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sk-SK" sz="4700" dirty="0" smtClean="0">
                <a:latin typeface="Comic Sans MS" pitchFamily="66" charset="0"/>
              </a:rPr>
              <a:t>„Demokracia je </a:t>
            </a:r>
            <a:r>
              <a:rPr lang="sk-SK" sz="4700" b="1" dirty="0" smtClean="0">
                <a:latin typeface="Comic Sans MS" pitchFamily="66" charset="0"/>
              </a:rPr>
              <a:t>vláda ľudu</a:t>
            </a:r>
            <a:r>
              <a:rPr lang="sk-SK" sz="4700" dirty="0" smtClean="0">
                <a:latin typeface="Comic Sans MS" pitchFamily="66" charset="0"/>
              </a:rPr>
              <a:t>, </a:t>
            </a:r>
            <a:r>
              <a:rPr lang="sk-SK" sz="4700" b="1" dirty="0" smtClean="0">
                <a:latin typeface="Comic Sans MS" pitchFamily="66" charset="0"/>
              </a:rPr>
              <a:t>prostredníctvom ľudu</a:t>
            </a:r>
            <a:r>
              <a:rPr lang="sk-SK" sz="4700" dirty="0" smtClean="0">
                <a:latin typeface="Comic Sans MS" pitchFamily="66" charset="0"/>
              </a:rPr>
              <a:t> a </a:t>
            </a:r>
            <a:r>
              <a:rPr lang="sk-SK" sz="4700" b="1" dirty="0" smtClean="0">
                <a:latin typeface="Comic Sans MS" pitchFamily="66" charset="0"/>
              </a:rPr>
              <a:t>pre ľud</a:t>
            </a:r>
            <a:r>
              <a:rPr lang="sk-SK" sz="4700" dirty="0" smtClean="0">
                <a:latin typeface="Comic Sans MS" pitchFamily="66" charset="0"/>
              </a:rPr>
              <a:t>.“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k-SK" dirty="0"/>
              <a:t> </a:t>
            </a:r>
            <a:r>
              <a:rPr lang="sk-SK" dirty="0" smtClean="0"/>
              <a:t>                                        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k-SK" dirty="0" smtClean="0"/>
              <a:t>                                             </a:t>
            </a:r>
            <a:r>
              <a:rPr lang="sk-SK" dirty="0" err="1" smtClean="0"/>
              <a:t>Abraham</a:t>
            </a:r>
            <a:r>
              <a:rPr lang="sk-SK" dirty="0" smtClean="0"/>
              <a:t> </a:t>
            </a:r>
            <a:r>
              <a:rPr lang="sk-SK" dirty="0" err="1" smtClean="0"/>
              <a:t>Lincoln</a:t>
            </a:r>
            <a:endParaRPr lang="sk-SK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k-SK" dirty="0" smtClean="0"/>
              <a:t>                                           16. prezident USA                   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k-SK" dirty="0" smtClean="0"/>
              <a:t>                                               (1861-1865)</a:t>
            </a:r>
            <a:endParaRPr lang="sk-SK" dirty="0"/>
          </a:p>
        </p:txBody>
      </p:sp>
      <p:pic>
        <p:nvPicPr>
          <p:cNvPr id="4" name="Obrázok 3" descr="abraham-lincoln-6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3000372"/>
            <a:ext cx="2375839" cy="3092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xmlns="" id="{3F0591E1-D74D-4812-88CA-5D84B0EB77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13886" r="23878" b="-1"/>
          <a:stretch/>
        </p:blipFill>
        <p:spPr>
          <a:xfrm>
            <a:off x="4348157" y="10"/>
            <a:ext cx="4795614" cy="68579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85CC475F-0C40-4A70-A78F-2E91ACE25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748" y="815927"/>
            <a:ext cx="3530102" cy="604207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k-SK" dirty="0">
                <a:solidFill>
                  <a:srgbClr val="000000"/>
                </a:solidFill>
              </a:rPr>
              <a:t>H</a:t>
            </a:r>
            <a:r>
              <a:rPr lang="en-US" dirty="0" err="1">
                <a:solidFill>
                  <a:srgbClr val="000000"/>
                </a:solidFill>
              </a:rPr>
              <a:t>istoricky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prvá</a:t>
            </a:r>
            <a:r>
              <a:rPr lang="en-US" dirty="0">
                <a:solidFill>
                  <a:srgbClr val="000000"/>
                </a:solidFill>
              </a:rPr>
              <a:t> forma </a:t>
            </a:r>
            <a:r>
              <a:rPr lang="en-US" dirty="0" smtClean="0">
                <a:solidFill>
                  <a:srgbClr val="000000"/>
                </a:solidFill>
              </a:rPr>
              <a:t>DEMOKRACIE </a:t>
            </a:r>
            <a:r>
              <a:rPr lang="en-US" dirty="0" err="1" smtClean="0">
                <a:solidFill>
                  <a:srgbClr val="000000"/>
                </a:solidFill>
              </a:rPr>
              <a:t>sa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zrodila</a:t>
            </a:r>
            <a:r>
              <a:rPr lang="en-US" dirty="0">
                <a:solidFill>
                  <a:srgbClr val="000000"/>
                </a:solidFill>
              </a:rPr>
              <a:t> v </a:t>
            </a:r>
            <a:r>
              <a:rPr lang="en-US" dirty="0" err="1">
                <a:solidFill>
                  <a:srgbClr val="000000"/>
                </a:solidFill>
              </a:rPr>
              <a:t>gréckych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mestských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štátoch</a:t>
            </a:r>
            <a:r>
              <a:rPr lang="en-US" dirty="0">
                <a:solidFill>
                  <a:srgbClr val="000000"/>
                </a:solidFill>
              </a:rPr>
              <a:t> (polis, </a:t>
            </a:r>
            <a:r>
              <a:rPr lang="en-US" dirty="0" err="1">
                <a:solidFill>
                  <a:srgbClr val="000000"/>
                </a:solidFill>
              </a:rPr>
              <a:t>napr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b="1" dirty="0" err="1">
                <a:solidFill>
                  <a:srgbClr val="00B050"/>
                </a:solidFill>
              </a:rPr>
              <a:t>Atény</a:t>
            </a:r>
            <a:r>
              <a:rPr lang="en-US" dirty="0">
                <a:solidFill>
                  <a:srgbClr val="000000"/>
                </a:solidFill>
              </a:rPr>
              <a:t>) v 6. – 4. </a:t>
            </a:r>
            <a:r>
              <a:rPr lang="en-US" dirty="0" err="1">
                <a:solidFill>
                  <a:srgbClr val="000000"/>
                </a:solidFill>
              </a:rPr>
              <a:t>stor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pred</a:t>
            </a:r>
            <a:r>
              <a:rPr lang="en-US" dirty="0">
                <a:solidFill>
                  <a:srgbClr val="000000"/>
                </a:solidFill>
              </a:rPr>
              <a:t> n. l., v </a:t>
            </a:r>
            <a:r>
              <a:rPr lang="en-US" dirty="0" err="1">
                <a:solidFill>
                  <a:srgbClr val="000000"/>
                </a:solidFill>
              </a:rPr>
              <a:t>ktorých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slobodní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občania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priamo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podieľali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rozhodovaní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hlasovaním</a:t>
            </a:r>
            <a:r>
              <a:rPr lang="sk-SK" sz="4000" dirty="0">
                <a:solidFill>
                  <a:srgbClr val="000000"/>
                </a:solidFill>
              </a:rPr>
              <a:t>.</a:t>
            </a:r>
            <a:endParaRPr lang="en-US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219859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A65ACF4F-C06B-4445-AD23-50A1140A87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23" b="7791"/>
          <a:stretch/>
        </p:blipFill>
        <p:spPr>
          <a:xfrm>
            <a:off x="15" y="10"/>
            <a:ext cx="9143985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F4CB927-4E78-41E0-8C11-6B7EBB03D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4234"/>
            <a:ext cx="7886700" cy="1659988"/>
          </a:xfrm>
        </p:spPr>
        <p:txBody>
          <a:bodyPr>
            <a:normAutofit/>
          </a:bodyPr>
          <a:lstStyle/>
          <a:p>
            <a:pPr algn="ctr"/>
            <a:r>
              <a:rPr lang="sk-SK" sz="4900" b="1" dirty="0">
                <a:latin typeface="+mn-lt"/>
              </a:rPr>
              <a:t>Demokracia = vláda ľudu</a:t>
            </a:r>
            <a:r>
              <a:rPr lang="sk-SK" b="1" dirty="0">
                <a:solidFill>
                  <a:srgbClr val="FFFFFF"/>
                </a:solidFill>
              </a:rPr>
              <a:t/>
            </a:r>
            <a:br>
              <a:rPr lang="sk-SK" b="1" dirty="0">
                <a:solidFill>
                  <a:srgbClr val="FFFFFF"/>
                </a:solidFill>
              </a:rPr>
            </a:br>
            <a:endParaRPr lang="sk-SK" dirty="0">
              <a:solidFill>
                <a:srgbClr val="FFFFFF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DFF7C50F-B1AA-49A5-9105-1CCD53C94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48" y="785794"/>
            <a:ext cx="7886700" cy="46295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sk-SK" b="1" dirty="0">
              <a:solidFill>
                <a:srgbClr val="FFFFFF"/>
              </a:solidFill>
            </a:endParaRPr>
          </a:p>
          <a:p>
            <a:r>
              <a:rPr lang="sk-SK" sz="3600" b="1" dirty="0"/>
              <a:t>z gréc. </a:t>
            </a:r>
            <a:r>
              <a:rPr lang="en-IE" sz="3600" b="1" dirty="0" err="1" smtClean="0"/>
              <a:t>s</a:t>
            </a:r>
            <a:r>
              <a:rPr lang="en-IE" sz="3600" b="1" dirty="0" err="1" smtClean="0"/>
              <a:t>lova</a:t>
            </a:r>
            <a:r>
              <a:rPr lang="en-IE" sz="3600" b="1" dirty="0" smtClean="0"/>
              <a:t> </a:t>
            </a:r>
            <a:r>
              <a:rPr lang="sk-SK" sz="3600" b="1" dirty="0" smtClean="0"/>
              <a:t>démos </a:t>
            </a:r>
            <a:r>
              <a:rPr lang="sk-SK" sz="3600" b="1" dirty="0"/>
              <a:t>= ľud, kratos = vláda</a:t>
            </a:r>
          </a:p>
          <a:p>
            <a:r>
              <a:rPr lang="sk-SK" sz="3600" b="1" dirty="0" smtClean="0"/>
              <a:t>je </a:t>
            </a:r>
            <a:r>
              <a:rPr lang="sk-SK" sz="3600" b="1" dirty="0"/>
              <a:t>forma politického zriadenia, ktorá umožňuje všetkým plnoprávnym občanom účasť na správe a riadení </a:t>
            </a:r>
            <a:r>
              <a:rPr lang="sk-SK" sz="3600" b="1" dirty="0" smtClean="0"/>
              <a:t>štátu</a:t>
            </a:r>
            <a:endParaRPr lang="en-IE" sz="3600" b="1" dirty="0" smtClean="0"/>
          </a:p>
          <a:p>
            <a:endParaRPr lang="en-IE" sz="3600" b="1" dirty="0" smtClean="0"/>
          </a:p>
          <a:p>
            <a:r>
              <a:rPr lang="en-IE" sz="3600" b="1" dirty="0" err="1" smtClean="0"/>
              <a:t>Demokracia</a:t>
            </a:r>
            <a:r>
              <a:rPr lang="en-IE" sz="3600" b="1" dirty="0" smtClean="0"/>
              <a:t> je </a:t>
            </a:r>
            <a:r>
              <a:rPr lang="en-IE" sz="3600" b="1" dirty="0" err="1" smtClean="0"/>
              <a:t>vláda</a:t>
            </a:r>
            <a:r>
              <a:rPr lang="en-IE" sz="3600" b="1" dirty="0" smtClean="0"/>
              <a:t> </a:t>
            </a:r>
            <a:r>
              <a:rPr lang="en-IE" sz="3600" b="1" dirty="0" err="1" smtClean="0"/>
              <a:t>ľudu-väčšiny-ktorá</a:t>
            </a:r>
            <a:r>
              <a:rPr lang="en-IE" sz="3600" b="1" dirty="0" smtClean="0"/>
              <a:t> </a:t>
            </a:r>
            <a:r>
              <a:rPr lang="en-IE" sz="3600" b="1" dirty="0" err="1" smtClean="0"/>
              <a:t>musí</a:t>
            </a:r>
            <a:r>
              <a:rPr lang="en-IE" sz="3600" b="1" dirty="0" smtClean="0"/>
              <a:t> </a:t>
            </a:r>
            <a:r>
              <a:rPr lang="en-IE" sz="3600" b="1" dirty="0" err="1" smtClean="0"/>
              <a:t>rešpektovať</a:t>
            </a:r>
            <a:r>
              <a:rPr lang="en-IE" sz="3600" b="1" dirty="0" smtClean="0"/>
              <a:t> </a:t>
            </a:r>
            <a:r>
              <a:rPr lang="en-IE" sz="3600" b="1" dirty="0" err="1" smtClean="0"/>
              <a:t>práva</a:t>
            </a:r>
            <a:r>
              <a:rPr lang="en-IE" sz="3600" b="1" dirty="0" smtClean="0"/>
              <a:t> </a:t>
            </a:r>
            <a:r>
              <a:rPr lang="en-IE" sz="3600" b="1" dirty="0" err="1" smtClean="0"/>
              <a:t>menšín,ktoré</a:t>
            </a:r>
            <a:r>
              <a:rPr lang="en-IE" sz="3600" b="1" dirty="0" smtClean="0"/>
              <a:t> </a:t>
            </a:r>
            <a:r>
              <a:rPr lang="en-IE" sz="3600" b="1" dirty="0" err="1" smtClean="0"/>
              <a:t>sú</a:t>
            </a:r>
            <a:r>
              <a:rPr lang="en-IE" sz="3600" b="1" dirty="0" smtClean="0"/>
              <a:t> </a:t>
            </a:r>
            <a:r>
              <a:rPr lang="en-IE" sz="3600" b="1" dirty="0" err="1" smtClean="0"/>
              <a:t>chranené</a:t>
            </a:r>
            <a:r>
              <a:rPr lang="en-IE" sz="3600" b="1" dirty="0" smtClean="0"/>
              <a:t> </a:t>
            </a:r>
            <a:r>
              <a:rPr lang="en-IE" sz="3600" b="1" dirty="0" err="1" smtClean="0"/>
              <a:t>ústavou</a:t>
            </a:r>
            <a:r>
              <a:rPr lang="en-IE" sz="3600" b="1" dirty="0" smtClean="0"/>
              <a:t>.</a:t>
            </a:r>
            <a:endParaRPr lang="sk-SK" sz="3600" b="1" dirty="0"/>
          </a:p>
          <a:p>
            <a:pPr>
              <a:buNone/>
            </a:pPr>
            <a:endParaRPr lang="sk-SK" sz="3600" b="1" dirty="0"/>
          </a:p>
          <a:p>
            <a:endParaRPr lang="sk-SK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18224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6868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k-SK" sz="4800" dirty="0" smtClean="0">
                <a:solidFill>
                  <a:srgbClr val="CC0000"/>
                </a:solidFill>
                <a:effectLst/>
              </a:rPr>
              <a:t>Typy demokracie</a:t>
            </a:r>
            <a:endParaRPr lang="sk-SK" sz="4800" dirty="0">
              <a:solidFill>
                <a:srgbClr val="CC0000"/>
              </a:solidFill>
              <a:effectLst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112567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k-SK" sz="1100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k-SK" dirty="0" smtClean="0">
                <a:latin typeface="Comic Sans MS" pitchFamily="66" charset="0"/>
              </a:rPr>
              <a:t>1. </a:t>
            </a:r>
            <a:r>
              <a:rPr lang="sk-SK" sz="3500" b="1" dirty="0" smtClean="0">
                <a:solidFill>
                  <a:srgbClr val="CC0000"/>
                </a:solidFill>
                <a:latin typeface="Cambria" pitchFamily="18" charset="0"/>
              </a:rPr>
              <a:t>priama </a:t>
            </a:r>
            <a:r>
              <a:rPr lang="sk-SK" sz="3500" dirty="0" smtClean="0">
                <a:latin typeface="Cambria" pitchFamily="18" charset="0"/>
              </a:rPr>
              <a:t>– štátnu moc majú v rukách všetci občania, ktorí sa rozhodli na nej podieľať (</a:t>
            </a:r>
            <a:r>
              <a:rPr lang="sk-SK" sz="3500" b="1" dirty="0" smtClean="0">
                <a:latin typeface="Cambria" pitchFamily="18" charset="0"/>
              </a:rPr>
              <a:t>pôvod - staroveké Grécko</a:t>
            </a:r>
            <a:r>
              <a:rPr lang="sk-SK" sz="3500" dirty="0" smtClean="0">
                <a:latin typeface="Cambria" pitchFamily="18" charset="0"/>
              </a:rPr>
              <a:t>, občania sa zúčastňovali na verejných zhromaždeniach)</a:t>
            </a:r>
            <a:endParaRPr lang="sk-SK" dirty="0" smtClean="0">
              <a:latin typeface="Cambria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k-SK" dirty="0">
                <a:latin typeface="Cambria" pitchFamily="18" charset="0"/>
              </a:rPr>
              <a:t> </a:t>
            </a:r>
            <a:r>
              <a:rPr lang="sk-SK" dirty="0" smtClean="0">
                <a:latin typeface="Cambria" pitchFamily="18" charset="0"/>
              </a:rPr>
              <a:t>                          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k-SK" dirty="0" smtClean="0">
                <a:latin typeface="Cambria" pitchFamily="18" charset="0"/>
              </a:rPr>
              <a:t>2. </a:t>
            </a:r>
            <a:r>
              <a:rPr lang="sk-SK" b="1" dirty="0" smtClean="0">
                <a:solidFill>
                  <a:srgbClr val="CC0000"/>
                </a:solidFill>
                <a:latin typeface="Cambria" pitchFamily="18" charset="0"/>
              </a:rPr>
              <a:t>nepriama =</a:t>
            </a:r>
            <a:r>
              <a:rPr lang="sk-SK" dirty="0" smtClean="0">
                <a:latin typeface="Cambria" pitchFamily="18" charset="0"/>
              </a:rPr>
              <a:t> </a:t>
            </a:r>
            <a:r>
              <a:rPr lang="sk-SK" b="1" dirty="0" smtClean="0">
                <a:latin typeface="Cambria" pitchFamily="18" charset="0"/>
              </a:rPr>
              <a:t>zastupiteľská</a:t>
            </a:r>
            <a:r>
              <a:rPr lang="sk-SK" dirty="0" smtClean="0">
                <a:latin typeface="Cambria" pitchFamily="18" charset="0"/>
              </a:rPr>
              <a:t> – predstavuje účasť občanov na štátnej moci prostredníctvom                                 </a:t>
            </a:r>
            <a:r>
              <a:rPr lang="sk-SK" b="1" dirty="0" smtClean="0">
                <a:latin typeface="Cambria" pitchFamily="18" charset="0"/>
              </a:rPr>
              <a:t>zvolených zástupcov               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k-SK" b="1" dirty="0" smtClean="0">
                <a:latin typeface="Cambria" pitchFamily="18" charset="0"/>
              </a:rPr>
              <a:t>  </a:t>
            </a:r>
            <a:r>
              <a:rPr lang="sk-SK" dirty="0" smtClean="0">
                <a:latin typeface="Cambria" pitchFamily="18" charset="0"/>
              </a:rPr>
              <a:t>(poslancov v parlamente)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k-SK" dirty="0" smtClean="0">
                <a:latin typeface="Cambria" pitchFamily="18" charset="0"/>
              </a:rPr>
              <a:t> </a:t>
            </a:r>
            <a:endParaRPr lang="sk-SK" dirty="0">
              <a:latin typeface="Cambria" pitchFamily="18" charset="0"/>
            </a:endParaRPr>
          </a:p>
        </p:txBody>
      </p:sp>
      <p:pic>
        <p:nvPicPr>
          <p:cNvPr id="16388" name="Picture 2" descr="http://www.itapa.sk/data/att/24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797152"/>
            <a:ext cx="2520280" cy="189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686800" cy="9366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5400" dirty="0" err="1" smtClean="0">
                <a:solidFill>
                  <a:srgbClr val="CC0000"/>
                </a:solidFill>
                <a:effectLst/>
              </a:rPr>
              <a:t>REFERENDuM</a:t>
            </a:r>
            <a:r>
              <a:rPr lang="sk-SK" sz="5400" dirty="0" smtClean="0">
                <a:solidFill>
                  <a:srgbClr val="CC0000"/>
                </a:solidFill>
                <a:effectLst/>
              </a:rPr>
              <a:t> </a:t>
            </a:r>
            <a:r>
              <a:rPr lang="sk-SK" cap="none" dirty="0" smtClean="0">
                <a:solidFill>
                  <a:srgbClr val="CC0000"/>
                </a:solidFill>
                <a:effectLst/>
              </a:rPr>
              <a:t>(hlasovanie) </a:t>
            </a:r>
            <a:endParaRPr lang="sk-SK" sz="5400" cap="none" dirty="0">
              <a:solidFill>
                <a:srgbClr val="CC0000"/>
              </a:solidFill>
              <a:effectLst/>
            </a:endParaRPr>
          </a:p>
        </p:txBody>
      </p:sp>
      <p:sp>
        <p:nvSpPr>
          <p:cNvPr id="17410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970462"/>
          </a:xfrm>
        </p:spPr>
        <p:txBody>
          <a:bodyPr/>
          <a:lstStyle/>
          <a:p>
            <a:r>
              <a:rPr lang="sk-SK" dirty="0" smtClean="0">
                <a:latin typeface="Cambria" pitchFamily="18" charset="0"/>
              </a:rPr>
              <a:t>forma </a:t>
            </a:r>
            <a:r>
              <a:rPr lang="sk-SK" b="1" dirty="0" smtClean="0">
                <a:latin typeface="Cambria" pitchFamily="18" charset="0"/>
              </a:rPr>
              <a:t>priamej</a:t>
            </a:r>
            <a:r>
              <a:rPr lang="sk-SK" dirty="0" smtClean="0">
                <a:latin typeface="Cambria" pitchFamily="18" charset="0"/>
              </a:rPr>
              <a:t> </a:t>
            </a:r>
            <a:r>
              <a:rPr lang="sk-SK" b="1" dirty="0" smtClean="0">
                <a:latin typeface="Cambria" pitchFamily="18" charset="0"/>
              </a:rPr>
              <a:t>demokracie</a:t>
            </a:r>
          </a:p>
          <a:p>
            <a:r>
              <a:rPr lang="sk-SK" dirty="0" smtClean="0">
                <a:latin typeface="Cambria" pitchFamily="18" charset="0"/>
              </a:rPr>
              <a:t>občania priamo hlasujú ako počas volieb </a:t>
            </a:r>
          </a:p>
          <a:p>
            <a:r>
              <a:rPr lang="sk-SK" dirty="0" smtClean="0">
                <a:latin typeface="Cambria" pitchFamily="18" charset="0"/>
              </a:rPr>
              <a:t>rozhodujú o dôležitých verejných otázkach</a:t>
            </a:r>
          </a:p>
          <a:p>
            <a:endParaRPr lang="sk-SK" dirty="0" smtClean="0">
              <a:latin typeface="Cambria" pitchFamily="18" charset="0"/>
            </a:endParaRPr>
          </a:p>
          <a:p>
            <a:pPr>
              <a:buNone/>
            </a:pPr>
            <a:endParaRPr lang="sk-SK" sz="2800" b="1" dirty="0" smtClean="0">
              <a:solidFill>
                <a:srgbClr val="CC0000"/>
              </a:solidFill>
              <a:latin typeface="Cambria" pitchFamily="18" charset="0"/>
            </a:endParaRPr>
          </a:p>
          <a:p>
            <a:pPr>
              <a:buNone/>
            </a:pPr>
            <a:r>
              <a:rPr lang="sk-SK" sz="2800" b="1" dirty="0" smtClean="0">
                <a:solidFill>
                  <a:srgbClr val="CC0000"/>
                </a:solidFill>
                <a:latin typeface="Cambria" pitchFamily="18" charset="0"/>
              </a:rPr>
              <a:t>Príklad otázky na referende:</a:t>
            </a:r>
          </a:p>
          <a:p>
            <a:r>
              <a:rPr lang="sk-SK" sz="2800" b="1" dirty="0" smtClean="0">
                <a:solidFill>
                  <a:srgbClr val="CC0000"/>
                </a:solidFill>
                <a:latin typeface="Cambria" pitchFamily="18" charset="0"/>
              </a:rPr>
              <a:t>2003 </a:t>
            </a:r>
            <a:r>
              <a:rPr lang="sk-SK" sz="2800" dirty="0" smtClean="0">
                <a:latin typeface="Cambria" pitchFamily="18" charset="0"/>
              </a:rPr>
              <a:t>– Súhlasíte s tým, aby sa SR                                stala členským štátom EÚ? </a:t>
            </a:r>
          </a:p>
        </p:txBody>
      </p:sp>
      <p:pic>
        <p:nvPicPr>
          <p:cNvPr id="17411" name="Picture 2" descr="http://www.green-and-energy.com/wp-content/uploads/2012/12/E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789040"/>
            <a:ext cx="2664519" cy="26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368152"/>
          </a:xfrm>
        </p:spPr>
        <p:txBody>
          <a:bodyPr/>
          <a:lstStyle/>
          <a:p>
            <a:pPr algn="l"/>
            <a:r>
              <a:rPr lang="sk-SK" sz="3600" dirty="0" smtClean="0">
                <a:solidFill>
                  <a:srgbClr val="C00000"/>
                </a:solidFill>
                <a:latin typeface="Arial Black" pitchFamily="34" charset="0"/>
              </a:rPr>
              <a:t>Čo sú piliere demokracie?</a:t>
            </a:r>
            <a:br>
              <a:rPr lang="sk-SK" sz="3600" dirty="0" smtClean="0">
                <a:solidFill>
                  <a:srgbClr val="C00000"/>
                </a:solidFill>
                <a:latin typeface="Arial Black" pitchFamily="34" charset="0"/>
              </a:rPr>
            </a:br>
            <a:endParaRPr lang="sk-SK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892480" cy="5589240"/>
          </a:xfrm>
        </p:spPr>
        <p:txBody>
          <a:bodyPr/>
          <a:lstStyle/>
          <a:p>
            <a:pPr algn="l"/>
            <a:r>
              <a:rPr lang="sk-SK" b="1" i="1" dirty="0" smtClean="0">
                <a:solidFill>
                  <a:schemeClr val="tx2">
                    <a:lumMod val="75000"/>
                  </a:schemeClr>
                </a:solidFill>
              </a:rPr>
              <a:t>1.  VLÁDA  ZALOŽENÁ  NA  SÚHLASE OBČANOV</a:t>
            </a:r>
          </a:p>
          <a:p>
            <a:pPr algn="l"/>
            <a:r>
              <a:rPr lang="sk-SK" b="1" i="1" dirty="0" smtClean="0">
                <a:solidFill>
                  <a:schemeClr val="tx2">
                    <a:lumMod val="75000"/>
                  </a:schemeClr>
                </a:solidFill>
              </a:rPr>
              <a:t>      Súhlas vláde dávajú občania vo voľbách.</a:t>
            </a:r>
          </a:p>
          <a:p>
            <a:pPr algn="l"/>
            <a:r>
              <a:rPr lang="sk-SK" b="1" i="1" dirty="0" smtClean="0">
                <a:solidFill>
                  <a:schemeClr val="tx2">
                    <a:lumMod val="75000"/>
                  </a:schemeClr>
                </a:solidFill>
              </a:rPr>
              <a:t>2.  SLOBODNÉ A ČESTNÉ VOĽBY</a:t>
            </a:r>
          </a:p>
          <a:p>
            <a:pPr algn="l"/>
            <a:r>
              <a:rPr lang="sk-SK" b="1" i="1" dirty="0" smtClean="0">
                <a:solidFill>
                  <a:schemeClr val="tx2">
                    <a:lumMod val="75000"/>
                  </a:schemeClr>
                </a:solidFill>
              </a:rPr>
              <a:t>3.  ÚSTAVNÉ OBMEDZENIE VLÁDY</a:t>
            </a:r>
          </a:p>
          <a:p>
            <a:pPr algn="l"/>
            <a:r>
              <a:rPr lang="sk-SK" b="1" i="1" dirty="0" smtClean="0">
                <a:solidFill>
                  <a:schemeClr val="tx2">
                    <a:lumMod val="75000"/>
                  </a:schemeClr>
                </a:solidFill>
              </a:rPr>
              <a:t>     Vláda musí konať v súlade so zákonmi a</a:t>
            </a:r>
          </a:p>
          <a:p>
            <a:pPr algn="l"/>
            <a:r>
              <a:rPr lang="sk-SK" b="1" i="1" dirty="0" smtClean="0">
                <a:solidFill>
                  <a:schemeClr val="tx2">
                    <a:lumMod val="75000"/>
                  </a:schemeClr>
                </a:solidFill>
              </a:rPr>
              <a:t>     Ústavou SR .</a:t>
            </a:r>
          </a:p>
          <a:p>
            <a:pPr algn="l"/>
            <a:r>
              <a:rPr lang="sk-SK" b="1" i="1" dirty="0" smtClean="0">
                <a:solidFill>
                  <a:schemeClr val="tx2">
                    <a:lumMod val="75000"/>
                  </a:schemeClr>
                </a:solidFill>
              </a:rPr>
              <a:t>4.  ZÁRUKY  ĽUDSKÝCH  A  OBČIANSKYCH  PRÁV</a:t>
            </a:r>
          </a:p>
          <a:p>
            <a:pPr algn="l"/>
            <a:r>
              <a:rPr lang="sk-SK" b="1" i="1" dirty="0" smtClean="0">
                <a:solidFill>
                  <a:schemeClr val="tx2">
                    <a:lumMod val="75000"/>
                  </a:schemeClr>
                </a:solidFill>
              </a:rPr>
              <a:t>     Demokratické  vlády  rešpektujú  </a:t>
            </a:r>
            <a:r>
              <a:rPr lang="sk-SK" b="1" i="1" smtClean="0">
                <a:solidFill>
                  <a:schemeClr val="tx2">
                    <a:lumMod val="75000"/>
                  </a:schemeClr>
                </a:solidFill>
              </a:rPr>
              <a:t>základné     ľudské   </a:t>
            </a:r>
            <a:r>
              <a:rPr lang="sk-SK" b="1" i="1" dirty="0" smtClean="0">
                <a:solidFill>
                  <a:schemeClr val="tx2">
                    <a:lumMod val="75000"/>
                  </a:schemeClr>
                </a:solidFill>
              </a:rPr>
              <a:t>práva, ktoré  sú zakotvené v  Ústave SR.</a:t>
            </a:r>
          </a:p>
          <a:p>
            <a:pPr algn="l"/>
            <a:endParaRPr lang="sk-SK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err="1" smtClean="0"/>
              <a:t>Úloha</a:t>
            </a:r>
            <a:r>
              <a:rPr lang="en-IE" dirty="0" smtClean="0"/>
              <a:t> č.2.Poznámky:prepíš </a:t>
            </a:r>
            <a:r>
              <a:rPr lang="en-IE" dirty="0" err="1" smtClean="0"/>
              <a:t>si</a:t>
            </a:r>
            <a:r>
              <a:rPr lang="en-IE" dirty="0" smtClean="0"/>
              <a:t> do </a:t>
            </a:r>
            <a:r>
              <a:rPr lang="en-IE" dirty="0" err="1" smtClean="0"/>
              <a:t>zošita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IE" dirty="0" err="1" smtClean="0"/>
              <a:t>Demokracia-vláda</a:t>
            </a:r>
            <a:r>
              <a:rPr lang="en-IE" dirty="0" smtClean="0"/>
              <a:t> </a:t>
            </a:r>
            <a:r>
              <a:rPr lang="en-IE" dirty="0" err="1" smtClean="0"/>
              <a:t>ľudu</a:t>
            </a:r>
            <a:endParaRPr lang="en-IE" dirty="0" smtClean="0"/>
          </a:p>
          <a:p>
            <a:r>
              <a:rPr lang="sk-SK" dirty="0" smtClean="0"/>
              <a:t>je forma politického zriadenia, ktorá umožňuje všetkým plnoprávnym občanom účasť na správe a riadení štátu</a:t>
            </a:r>
            <a:endParaRPr lang="en-IE" dirty="0" smtClean="0"/>
          </a:p>
          <a:p>
            <a:r>
              <a:rPr lang="en-IE" dirty="0" err="1" smtClean="0"/>
              <a:t>Typy</a:t>
            </a:r>
            <a:r>
              <a:rPr lang="en-IE" dirty="0" smtClean="0"/>
              <a:t> </a:t>
            </a:r>
            <a:r>
              <a:rPr lang="en-IE" dirty="0" err="1" smtClean="0"/>
              <a:t>demokracie</a:t>
            </a:r>
            <a:r>
              <a:rPr lang="en-IE" dirty="0" smtClean="0"/>
              <a:t>:</a:t>
            </a:r>
          </a:p>
          <a:p>
            <a:r>
              <a:rPr lang="en-IE" dirty="0" smtClean="0"/>
              <a:t>1.priama(</a:t>
            </a:r>
            <a:r>
              <a:rPr lang="en-IE" dirty="0" err="1" smtClean="0"/>
              <a:t>typom</a:t>
            </a:r>
            <a:r>
              <a:rPr lang="en-IE" dirty="0" smtClean="0"/>
              <a:t> </a:t>
            </a:r>
            <a:r>
              <a:rPr lang="en-IE" dirty="0" err="1" smtClean="0"/>
              <a:t>priamej</a:t>
            </a:r>
            <a:r>
              <a:rPr lang="en-IE" dirty="0" smtClean="0"/>
              <a:t> je u </a:t>
            </a:r>
            <a:r>
              <a:rPr lang="en-IE" dirty="0" err="1" smtClean="0"/>
              <a:t>nás</a:t>
            </a:r>
            <a:r>
              <a:rPr lang="en-IE" dirty="0" smtClean="0"/>
              <a:t> REFERENDUM-</a:t>
            </a:r>
            <a:r>
              <a:rPr lang="en-IE" dirty="0" err="1" smtClean="0"/>
              <a:t>ľudia</a:t>
            </a:r>
            <a:r>
              <a:rPr lang="en-IE" dirty="0" smtClean="0"/>
              <a:t> </a:t>
            </a:r>
            <a:r>
              <a:rPr lang="en-IE" dirty="0" err="1" smtClean="0"/>
              <a:t>priamo</a:t>
            </a:r>
            <a:r>
              <a:rPr lang="en-IE" dirty="0" smtClean="0"/>
              <a:t> </a:t>
            </a:r>
            <a:r>
              <a:rPr lang="en-IE" dirty="0" err="1" smtClean="0"/>
              <a:t>hlasujú</a:t>
            </a:r>
            <a:r>
              <a:rPr lang="en-IE" dirty="0" smtClean="0"/>
              <a:t> a </a:t>
            </a:r>
            <a:r>
              <a:rPr lang="en-IE" dirty="0" err="1" smtClean="0"/>
              <a:t>rozhodujú</a:t>
            </a:r>
            <a:r>
              <a:rPr lang="en-IE" dirty="0" smtClean="0"/>
              <a:t> o </a:t>
            </a:r>
            <a:r>
              <a:rPr lang="en-IE" dirty="0" err="1" smtClean="0"/>
              <a:t>otázke</a:t>
            </a:r>
            <a:r>
              <a:rPr lang="en-IE" dirty="0" smtClean="0"/>
              <a:t> referenda-</a:t>
            </a:r>
            <a:r>
              <a:rPr lang="en-IE" dirty="0" err="1" smtClean="0"/>
              <a:t>npr</a:t>
            </a:r>
            <a:r>
              <a:rPr lang="en-IE" dirty="0" smtClean="0"/>
              <a:t>. </a:t>
            </a:r>
            <a:r>
              <a:rPr lang="en-IE" dirty="0" err="1" smtClean="0"/>
              <a:t>Vstup</a:t>
            </a:r>
            <a:r>
              <a:rPr lang="en-IE" dirty="0" smtClean="0"/>
              <a:t> do EÚ, </a:t>
            </a:r>
            <a:r>
              <a:rPr lang="en-IE" dirty="0" err="1" smtClean="0"/>
              <a:t>volenie</a:t>
            </a:r>
            <a:r>
              <a:rPr lang="en-IE" dirty="0" smtClean="0"/>
              <a:t> </a:t>
            </a:r>
            <a:r>
              <a:rPr lang="en-IE" dirty="0" err="1" smtClean="0"/>
              <a:t>prezidenta</a:t>
            </a:r>
            <a:r>
              <a:rPr lang="en-IE" dirty="0" smtClean="0"/>
              <a:t>,..)</a:t>
            </a:r>
          </a:p>
          <a:p>
            <a:r>
              <a:rPr lang="en-IE" dirty="0" smtClean="0"/>
              <a:t>2.nepriama-prostredníctvom </a:t>
            </a:r>
            <a:r>
              <a:rPr lang="en-IE" dirty="0" err="1" smtClean="0"/>
              <a:t>zástupcov</a:t>
            </a:r>
            <a:r>
              <a:rPr lang="en-IE" dirty="0" smtClean="0"/>
              <a:t>(</a:t>
            </a:r>
            <a:r>
              <a:rPr lang="en-IE" dirty="0" err="1" smtClean="0"/>
              <a:t>poslancov</a:t>
            </a:r>
            <a:r>
              <a:rPr lang="en-IE" dirty="0" smtClean="0"/>
              <a:t>)</a:t>
            </a:r>
          </a:p>
          <a:p>
            <a:r>
              <a:rPr lang="en-IE" dirty="0" err="1" smtClean="0"/>
              <a:t>Princípy</a:t>
            </a:r>
            <a:r>
              <a:rPr lang="en-IE" dirty="0" smtClean="0"/>
              <a:t>(</a:t>
            </a:r>
            <a:r>
              <a:rPr lang="en-IE" dirty="0" err="1" smtClean="0"/>
              <a:t>piliere</a:t>
            </a:r>
            <a:r>
              <a:rPr lang="en-IE" dirty="0" smtClean="0"/>
              <a:t>) </a:t>
            </a:r>
            <a:r>
              <a:rPr lang="en-IE" dirty="0" err="1" smtClean="0"/>
              <a:t>demokracie</a:t>
            </a:r>
            <a:r>
              <a:rPr lang="en-IE" dirty="0" smtClean="0"/>
              <a:t>:</a:t>
            </a:r>
          </a:p>
          <a:p>
            <a:r>
              <a:rPr lang="en-IE" dirty="0" err="1" smtClean="0"/>
              <a:t>Vypíš</a:t>
            </a:r>
            <a:r>
              <a:rPr lang="en-IE" dirty="0" smtClean="0"/>
              <a:t> </a:t>
            </a:r>
            <a:r>
              <a:rPr lang="en-IE" dirty="0" err="1" smtClean="0"/>
              <a:t>si</a:t>
            </a:r>
            <a:r>
              <a:rPr lang="en-IE" dirty="0" smtClean="0"/>
              <a:t> z </a:t>
            </a:r>
            <a:r>
              <a:rPr lang="en-IE" dirty="0" err="1" smtClean="0"/>
              <a:t>učebnice</a:t>
            </a:r>
            <a:r>
              <a:rPr lang="en-IE" dirty="0" smtClean="0"/>
              <a:t> </a:t>
            </a:r>
            <a:r>
              <a:rPr lang="en-IE" dirty="0" err="1" smtClean="0"/>
              <a:t>na</a:t>
            </a:r>
            <a:r>
              <a:rPr lang="en-IE" dirty="0" smtClean="0"/>
              <a:t> str.19.(</a:t>
            </a:r>
            <a:r>
              <a:rPr lang="en-IE" dirty="0" err="1" smtClean="0"/>
              <a:t>hrubo</a:t>
            </a:r>
            <a:r>
              <a:rPr lang="en-IE" dirty="0" smtClean="0"/>
              <a:t> </a:t>
            </a:r>
            <a:r>
              <a:rPr lang="en-IE" dirty="0" err="1" smtClean="0"/>
              <a:t>vytlačené</a:t>
            </a:r>
            <a:r>
              <a:rPr lang="en-IE" dirty="0" smtClean="0"/>
              <a:t>)</a:t>
            </a:r>
          </a:p>
          <a:p>
            <a:endParaRPr lang="en-IE" dirty="0" smtClean="0"/>
          </a:p>
          <a:p>
            <a:endParaRPr lang="en-I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358</Words>
  <Application>Microsoft Office PowerPoint</Application>
  <PresentationFormat>On-screen Show (4:3)</PresentationFormat>
  <Paragraphs>69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Úloha č.1.Zopakujme si z minulej hodiny: odpovede si napíš do zošita.</vt:lpstr>
      <vt:lpstr>DEMOKRACIA</vt:lpstr>
      <vt:lpstr>Slide 3</vt:lpstr>
      <vt:lpstr>Slide 4</vt:lpstr>
      <vt:lpstr>Demokracia = vláda ľudu </vt:lpstr>
      <vt:lpstr>Typy demokracie</vt:lpstr>
      <vt:lpstr>REFERENDuM (hlasovanie) </vt:lpstr>
      <vt:lpstr>Čo sú piliere demokracie? </vt:lpstr>
      <vt:lpstr>Úloha č.2.Poznámky:prepíš si do zošita</vt:lpstr>
      <vt:lpstr> ZOZNAM HODNÔT </vt:lpstr>
      <vt:lpstr>Dištančné vyučovanie   26.10 – 30.10.2020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Úloha č.1.Zopakujme si z minulej hodiny: odpovede si napíš do zošita.</dc:title>
  <dc:creator>svobodova.ivana</dc:creator>
  <cp:lastModifiedBy>svobodova.ivana</cp:lastModifiedBy>
  <cp:revision>1</cp:revision>
  <dcterms:created xsi:type="dcterms:W3CDTF">2020-10-27T08:13:27Z</dcterms:created>
  <dcterms:modified xsi:type="dcterms:W3CDTF">2020-10-27T09:06:41Z</dcterms:modified>
</cp:coreProperties>
</file>