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65" r:id="rId4"/>
    <p:sldId id="259" r:id="rId5"/>
    <p:sldId id="289" r:id="rId6"/>
    <p:sldId id="260" r:id="rId7"/>
    <p:sldId id="283" r:id="rId8"/>
    <p:sldId id="284" r:id="rId9"/>
    <p:sldId id="262" r:id="rId10"/>
    <p:sldId id="285" r:id="rId11"/>
    <p:sldId id="264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AC69-E466-40A0-AD35-CEE9A9342198}" type="datetimeFigureOut">
              <a:rPr lang="sk-SK" smtClean="0"/>
              <a:pPr/>
              <a:t>13. 2. 2021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C8D54-FAC3-4075-9E59-BF0E486C76E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567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Žralok veľrybí (12 – 14m) – živí sa výlučne planktónom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C8D54-FAC3-4075-9E59-BF0E486C76ED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827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58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33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9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9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6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1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3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3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4923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597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8530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_HYY97eh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app=desktop&amp;v=SS_HYY97eh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pBRfLtbIo&amp;feature=emb_log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app=desktop&amp;v=WFpBRfLtbIo&amp;feature=emb_log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mv6Ehv06mX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SS_HYY97eh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134B59-BD1F-43CB-A5CD-C2811DFDE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Drobné vodné živočíchy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76237CD-0381-4395-BFB0-19B2864AB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3"/>
            <a:ext cx="9070848" cy="45720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>
                <a:solidFill>
                  <a:srgbClr val="00B0F0"/>
                </a:solidFill>
                <a:latin typeface="+mj-lt"/>
              </a:rPr>
              <a:t>ŽIVOČÍŠNY PLANKTÓN</a:t>
            </a:r>
          </a:p>
        </p:txBody>
      </p:sp>
    </p:spTree>
    <p:extLst>
      <p:ext uri="{BB962C8B-B14F-4D97-AF65-F5344CB8AC3E}">
        <p14:creationId xmlns:p14="http://schemas.microsoft.com/office/powerpoint/2010/main" xmlns="" val="24572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F9A2BAF-0F59-46A1-ADAE-18D8745493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170" name="Picture 2" descr="Výsledok vyhľadávania obrázkov pre dopyt nezmar">
            <a:extLst>
              <a:ext uri="{FF2B5EF4-FFF2-40B4-BE49-F238E27FC236}">
                <a16:creationId xmlns:a16="http://schemas.microsoft.com/office/drawing/2014/main" xmlns="" id="{5B7BDE5E-E01A-4124-9893-085B949EC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74" b="11656"/>
          <a:stretch/>
        </p:blipFill>
        <p:spPr bwMode="auto">
          <a:xfrm>
            <a:off x="3096301" y="382238"/>
            <a:ext cx="8647678" cy="48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167" y="5576054"/>
            <a:ext cx="8345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hlinkClick r:id="rId3"/>
              </a:rPr>
              <a:t>Video</a:t>
            </a:r>
            <a:r>
              <a:rPr lang="en-IE" sz="2400" dirty="0" smtClean="0"/>
              <a:t> </a:t>
            </a:r>
            <a:r>
              <a:rPr lang="en-IE" sz="2400" dirty="0" smtClean="0">
                <a:hlinkClick r:id="rId4"/>
              </a:rPr>
              <a:t>: (</a:t>
            </a:r>
            <a:r>
              <a:rPr lang="en-IE" sz="2400" dirty="0" err="1" smtClean="0">
                <a:hlinkClick r:id="rId4"/>
              </a:rPr>
              <a:t>klikni</a:t>
            </a:r>
            <a:r>
              <a:rPr lang="en-IE" sz="2400" dirty="0" smtClean="0">
                <a:hlinkClick r:id="rId4"/>
              </a:rPr>
              <a:t> </a:t>
            </a:r>
            <a:r>
              <a:rPr lang="en-IE" sz="2400" dirty="0" err="1" smtClean="0">
                <a:hlinkClick r:id="rId4"/>
              </a:rPr>
              <a:t>tu</a:t>
            </a:r>
            <a:r>
              <a:rPr lang="en-IE" sz="2400" dirty="0" smtClean="0">
                <a:hlinkClick r:id="rId4"/>
              </a:rPr>
              <a:t>) </a:t>
            </a:r>
            <a:r>
              <a:rPr lang="en-IE" sz="2400" dirty="0" err="1" smtClean="0"/>
              <a:t>alebo</a:t>
            </a:r>
            <a:r>
              <a:rPr lang="en-IE" sz="2400" dirty="0" smtClean="0"/>
              <a:t> </a:t>
            </a:r>
            <a:r>
              <a:rPr lang="en-IE" sz="2400" dirty="0" err="1" smtClean="0"/>
              <a:t>okopíruj</a:t>
            </a:r>
            <a:r>
              <a:rPr lang="en-IE" sz="2400" dirty="0" smtClean="0"/>
              <a:t> link: </a:t>
            </a:r>
            <a:r>
              <a:rPr lang="en-IE" sz="2400" dirty="0" err="1" smtClean="0"/>
              <a:t>Nezmar</a:t>
            </a:r>
            <a:r>
              <a:rPr lang="en-IE" sz="2400" dirty="0" smtClean="0"/>
              <a:t> je  </a:t>
            </a:r>
            <a:r>
              <a:rPr lang="en-IE" sz="2400" dirty="0" err="1" smtClean="0"/>
              <a:t>larvu</a:t>
            </a:r>
            <a:r>
              <a:rPr lang="en-IE" sz="2400" dirty="0" smtClean="0"/>
              <a:t> </a:t>
            </a:r>
            <a:r>
              <a:rPr lang="en-IE" sz="2400" dirty="0" err="1" smtClean="0"/>
              <a:t>komára</a:t>
            </a:r>
            <a:endParaRPr lang="en-IE" sz="2400" dirty="0" smtClean="0"/>
          </a:p>
          <a:p>
            <a:pPr algn="ctr"/>
            <a:r>
              <a:rPr lang="sk-SK" sz="2400" dirty="0" smtClean="0">
                <a:hlinkClick r:id="rId4"/>
              </a:rPr>
              <a:t>https://www.youtube.com/watch?app=desktop&amp;v=SS_HYY97ehw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9626" y="3222885"/>
            <a:ext cx="227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err="1" smtClean="0"/>
              <a:t>Pŕhlivé</a:t>
            </a:r>
            <a:r>
              <a:rPr lang="en-IE" sz="2800" dirty="0" smtClean="0"/>
              <a:t> </a:t>
            </a:r>
            <a:r>
              <a:rPr lang="en-IE" sz="2800" dirty="0" err="1" smtClean="0"/>
              <a:t>ramená</a:t>
            </a:r>
            <a:endParaRPr lang="en-IE" sz="2800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2846275" y="3484495"/>
            <a:ext cx="4813699" cy="113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1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63F366B-15A4-4C34-A8FB-1463187F4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F0CDF20-D900-4EA0-BBC1-75DD29E3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45BD72F-5873-414C-BAFE-3DB037286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336A80-D3E7-4B14-9422-4FCC01CD1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C09B750-AF4C-4ED6-BD57-8F5419B2A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405D7054-5C69-4968-8A58-0AE7AA624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51DC8DEF-D249-4084-B3FF-AD663E222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36221F23-9E38-4D0D-9EAA-D61A2863E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2ADD2F6-F7FC-464F-8F18-5BDBD27A7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9F68DC15-4F4C-4F4F-A346-9E9AC177142D}"/>
              </a:ext>
            </a:extLst>
          </p:cNvPr>
          <p:cNvSpPr txBox="1"/>
          <p:nvPr/>
        </p:nvSpPr>
        <p:spPr>
          <a:xfrm>
            <a:off x="8306807" y="731520"/>
            <a:ext cx="3708887" cy="582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i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Ramená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i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sk-SK" sz="4400" i="1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i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Valcovité telo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sk-SK" sz="4400" i="1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sk-SK" sz="4400" i="1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Nožný</a:t>
            </a:r>
            <a:r>
              <a:rPr lang="en-US" sz="4400" i="1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disk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A3A31F1-FA83-497F-98FF-9A5621DC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Výsledok vyhľadávania obrázkov pre dopyt hydra drawn biology">
            <a:extLst>
              <a:ext uri="{FF2B5EF4-FFF2-40B4-BE49-F238E27FC236}">
                <a16:creationId xmlns:a16="http://schemas.microsoft.com/office/drawing/2014/main" xmlns="" id="{2E7A3D51-5471-4225-B2EC-665AD0A8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4623" y="645106"/>
            <a:ext cx="4086523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43FF9E2-8F7E-4BCC-9A50-C41AD8A56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47751BC8-250F-493B-BDF9-D45BA5991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BF0F044C-8394-47CB-8E3D-FA56B0693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6B2DCD75-B707-4C51-8ADC-813834C09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F4851414-8BB1-42EF-912B-608FCE07B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xmlns="" id="{46C5BCE6-531B-4915-8D64-3DF23079C4CB}"/>
              </a:ext>
            </a:extLst>
          </p:cNvPr>
          <p:cNvCxnSpPr/>
          <p:nvPr/>
        </p:nvCxnSpPr>
        <p:spPr>
          <a:xfrm flipH="1">
            <a:off x="5739618" y="1411615"/>
            <a:ext cx="3108960" cy="2905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xmlns="" id="{A0844AAA-AEC1-4B11-9778-ADDE774A8EEA}"/>
              </a:ext>
            </a:extLst>
          </p:cNvPr>
          <p:cNvCxnSpPr/>
          <p:nvPr/>
        </p:nvCxnSpPr>
        <p:spPr>
          <a:xfrm flipH="1">
            <a:off x="6141146" y="1533378"/>
            <a:ext cx="2707432" cy="9988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xmlns="" id="{5CE5CD07-C18A-41C8-A8C6-F44781E4853B}"/>
              </a:ext>
            </a:extLst>
          </p:cNvPr>
          <p:cNvCxnSpPr/>
          <p:nvPr/>
        </p:nvCxnSpPr>
        <p:spPr>
          <a:xfrm flipH="1">
            <a:off x="4853034" y="3305908"/>
            <a:ext cx="3770461" cy="5627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xmlns="" id="{2727A32F-0EEC-4FA2-AF2F-3271D59E7C99}"/>
              </a:ext>
            </a:extLst>
          </p:cNvPr>
          <p:cNvCxnSpPr/>
          <p:nvPr/>
        </p:nvCxnSpPr>
        <p:spPr>
          <a:xfrm flipH="1">
            <a:off x="4726745" y="5753686"/>
            <a:ext cx="3854547" cy="23915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8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C1A346-643E-4817-99C9-1FFFD657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186" y="2679130"/>
            <a:ext cx="2312480" cy="1499738"/>
          </a:xfrm>
        </p:spPr>
        <p:txBody>
          <a:bodyPr anchor="b">
            <a:normAutofit/>
          </a:bodyPr>
          <a:lstStyle/>
          <a:p>
            <a:pPr algn="ctr"/>
            <a:r>
              <a:rPr lang="sk-SK" sz="3200" dirty="0">
                <a:solidFill>
                  <a:srgbClr val="0070C0"/>
                </a:solidFill>
              </a:rPr>
              <a:t>PŔHLIVÉ BUNKY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1266" name="Picture 2" descr="Výsledok vyhľadávania obrázkov pre dopyt prhlivé bunky">
            <a:extLst>
              <a:ext uri="{FF2B5EF4-FFF2-40B4-BE49-F238E27FC236}">
                <a16:creationId xmlns:a16="http://schemas.microsoft.com/office/drawing/2014/main" xmlns="" id="{57940798-0632-4B80-AF8C-1CFD8A76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r="116" b="28482"/>
          <a:stretch/>
        </p:blipFill>
        <p:spPr bwMode="auto">
          <a:xfrm>
            <a:off x="1634620" y="1320683"/>
            <a:ext cx="5853625" cy="52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1761F01-1174-4BAA-89E2-1318E325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03" y="612843"/>
            <a:ext cx="7753629" cy="261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– pri </a:t>
            </a: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podráždení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jedovaté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vlákno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vymrští</a:t>
            </a:r>
            <a:endParaRPr lang="en-IE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nezmar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ním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omráči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usmertí</a:t>
            </a:r>
            <a:r>
              <a:rPr lang="en-IE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potravu</a:t>
            </a:r>
            <a:endParaRPr lang="sk-SK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 – v pokoji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ĎAKUJEM ZA POZORNOSŤ</a:t>
            </a:r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61D2B-0F05-40D2-B8E9-8015C26A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7" y="68896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Význam</a:t>
            </a:r>
            <a:r>
              <a:rPr lang="en-IE" dirty="0" smtClean="0">
                <a:solidFill>
                  <a:srgbClr val="0070C0"/>
                </a:solidFill>
              </a:rPr>
              <a:t>-</a:t>
            </a:r>
            <a:r>
              <a:rPr lang="sk-SK" dirty="0" smtClean="0"/>
              <a:t> Poskytujú potravu iným vodným živočíchom</a:t>
            </a:r>
            <a:r>
              <a:rPr lang="en-IE" dirty="0" smtClean="0"/>
              <a:t>-</a:t>
            </a: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súčasťou</a:t>
            </a:r>
            <a:r>
              <a:rPr lang="en-IE" dirty="0" smtClean="0"/>
              <a:t> </a:t>
            </a:r>
            <a:r>
              <a:rPr lang="en-IE" b="1" dirty="0" err="1" smtClean="0"/>
              <a:t>planktónu</a:t>
            </a:r>
            <a:r>
              <a:rPr lang="en-IE" b="1" dirty="0" smtClean="0"/>
              <a:t>.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6CE501F-0EFC-4175-B882-3F8B9ECC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75" y="2359737"/>
            <a:ext cx="10058400" cy="83702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IE" sz="3600" b="1" dirty="0" err="1" smtClean="0"/>
              <a:t>Ich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telo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tvorí</a:t>
            </a:r>
            <a:r>
              <a:rPr lang="en-IE" sz="3600" b="1" dirty="0" smtClean="0"/>
              <a:t> 1 </a:t>
            </a:r>
            <a:r>
              <a:rPr lang="en-IE" sz="3600" b="1" dirty="0" err="1" smtClean="0"/>
              <a:t>alebo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viac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buniek</a:t>
            </a:r>
            <a:endParaRPr lang="sk-SK" sz="3600" b="1" dirty="0"/>
          </a:p>
        </p:txBody>
      </p:sp>
      <p:pic>
        <p:nvPicPr>
          <p:cNvPr id="1026" name="Picture 2" descr="Žralok veľrybí">
            <a:extLst>
              <a:ext uri="{FF2B5EF4-FFF2-40B4-BE49-F238E27FC236}">
                <a16:creationId xmlns:a16="http://schemas.microsoft.com/office/drawing/2014/main" xmlns="" id="{7110AA61-CC19-4A19-8618-18111EC0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14" y="3439574"/>
            <a:ext cx="5384772" cy="24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7973" y="6017515"/>
            <a:ext cx="51820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k-SK" dirty="0" smtClean="0"/>
              <a:t>Žralok veľrybí (12 – 14m) – živí sa výlučne planktónom</a:t>
            </a:r>
            <a:endParaRPr lang="sk-SK" dirty="0"/>
          </a:p>
        </p:txBody>
      </p:sp>
      <p:pic>
        <p:nvPicPr>
          <p:cNvPr id="15362" name="Picture 2" descr="Image result for kap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11" y="3804346"/>
            <a:ext cx="4041671" cy="19788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407" y="5936106"/>
            <a:ext cx="767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dirty="0" err="1" smtClean="0"/>
              <a:t>Kapor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5111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902782D-CD59-49AD-8323-69C20F28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Jednobunkové organizmy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EF5865C8-BD20-4F53-8D81-2C70A0CFF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ČRIEVIČKA,MEŇAVKA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890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Pod </a:t>
            </a:r>
            <a:endParaRPr lang="en-US" dirty="0"/>
          </a:p>
        </p:txBody>
      </p:sp>
      <p:pic>
        <p:nvPicPr>
          <p:cNvPr id="2050" name="Picture 2" descr="Výsledok vyhľadávania obrázkov pre dopyt paramecium caudatum">
            <a:extLst>
              <a:ext uri="{FF2B5EF4-FFF2-40B4-BE49-F238E27FC236}">
                <a16:creationId xmlns:a16="http://schemas.microsoft.com/office/drawing/2014/main" xmlns="" id="{4067114E-2CC4-43D0-B8C3-360F34B58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" r="2" b="7659"/>
          <a:stretch/>
        </p:blipFill>
        <p:spPr bwMode="auto">
          <a:xfrm>
            <a:off x="0" y="575170"/>
            <a:ext cx="6602497" cy="47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E71088-E9E7-45F3-8175-F1F7F565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70C0"/>
                </a:solidFill>
                <a:latin typeface="Candara" panose="020E0502030303020204" pitchFamily="34" charset="0"/>
              </a:rPr>
              <a:t>Črievička veľká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2906683-30A4-4CF3-A13C-E22C893E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786597"/>
            <a:ext cx="4472922" cy="42484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 Telo tvorí jedna bunka – vykonáva všetky funkcie (prijímanie potravy, trávenie, vylučovanie,...)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 Pohybuje sa </a:t>
            </a:r>
            <a:r>
              <a:rPr lang="sk-SK" sz="2800" b="1" dirty="0">
                <a:solidFill>
                  <a:srgbClr val="0070C0"/>
                </a:solidFill>
              </a:rPr>
              <a:t>brvami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 Živí sa baktériami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056026" y="3387778"/>
            <a:ext cx="3432748" cy="1349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8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aramecium_caudatum_Ehrenberg,_1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57" y="736247"/>
            <a:ext cx="5684760" cy="431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623" y="3282847"/>
            <a:ext cx="3148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 smtClean="0"/>
              <a:t>Pod </a:t>
            </a:r>
            <a:r>
              <a:rPr lang="en-IE" sz="3200" dirty="0" err="1" smtClean="0"/>
              <a:t>mikroskopom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706723" y="5117386"/>
            <a:ext cx="109406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hlinkClick r:id="rId3"/>
              </a:rPr>
              <a:t>Video</a:t>
            </a:r>
            <a:r>
              <a:rPr lang="en-IE" sz="2800" dirty="0" smtClean="0">
                <a:hlinkClick r:id="rId4"/>
              </a:rPr>
              <a:t>(</a:t>
            </a:r>
            <a:r>
              <a:rPr lang="en-IE" sz="2800" dirty="0" err="1" smtClean="0">
                <a:hlinkClick r:id="rId4"/>
              </a:rPr>
              <a:t>klikni</a:t>
            </a:r>
            <a:r>
              <a:rPr lang="en-IE" sz="2800" dirty="0" smtClean="0">
                <a:hlinkClick r:id="rId4"/>
              </a:rPr>
              <a:t> </a:t>
            </a:r>
            <a:r>
              <a:rPr lang="en-IE" sz="2800" dirty="0" err="1" smtClean="0">
                <a:hlinkClick r:id="rId4"/>
              </a:rPr>
              <a:t>tu</a:t>
            </a:r>
            <a:r>
              <a:rPr lang="en-IE" sz="2800" dirty="0" smtClean="0">
                <a:hlinkClick r:id="rId4"/>
              </a:rPr>
              <a:t>)</a:t>
            </a:r>
            <a:r>
              <a:rPr lang="en-IE" sz="2800" dirty="0" smtClean="0"/>
              <a:t> </a:t>
            </a:r>
            <a:r>
              <a:rPr lang="en-IE" sz="2800" dirty="0" err="1" smtClean="0"/>
              <a:t>alebo</a:t>
            </a:r>
            <a:r>
              <a:rPr lang="en-IE" sz="2800" dirty="0" smtClean="0"/>
              <a:t> </a:t>
            </a:r>
            <a:r>
              <a:rPr lang="en-IE" sz="2800" dirty="0" err="1" smtClean="0"/>
              <a:t>okopíruj</a:t>
            </a:r>
            <a:r>
              <a:rPr lang="en-IE" sz="2800" dirty="0" smtClean="0"/>
              <a:t> link : </a:t>
            </a:r>
            <a:r>
              <a:rPr lang="en-IE" sz="2800" dirty="0" err="1" smtClean="0"/>
              <a:t>Črievička</a:t>
            </a:r>
            <a:endParaRPr lang="en-IE" sz="2800" dirty="0" smtClean="0"/>
          </a:p>
          <a:p>
            <a:r>
              <a:rPr lang="en-IE" sz="2400" dirty="0" smtClean="0">
                <a:hlinkClick r:id="rId4"/>
              </a:rPr>
              <a:t>https://www.youtube.com/watch?app=desktop&amp;v=WFpBRfLtbIo&amp;feature=emb_logo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D7359E-F7CC-4D40-B597-C94130D9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70C0"/>
                </a:solidFill>
                <a:latin typeface="Candara" panose="020E0502030303020204" pitchFamily="34" charset="0"/>
              </a:rPr>
              <a:t>Meňavka veľká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64849B1-5CB7-48C1-8029-13C7E3FC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208628"/>
            <a:ext cx="4957554" cy="38264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 Má premenlivý tvar tela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 </a:t>
            </a:r>
            <a:r>
              <a:rPr lang="en-IE" sz="3200" dirty="0" err="1" smtClean="0"/>
              <a:t>Prelievaním</a:t>
            </a:r>
            <a:r>
              <a:rPr lang="en-IE" sz="3200" dirty="0" smtClean="0"/>
              <a:t> </a:t>
            </a:r>
            <a:r>
              <a:rPr lang="en-IE" sz="3200" dirty="0" err="1" smtClean="0"/>
              <a:t>vnútornej</a:t>
            </a:r>
            <a:r>
              <a:rPr lang="en-IE" sz="3200" dirty="0" smtClean="0"/>
              <a:t> </a:t>
            </a:r>
            <a:r>
              <a:rPr lang="en-IE" sz="3200" dirty="0" err="1" smtClean="0"/>
              <a:t>časti</a:t>
            </a:r>
            <a:r>
              <a:rPr lang="en-IE" sz="3200" dirty="0" smtClean="0"/>
              <a:t> </a:t>
            </a:r>
            <a:r>
              <a:rPr lang="en-IE" sz="3200" dirty="0" err="1" smtClean="0"/>
              <a:t>tela</a:t>
            </a:r>
            <a:r>
              <a:rPr lang="en-IE" sz="3200" dirty="0" smtClean="0"/>
              <a:t> </a:t>
            </a:r>
            <a:r>
              <a:rPr lang="en-IE" sz="3200" dirty="0" err="1" smtClean="0"/>
              <a:t>tvorí</a:t>
            </a:r>
            <a:r>
              <a:rPr lang="en-IE" sz="3200" dirty="0" smtClean="0"/>
              <a:t> </a:t>
            </a:r>
            <a:r>
              <a:rPr lang="sk-SK" sz="3200" dirty="0" smtClean="0"/>
              <a:t>= </a:t>
            </a:r>
            <a:r>
              <a:rPr lang="sk-SK" sz="3200" b="1" dirty="0">
                <a:solidFill>
                  <a:srgbClr val="0070C0"/>
                </a:solidFill>
              </a:rPr>
              <a:t>panôžky</a:t>
            </a:r>
            <a:endParaRPr lang="sk-SK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sz="3200" dirty="0"/>
              <a:t> Pomocou </a:t>
            </a:r>
            <a:r>
              <a:rPr lang="sk-SK" sz="3200" dirty="0" err="1"/>
              <a:t>panôžok</a:t>
            </a:r>
            <a:r>
              <a:rPr lang="sk-SK" sz="3200" dirty="0"/>
              <a:t> sa pohybuje a chytá potravu</a:t>
            </a:r>
          </a:p>
        </p:txBody>
      </p:sp>
      <p:sp>
        <p:nvSpPr>
          <p:cNvPr id="9218" name="AutoShape 2" descr="Image result for menav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220" name="AutoShape 4" descr="Image result for menav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222" name="Picture 6" descr="Image result for menav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918" y="1254177"/>
            <a:ext cx="4062334" cy="450536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0800000">
            <a:off x="4781862" y="2233534"/>
            <a:ext cx="4077324" cy="1888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968052" y="2248525"/>
            <a:ext cx="5771214" cy="1843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C0601C-D99E-4136-93C0-D8D724A2C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r>
              <a:rPr lang="en-IE" sz="2800" dirty="0" smtClean="0"/>
              <a:t>Video-(</a:t>
            </a:r>
            <a:r>
              <a:rPr lang="en-IE" sz="2800" dirty="0" err="1" smtClean="0">
                <a:hlinkClick r:id="rId2"/>
              </a:rPr>
              <a:t>klikni</a:t>
            </a:r>
            <a:r>
              <a:rPr lang="en-IE" sz="2800" dirty="0" smtClean="0">
                <a:hlinkClick r:id="rId2"/>
              </a:rPr>
              <a:t> </a:t>
            </a:r>
            <a:r>
              <a:rPr lang="en-IE" sz="2800" dirty="0" err="1" smtClean="0">
                <a:hlinkClick r:id="rId2"/>
              </a:rPr>
              <a:t>tu</a:t>
            </a:r>
            <a:r>
              <a:rPr lang="en-IE" sz="2800" dirty="0" smtClean="0">
                <a:hlinkClick r:id="rId2"/>
              </a:rPr>
              <a:t>) </a:t>
            </a:r>
            <a:r>
              <a:rPr lang="en-IE" sz="2800" dirty="0" err="1" smtClean="0"/>
              <a:t>alebo</a:t>
            </a:r>
            <a:r>
              <a:rPr lang="en-IE" sz="2800" dirty="0" smtClean="0"/>
              <a:t> </a:t>
            </a:r>
            <a:r>
              <a:rPr lang="en-IE" sz="2800" dirty="0" err="1" smtClean="0"/>
              <a:t>okopíruj</a:t>
            </a:r>
            <a:r>
              <a:rPr lang="en-IE" sz="2800" dirty="0" smtClean="0"/>
              <a:t> link: </a:t>
            </a:r>
            <a:r>
              <a:rPr lang="en-IE" sz="2800" dirty="0" err="1" smtClean="0"/>
              <a:t>Meňavka</a:t>
            </a:r>
            <a:r>
              <a:rPr lang="en-IE" sz="2800" dirty="0" smtClean="0"/>
              <a:t> je  </a:t>
            </a:r>
            <a:r>
              <a:rPr lang="en-IE" sz="2800" dirty="0" err="1" smtClean="0"/>
              <a:t>črievičku</a:t>
            </a:r>
            <a:endParaRPr lang="en-IE" sz="2800" dirty="0" smtClean="0"/>
          </a:p>
          <a:p>
            <a:pPr>
              <a:buNone/>
            </a:pPr>
            <a:r>
              <a:rPr lang="sk-SK" sz="2800" dirty="0" smtClean="0">
                <a:hlinkClick r:id="rId2"/>
              </a:rPr>
              <a:t>https://www.youtube.com/watch?v=mv6Ehv06mXY</a:t>
            </a:r>
            <a:endParaRPr lang="sk-SK" sz="2800" dirty="0"/>
          </a:p>
        </p:txBody>
      </p:sp>
      <p:pic>
        <p:nvPicPr>
          <p:cNvPr id="31748" name="Picture 4" descr="Výsledok vyhľadávania obrázkov pre dopyt amoeba gif">
            <a:extLst>
              <a:ext uri="{FF2B5EF4-FFF2-40B4-BE49-F238E27FC236}">
                <a16:creationId xmlns:a16="http://schemas.microsoft.com/office/drawing/2014/main" xmlns="" id="{683F20EE-11F8-48A9-A6B6-14913F149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839" y="417241"/>
            <a:ext cx="5743646" cy="43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63711" y="3043005"/>
            <a:ext cx="3148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 smtClean="0"/>
              <a:t>Pod </a:t>
            </a:r>
            <a:r>
              <a:rPr lang="en-IE" sz="3200" dirty="0" err="1" smtClean="0"/>
              <a:t>mikroskopom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xmlns="" val="259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902782D-CD59-49AD-8323-69C20F28B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mnohobunkové organizmy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EF5865C8-BD20-4F53-8D81-2C70A0CFF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NEZMAR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79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70">
            <a:extLst>
              <a:ext uri="{FF2B5EF4-FFF2-40B4-BE49-F238E27FC236}">
                <a16:creationId xmlns:a16="http://schemas.microsoft.com/office/drawing/2014/main" xmlns="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2"/>
              </a:rPr>
              <a:t>video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CC0488-4A6E-455F-8C91-B62AEAB2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340" y="931804"/>
            <a:ext cx="10058400" cy="13716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Nezmar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2EAB7FB-64D5-49F1-9D7C-BBFCFBF8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757" y="2152970"/>
            <a:ext cx="4419600" cy="39319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IE" sz="2800" dirty="0" err="1" smtClean="0"/>
              <a:t>Meria</a:t>
            </a:r>
            <a:r>
              <a:rPr lang="en-IE" sz="2800" dirty="0" smtClean="0"/>
              <a:t> </a:t>
            </a:r>
            <a:r>
              <a:rPr lang="en-IE" sz="2800" dirty="0" err="1" smtClean="0"/>
              <a:t>asi</a:t>
            </a:r>
            <a:r>
              <a:rPr lang="en-IE" sz="2800" dirty="0" smtClean="0"/>
              <a:t> </a:t>
            </a:r>
            <a:r>
              <a:rPr lang="sk-SK" sz="2800" dirty="0" smtClean="0"/>
              <a:t> </a:t>
            </a:r>
            <a:r>
              <a:rPr lang="sk-SK" sz="2800" dirty="0"/>
              <a:t>1 cm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 Žije prichytený na rastlinách, ulitách, kameňoch...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sk-SK" sz="2800" dirty="0"/>
              <a:t> Má valcovité telo s ramenami, v ktorých má </a:t>
            </a:r>
            <a:r>
              <a:rPr lang="sk-SK" sz="2800" b="1" dirty="0">
                <a:solidFill>
                  <a:srgbClr val="92D050"/>
                </a:solidFill>
              </a:rPr>
              <a:t>pŕhlivé bunky </a:t>
            </a:r>
            <a:r>
              <a:rPr lang="sk-SK" sz="2800" dirty="0"/>
              <a:t>– pomocou nich ochromí alebo usmrtí korisť </a:t>
            </a:r>
            <a:endParaRPr lang="en-IE" sz="2800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IE" sz="2800" dirty="0" err="1" smtClean="0"/>
              <a:t>Živí</a:t>
            </a:r>
            <a:r>
              <a:rPr lang="en-IE" sz="2800" dirty="0" smtClean="0"/>
              <a:t> </a:t>
            </a:r>
            <a:r>
              <a:rPr lang="en-IE" sz="2800" dirty="0" err="1" smtClean="0"/>
              <a:t>sa</a:t>
            </a:r>
            <a:r>
              <a:rPr lang="en-IE" sz="2800" dirty="0" smtClean="0"/>
              <a:t> </a:t>
            </a:r>
            <a:r>
              <a:rPr lang="en-IE" sz="2800" dirty="0" err="1" smtClean="0"/>
              <a:t>planktónom</a:t>
            </a:r>
            <a:endParaRPr lang="en-IE" sz="2800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en-IE" sz="2800" dirty="0" smtClean="0"/>
              <a:t>On </a:t>
            </a:r>
            <a:r>
              <a:rPr lang="en-IE" sz="2800" dirty="0" err="1" smtClean="0"/>
              <a:t>sám</a:t>
            </a:r>
            <a:r>
              <a:rPr lang="en-IE" sz="2800" dirty="0" smtClean="0"/>
              <a:t> je </a:t>
            </a:r>
            <a:r>
              <a:rPr lang="en-IE" sz="2800" dirty="0" err="1" smtClean="0"/>
              <a:t>potravou</a:t>
            </a:r>
            <a:r>
              <a:rPr lang="en-IE" sz="2800" dirty="0" smtClean="0"/>
              <a:t> </a:t>
            </a:r>
            <a:r>
              <a:rPr lang="en-IE" sz="2800" dirty="0" err="1" smtClean="0"/>
              <a:t>iných</a:t>
            </a:r>
            <a:r>
              <a:rPr lang="en-IE" sz="2800" dirty="0" smtClean="0"/>
              <a:t> </a:t>
            </a:r>
            <a:r>
              <a:rPr lang="en-IE" sz="2800" dirty="0" err="1" smtClean="0"/>
              <a:t>živočíchov</a:t>
            </a:r>
            <a:endParaRPr lang="sk-SK" sz="2800" dirty="0"/>
          </a:p>
        </p:txBody>
      </p:sp>
      <p:sp>
        <p:nvSpPr>
          <p:cNvPr id="6154" name="Rectangle 72">
            <a:extLst>
              <a:ext uri="{FF2B5EF4-FFF2-40B4-BE49-F238E27FC236}">
                <a16:creationId xmlns:a16="http://schemas.microsoft.com/office/drawing/2014/main" xmlns="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8" name="Picture 4" descr="Výsledok vyhľadávania obrázkov pre dopyt nezmar">
            <a:extLst>
              <a:ext uri="{FF2B5EF4-FFF2-40B4-BE49-F238E27FC236}">
                <a16:creationId xmlns:a16="http://schemas.microsoft.com/office/drawing/2014/main" xmlns="" id="{3DFEC300-42EC-4801-BC45-6E889AAAD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2" b="578"/>
          <a:stretch/>
        </p:blipFill>
        <p:spPr bwMode="auto">
          <a:xfrm>
            <a:off x="288029" y="1249679"/>
            <a:ext cx="7120637" cy="4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84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231</Words>
  <Application>Microsoft Office PowerPoint</Application>
  <PresentationFormat>Custom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</vt:lpstr>
      <vt:lpstr>Drobné vodné živočíchy</vt:lpstr>
      <vt:lpstr>Význam- Poskytujú potravu iným vodným živočíchom-sú súčasťou planktónu.</vt:lpstr>
      <vt:lpstr>Jednobunkové organizmy</vt:lpstr>
      <vt:lpstr>Črievička veľká</vt:lpstr>
      <vt:lpstr>Slide 5</vt:lpstr>
      <vt:lpstr>Meňavka veľká</vt:lpstr>
      <vt:lpstr>Slide 7</vt:lpstr>
      <vt:lpstr>mnohobunkové organizmy</vt:lpstr>
      <vt:lpstr>Nezmar</vt:lpstr>
      <vt:lpstr>Slide 10</vt:lpstr>
      <vt:lpstr>Slide 11</vt:lpstr>
      <vt:lpstr>PŔHLIVÉ BUNKY 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Drobné vodné živočíchy</dc:title>
  <dc:creator>Mária Vaňová</dc:creator>
  <cp:lastModifiedBy>svobodova.ivana</cp:lastModifiedBy>
  <cp:revision>5</cp:revision>
  <dcterms:created xsi:type="dcterms:W3CDTF">2020-02-19T17:00:35Z</dcterms:created>
  <dcterms:modified xsi:type="dcterms:W3CDTF">2021-02-13T15:59:42Z</dcterms:modified>
</cp:coreProperties>
</file>