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231BC2-F71E-4219-AA15-BC959A6B9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0C0F30C-982A-47BA-A7F7-6BBBC58CC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BF6C4BB8-A886-4165-89A2-865E9C7EF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7E54-5B5D-4E97-AA1E-5D414B6B649C}" type="datetimeFigureOut">
              <a:rPr lang="sk-SK" smtClean="0"/>
              <a:pPr/>
              <a:t>9. 12. 2020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D7153D3D-CDB9-44E1-8ECE-0677AC52D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50D6040A-A642-408A-BA23-04BFD07EC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7C98-FAEE-4B14-8ECD-201491B6F31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5491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DDFE1DF-1064-46DD-90A5-96CE694EC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xmlns="" id="{C0AAEF0E-27DC-4165-8BEF-14F258092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3305F24B-0168-4E6F-AE94-BF2F13BB6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7E54-5B5D-4E97-AA1E-5D414B6B649C}" type="datetimeFigureOut">
              <a:rPr lang="sk-SK" smtClean="0"/>
              <a:pPr/>
              <a:t>9. 12. 2020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74409AA6-83C9-4044-B815-04950AFCC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4A845B10-6AB4-4013-BB22-C2E8218D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7C98-FAEE-4B14-8ECD-201491B6F31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1565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xmlns="" id="{A36E53B1-DD3A-4143-A1B2-BA49594125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xmlns="" id="{44F4F39C-1613-4D75-BB5E-F31FF13F3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1405C61F-6E96-446C-8BDD-6B392BC2B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7E54-5B5D-4E97-AA1E-5D414B6B649C}" type="datetimeFigureOut">
              <a:rPr lang="sk-SK" smtClean="0"/>
              <a:pPr/>
              <a:t>9. 12. 2020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DE1C0DAD-15BA-4266-B959-DE57EA88A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EA396B36-B070-401F-92FD-41E30377B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7C98-FAEE-4B14-8ECD-201491B6F31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737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92295C0-9C8E-4B3D-9B8C-FF457233A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FD65E6F-C982-4AF9-BEAB-A9BC9F93B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AFA57D53-0E54-4004-B6C2-AA704D166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7E54-5B5D-4E97-AA1E-5D414B6B649C}" type="datetimeFigureOut">
              <a:rPr lang="sk-SK" smtClean="0"/>
              <a:pPr/>
              <a:t>9. 12. 2020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B3465DF2-0E2B-412C-B49C-2C9C95FD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6A8D5612-B0C4-4A22-897C-BCF7C61B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7C98-FAEE-4B14-8ECD-201491B6F31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4528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DB2DE96-1D8B-44FC-873E-37745ADE1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E4137519-53DD-4167-AB47-88D07728E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1E103492-6681-4876-81A2-F21FE9E56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7E54-5B5D-4E97-AA1E-5D414B6B649C}" type="datetimeFigureOut">
              <a:rPr lang="sk-SK" smtClean="0"/>
              <a:pPr/>
              <a:t>9. 12. 2020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55E54479-B53A-430F-A0D9-026BFC91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6A979104-9DD0-4C54-B310-BE86A7EB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7C98-FAEE-4B14-8ECD-201491B6F31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546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4A4AFEB-82B2-404A-A810-19EB148D6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A3E0C10-BDB3-4362-9E32-76009DE46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C5516273-51B0-413E-81C2-CF1C11A30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6A2B5880-FD61-4CCE-81B7-7CA9BE075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7E54-5B5D-4E97-AA1E-5D414B6B649C}" type="datetimeFigureOut">
              <a:rPr lang="sk-SK" smtClean="0"/>
              <a:pPr/>
              <a:t>9. 12. 2020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AB819184-89B9-4CB3-8153-BFCDCD5C3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9C625DF4-B710-4AFC-987C-DC81AB7E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7C98-FAEE-4B14-8ECD-201491B6F31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091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687D100-C11F-42A4-BE05-9C2BECE1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DD4DA5B3-95A0-4D84-97C9-153B8F4A6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F3726B19-4C75-4001-881F-8CC9CCAE7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xmlns="" id="{0E1D359B-56A5-4334-9632-437FEFAF90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xmlns="" id="{8BADBD90-ADB9-4D67-AE37-751352934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xmlns="" id="{F0BC09C7-8E7E-4F5D-BF97-726DF8160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7E54-5B5D-4E97-AA1E-5D414B6B649C}" type="datetimeFigureOut">
              <a:rPr lang="sk-SK" smtClean="0"/>
              <a:pPr/>
              <a:t>9. 12. 2020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xmlns="" id="{F122DA2B-C0B1-450A-9F89-E707D5185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xmlns="" id="{B6818EEB-837E-48D4-980B-3E944DBF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7C98-FAEE-4B14-8ECD-201491B6F31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90739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86F65F8-2C67-4A98-A71B-8922537D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xmlns="" id="{38BBAAA6-892B-498A-A4D6-61B945C81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7E54-5B5D-4E97-AA1E-5D414B6B649C}" type="datetimeFigureOut">
              <a:rPr lang="sk-SK" smtClean="0"/>
              <a:pPr/>
              <a:t>9. 12. 2020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B3FED723-F5F1-44BF-B08A-33BFCA72F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xmlns="" id="{5EDCF820-1100-4F55-A2EF-F6A766462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7C98-FAEE-4B14-8ECD-201491B6F31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4102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xmlns="" id="{5DCA76CF-DEEF-4BC3-B3C2-7A8842E8F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7E54-5B5D-4E97-AA1E-5D414B6B649C}" type="datetimeFigureOut">
              <a:rPr lang="sk-SK" smtClean="0"/>
              <a:pPr/>
              <a:t>9. 12. 2020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xmlns="" id="{D7A6D164-B03D-4F29-A80B-291512558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2CC656B4-01D2-4BDB-868B-B156D682B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7C98-FAEE-4B14-8ECD-201491B6F31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7114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929F300-C4A4-4C94-9F53-2C07C72D5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FEEED92-AAC0-498B-9B99-5084819BF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xmlns="" id="{906DD09E-5904-4877-B7EF-83E180715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6D9BAEC6-8457-4259-9A95-7DBFBA91D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7E54-5B5D-4E97-AA1E-5D414B6B649C}" type="datetimeFigureOut">
              <a:rPr lang="sk-SK" smtClean="0"/>
              <a:pPr/>
              <a:t>9. 12. 2020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6CBF4EDB-9D2C-48CF-8930-C219E58ED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ECAB2E00-A97A-4F62-B7AC-222FA80B8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7C98-FAEE-4B14-8ECD-201491B6F31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8126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3898BED-E9EA-4B36-B41C-97D9FC862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xmlns="" id="{C3C44D29-5DCB-43E4-8773-D526B8FC6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xmlns="" id="{0314D430-64CD-4FB7-ADF4-7F62CC6BB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6093315A-4E9B-48DE-81DF-D2B965272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7E54-5B5D-4E97-AA1E-5D414B6B649C}" type="datetimeFigureOut">
              <a:rPr lang="sk-SK" smtClean="0"/>
              <a:pPr/>
              <a:t>9. 12. 2020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604D3DC2-2534-42E0-A7C7-D9FA6B998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47DBF615-6693-4DC0-B327-603222DA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7C98-FAEE-4B14-8ECD-201491B6F31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8467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xmlns="" id="{AEE8D300-6963-4CE5-8B3A-7CF9CF0A4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14EEC9D6-DE44-4C02-A640-7A1E05632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03EB94B6-D687-4F82-A4C2-0BA6C157B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17E54-5B5D-4E97-AA1E-5D414B6B649C}" type="datetimeFigureOut">
              <a:rPr lang="sk-SK" smtClean="0"/>
              <a:pPr/>
              <a:t>9. 12. 2020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DE52E330-DB84-449E-AC89-4A49F8CCF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3AAA9009-BC67-4245-97DC-081B16F6B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47C98-FAEE-4B14-8ECD-201491B6F31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2552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BB6C031D-F0D0-401D-95F1-A36B04941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6651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EDC071C-8763-49A4-B6A4-6A64F0004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9703"/>
            <a:ext cx="9144000" cy="1045059"/>
          </a:xfrm>
        </p:spPr>
        <p:txBody>
          <a:bodyPr>
            <a:normAutofit fontScale="90000"/>
          </a:bodyPr>
          <a:lstStyle/>
          <a:p>
            <a:r>
              <a:rPr lang="sk-SK" dirty="0"/>
              <a:t>Iné lesné </a:t>
            </a:r>
            <a:r>
              <a:rPr lang="sk-SK" dirty="0" smtClean="0"/>
              <a:t>bezstavovce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smtClean="0"/>
              <a:t>pokračovanie</a:t>
            </a:r>
            <a:r>
              <a:rPr lang="sk-SK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285993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2D6B3ED6-4C9B-4E36-B043-A934E44A8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2" y="0"/>
            <a:ext cx="12178748" cy="685367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EDC071C-8763-49A4-B6A4-6A64F0004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9270"/>
            <a:ext cx="9144000" cy="634240"/>
          </a:xfrm>
        </p:spPr>
        <p:txBody>
          <a:bodyPr>
            <a:normAutofit fontScale="90000"/>
          </a:bodyPr>
          <a:lstStyle/>
          <a:p>
            <a:r>
              <a:rPr lang="sk-SK" dirty="0"/>
              <a:t>Iné lesné bezstavovce 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xmlns="" id="{B8BB3E0C-14B3-487B-B8DB-B097C9B3C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529" y="940904"/>
            <a:ext cx="12006471" cy="5459896"/>
          </a:xfrm>
        </p:spPr>
        <p:txBody>
          <a:bodyPr/>
          <a:lstStyle/>
          <a:p>
            <a:pPr algn="l"/>
            <a:r>
              <a:rPr lang="sk-SK" sz="3200" dirty="0">
                <a:highlight>
                  <a:srgbClr val="FFFF00"/>
                </a:highlight>
              </a:rPr>
              <a:t>• svietivka </a:t>
            </a:r>
            <a:r>
              <a:rPr lang="sk-SK" sz="3200" dirty="0" err="1">
                <a:highlight>
                  <a:srgbClr val="FFFF00"/>
                </a:highlight>
              </a:rPr>
              <a:t>svetojánska</a:t>
            </a:r>
            <a:r>
              <a:rPr lang="sk-SK" sz="3200" dirty="0">
                <a:highlight>
                  <a:srgbClr val="FFFF00"/>
                </a:highlight>
              </a:rPr>
              <a:t>: </a:t>
            </a:r>
          </a:p>
          <a:p>
            <a:pPr algn="l"/>
            <a:r>
              <a:rPr lang="sk-SK" sz="3200" dirty="0"/>
              <a:t>- má na brušku svetielkujúce orgány, </a:t>
            </a:r>
            <a:r>
              <a:rPr lang="sk-SK" sz="3200" dirty="0" smtClean="0"/>
              <a:t>živí </a:t>
            </a:r>
            <a:r>
              <a:rPr lang="sk-SK" sz="3200" dirty="0"/>
              <a:t>sa drobným hmyzom</a:t>
            </a:r>
          </a:p>
          <a:p>
            <a:pPr marL="457200" indent="-457200" algn="l">
              <a:buFontTx/>
              <a:buChar char="-"/>
            </a:pPr>
            <a:endParaRPr lang="sk-SK" sz="3200" dirty="0"/>
          </a:p>
          <a:p>
            <a:pPr algn="l"/>
            <a:endParaRPr lang="sk-SK" sz="3200" dirty="0"/>
          </a:p>
          <a:p>
            <a:pPr algn="l"/>
            <a:endParaRPr lang="sk-SK" dirty="0"/>
          </a:p>
        </p:txBody>
      </p:sp>
      <p:pic>
        <p:nvPicPr>
          <p:cNvPr id="4" name="Obrázok 3" descr="Obrázok, na ktorom je hmyz, zviera&#10;&#10;Automaticky generovaný popis">
            <a:extLst>
              <a:ext uri="{FF2B5EF4-FFF2-40B4-BE49-F238E27FC236}">
                <a16:creationId xmlns:a16="http://schemas.microsoft.com/office/drawing/2014/main" xmlns="" id="{AA3CAF76-9BCF-46E7-910A-1EDBE4A01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070" y="2429496"/>
            <a:ext cx="5544930" cy="4158698"/>
          </a:xfrm>
          <a:prstGeom prst="rect">
            <a:avLst/>
          </a:prstGeom>
        </p:spPr>
      </p:pic>
      <p:pic>
        <p:nvPicPr>
          <p:cNvPr id="6" name="Obrázok 5" descr="Obrázok, na ktorom je zelené, kvet&#10;&#10;Automaticky generovaný popis">
            <a:extLst>
              <a:ext uri="{FF2B5EF4-FFF2-40B4-BE49-F238E27FC236}">
                <a16:creationId xmlns:a16="http://schemas.microsoft.com/office/drawing/2014/main" xmlns="" id="{2A2CA156-DDE5-44FF-822F-E940CBB3C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4198" y="2096551"/>
            <a:ext cx="3151035" cy="430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3855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A411DF01-4B10-4F49-B2C0-1E1E5ECFD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2" y="0"/>
            <a:ext cx="12178748" cy="685367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EDC071C-8763-49A4-B6A4-6A64F0004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9270"/>
            <a:ext cx="9144000" cy="634240"/>
          </a:xfrm>
        </p:spPr>
        <p:txBody>
          <a:bodyPr>
            <a:normAutofit fontScale="90000"/>
          </a:bodyPr>
          <a:lstStyle/>
          <a:p>
            <a:r>
              <a:rPr lang="sk-SK" dirty="0"/>
              <a:t>Iné lesné bezstavovce 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xmlns="" id="{B8BB3E0C-14B3-487B-B8DB-B097C9B3C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529" y="940904"/>
            <a:ext cx="12006471" cy="5459896"/>
          </a:xfrm>
        </p:spPr>
        <p:txBody>
          <a:bodyPr/>
          <a:lstStyle/>
          <a:p>
            <a:pPr algn="l"/>
            <a:r>
              <a:rPr lang="sk-SK" sz="3200" dirty="0">
                <a:highlight>
                  <a:srgbClr val="FFFF00"/>
                </a:highlight>
              </a:rPr>
              <a:t>• fúzač veľký: </a:t>
            </a:r>
          </a:p>
          <a:p>
            <a:pPr algn="l"/>
            <a:r>
              <a:rPr lang="sk-SK" sz="3200" dirty="0"/>
              <a:t>- žije v dubových lesoch </a:t>
            </a:r>
          </a:p>
          <a:p>
            <a:pPr marL="457200" indent="-457200" algn="l">
              <a:buFontTx/>
              <a:buChar char="-"/>
            </a:pPr>
            <a:endParaRPr lang="sk-SK" sz="3200" dirty="0"/>
          </a:p>
          <a:p>
            <a:pPr algn="l"/>
            <a:endParaRPr lang="sk-SK" sz="3200" dirty="0"/>
          </a:p>
          <a:p>
            <a:pPr algn="l"/>
            <a:endParaRPr lang="sk-SK" dirty="0"/>
          </a:p>
        </p:txBody>
      </p:sp>
      <p:pic>
        <p:nvPicPr>
          <p:cNvPr id="4098" name="Picture 2" descr="Výsledok vyhľadávania obrázkov pre dopyt fúzač veľký">
            <a:extLst>
              <a:ext uri="{FF2B5EF4-FFF2-40B4-BE49-F238E27FC236}">
                <a16:creationId xmlns:a16="http://schemas.microsoft.com/office/drawing/2014/main" xmlns="" id="{9AB31D8A-E176-47B2-A644-4854839F1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306" y="2652713"/>
            <a:ext cx="5146399" cy="303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 descr="Obrázok, na ktorom je hmyz, zviera, vonkajšie, voda&#10;&#10;Automaticky generovaný popis">
            <a:extLst>
              <a:ext uri="{FF2B5EF4-FFF2-40B4-BE49-F238E27FC236}">
                <a16:creationId xmlns:a16="http://schemas.microsoft.com/office/drawing/2014/main" xmlns="" id="{07110B84-FF1E-4A19-AD3A-7F8BB74402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313" y="2492955"/>
            <a:ext cx="4890052" cy="356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1423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A6FCA436-BE55-475B-A47F-B619BA6A7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2" y="0"/>
            <a:ext cx="12178748" cy="685367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EDC071C-8763-49A4-B6A4-6A64F0004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9270"/>
            <a:ext cx="9144000" cy="634240"/>
          </a:xfrm>
        </p:spPr>
        <p:txBody>
          <a:bodyPr>
            <a:normAutofit fontScale="90000"/>
          </a:bodyPr>
          <a:lstStyle/>
          <a:p>
            <a:r>
              <a:rPr lang="sk-SK" dirty="0"/>
              <a:t>Iné lesné bezstavovce 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xmlns="" id="{B8BB3E0C-14B3-487B-B8DB-B097C9B3C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529" y="940904"/>
            <a:ext cx="12006471" cy="5459896"/>
          </a:xfrm>
        </p:spPr>
        <p:txBody>
          <a:bodyPr/>
          <a:lstStyle/>
          <a:p>
            <a:pPr algn="l"/>
            <a:r>
              <a:rPr lang="sk-SK" sz="3200" dirty="0">
                <a:highlight>
                  <a:srgbClr val="FFFF00"/>
                </a:highlight>
              </a:rPr>
              <a:t>• roháč obyčajný: </a:t>
            </a:r>
          </a:p>
          <a:p>
            <a:pPr algn="l"/>
            <a:r>
              <a:rPr lang="sk-SK" sz="3200" dirty="0"/>
              <a:t>- žije v dubových lesoch, je náš najväčší chrobák</a:t>
            </a:r>
          </a:p>
          <a:p>
            <a:pPr marL="457200" indent="-457200" algn="l">
              <a:buFontTx/>
              <a:buChar char="-"/>
            </a:pPr>
            <a:endParaRPr lang="sk-SK" sz="3200" dirty="0"/>
          </a:p>
          <a:p>
            <a:pPr algn="l"/>
            <a:endParaRPr lang="sk-SK" sz="3200" dirty="0"/>
          </a:p>
          <a:p>
            <a:pPr algn="l"/>
            <a:endParaRPr lang="sk-SK" dirty="0"/>
          </a:p>
        </p:txBody>
      </p:sp>
      <p:pic>
        <p:nvPicPr>
          <p:cNvPr id="5" name="Obrázok 4" descr="Obrázok, na ktorom je hmyz, zviera, malé, položené&#10;&#10;Automaticky generovaný popis">
            <a:extLst>
              <a:ext uri="{FF2B5EF4-FFF2-40B4-BE49-F238E27FC236}">
                <a16:creationId xmlns:a16="http://schemas.microsoft.com/office/drawing/2014/main" xmlns="" id="{544E0951-384E-4CC3-9DDF-1C0412482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" y="2081351"/>
            <a:ext cx="6760265" cy="4506843"/>
          </a:xfrm>
          <a:prstGeom prst="rect">
            <a:avLst/>
          </a:prstGeom>
        </p:spPr>
      </p:pic>
      <p:pic>
        <p:nvPicPr>
          <p:cNvPr id="8" name="Obrázok 7" descr="Obrázok, na ktorom je trávnik, zviera, hmyz&#10;&#10;Automaticky generovaný popis">
            <a:extLst>
              <a:ext uri="{FF2B5EF4-FFF2-40B4-BE49-F238E27FC236}">
                <a16:creationId xmlns:a16="http://schemas.microsoft.com/office/drawing/2014/main" xmlns="" id="{8767F887-ADCE-4E1F-AE0D-F1B8866BB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0136" y="2909267"/>
            <a:ext cx="4015607" cy="300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698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A6FCA436-BE55-475B-A47F-B619BA6A7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78748" cy="6853679"/>
          </a:xfrm>
          <a:prstGeom prst="rect">
            <a:avLst/>
          </a:prstGeom>
        </p:spPr>
      </p:pic>
      <p:sp>
        <p:nvSpPr>
          <p:cNvPr id="7" name="Podnadpis 6">
            <a:extLst>
              <a:ext uri="{FF2B5EF4-FFF2-40B4-BE49-F238E27FC236}">
                <a16:creationId xmlns:a16="http://schemas.microsoft.com/office/drawing/2014/main" xmlns="" id="{B8BB3E0C-14B3-487B-B8DB-B097C9B3C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0102" y="3061473"/>
            <a:ext cx="7434471" cy="1603513"/>
          </a:xfrm>
        </p:spPr>
        <p:txBody>
          <a:bodyPr/>
          <a:lstStyle/>
          <a:p>
            <a:pPr algn="l"/>
            <a:r>
              <a:rPr lang="sk-SK" sz="4800" dirty="0"/>
              <a:t>Ďakujem za pozornosť !</a:t>
            </a:r>
          </a:p>
          <a:p>
            <a:pPr marL="457200" indent="-457200" algn="l">
              <a:buFontTx/>
              <a:buChar char="-"/>
            </a:pPr>
            <a:endParaRPr lang="sk-SK" sz="3200" dirty="0"/>
          </a:p>
          <a:p>
            <a:pPr algn="l"/>
            <a:endParaRPr lang="sk-SK" sz="3200" dirty="0"/>
          </a:p>
          <a:p>
            <a:pPr algn="l"/>
            <a:endParaRPr lang="sk-SK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98834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2F01749A-45AF-4654-AEC4-487E1C3AD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2" y="0"/>
            <a:ext cx="12178748" cy="685367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EDC071C-8763-49A4-B6A4-6A64F0004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9270"/>
            <a:ext cx="9144000" cy="634240"/>
          </a:xfrm>
        </p:spPr>
        <p:txBody>
          <a:bodyPr>
            <a:normAutofit fontScale="90000"/>
          </a:bodyPr>
          <a:lstStyle/>
          <a:p>
            <a:r>
              <a:rPr lang="sk-SK" dirty="0"/>
              <a:t>Iné lesné bezstavovce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2D6C576-5C6B-4093-B2D1-BDAEB5AA0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548" y="753510"/>
            <a:ext cx="11622156" cy="5779812"/>
          </a:xfrm>
        </p:spPr>
        <p:txBody>
          <a:bodyPr/>
          <a:lstStyle/>
          <a:p>
            <a:pPr algn="l"/>
            <a:r>
              <a:rPr lang="sk-SK" dirty="0"/>
              <a:t>les – množstvo hmyzu </a:t>
            </a:r>
          </a:p>
          <a:p>
            <a:pPr algn="l"/>
            <a:endParaRPr lang="sk-SK" dirty="0"/>
          </a:p>
          <a:p>
            <a:pPr algn="l"/>
            <a:r>
              <a:rPr lang="sk-SK" dirty="0"/>
              <a:t>HMYZ: </a:t>
            </a:r>
            <a:r>
              <a:rPr lang="sk-SK" dirty="0">
                <a:highlight>
                  <a:srgbClr val="FFFF00"/>
                </a:highlight>
              </a:rPr>
              <a:t>hlava</a:t>
            </a:r>
            <a:r>
              <a:rPr lang="sk-SK" dirty="0"/>
              <a:t>, </a:t>
            </a:r>
            <a:r>
              <a:rPr lang="sk-SK" dirty="0">
                <a:highlight>
                  <a:srgbClr val="00FFFF"/>
                </a:highlight>
              </a:rPr>
              <a:t>hruď</a:t>
            </a:r>
            <a:r>
              <a:rPr lang="sk-SK" dirty="0"/>
              <a:t>, bruško </a:t>
            </a:r>
          </a:p>
          <a:p>
            <a:pPr algn="l"/>
            <a:endParaRPr lang="sk-SK" dirty="0"/>
          </a:p>
          <a:p>
            <a:pPr algn="l"/>
            <a:r>
              <a:rPr lang="sk-SK" dirty="0">
                <a:highlight>
                  <a:srgbClr val="FFFF00"/>
                </a:highlight>
              </a:rPr>
              <a:t>hlava</a:t>
            </a:r>
            <a:r>
              <a:rPr lang="sk-SK" dirty="0"/>
              <a:t>: zložené oči, 2 páry tykadiel</a:t>
            </a:r>
            <a:br>
              <a:rPr lang="sk-SK" dirty="0"/>
            </a:br>
            <a:r>
              <a:rPr lang="sk-SK" dirty="0"/>
              <a:t>            ústne orgány</a:t>
            </a:r>
          </a:p>
          <a:p>
            <a:pPr algn="l"/>
            <a:endParaRPr lang="sk-SK" dirty="0"/>
          </a:p>
          <a:p>
            <a:pPr algn="l"/>
            <a:r>
              <a:rPr lang="sk-SK" dirty="0">
                <a:highlight>
                  <a:srgbClr val="00FFFF"/>
                </a:highlight>
              </a:rPr>
              <a:t>hruď</a:t>
            </a:r>
            <a:r>
              <a:rPr lang="sk-SK" dirty="0"/>
              <a:t>: 3 páry končatín, 2 páry krídel</a:t>
            </a:r>
          </a:p>
        </p:txBody>
      </p:sp>
      <p:pic>
        <p:nvPicPr>
          <p:cNvPr id="5" name="Obrázok 4" descr="Obrázok, na ktorom je text, kreslenie&#10;&#10;Automaticky generovaný popis">
            <a:extLst>
              <a:ext uri="{FF2B5EF4-FFF2-40B4-BE49-F238E27FC236}">
                <a16:creationId xmlns:a16="http://schemas.microsoft.com/office/drawing/2014/main" xmlns="" id="{F793195E-A46D-4C72-B319-405F3324B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0309" y="1034770"/>
            <a:ext cx="7381691" cy="5823230"/>
          </a:xfrm>
          <a:prstGeom prst="rect">
            <a:avLst/>
          </a:prstGeo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xmlns="" id="{2161D12B-C17C-42E9-969E-17CAB04D1D9D}"/>
              </a:ext>
            </a:extLst>
          </p:cNvPr>
          <p:cNvSpPr/>
          <p:nvPr/>
        </p:nvSpPr>
        <p:spPr>
          <a:xfrm>
            <a:off x="291548" y="753510"/>
            <a:ext cx="4518761" cy="375222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75368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E998D770-890D-4400-B132-BE65159FE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2" y="0"/>
            <a:ext cx="12178748" cy="6853679"/>
          </a:xfrm>
          <a:prstGeom prst="rect">
            <a:avLst/>
          </a:prstGeom>
        </p:spPr>
      </p:pic>
      <p:pic>
        <p:nvPicPr>
          <p:cNvPr id="4" name="Obrázok 3" descr="Obrázok, na ktorom je zviera, kvet&#10;&#10;Automaticky generovaný popis">
            <a:extLst>
              <a:ext uri="{FF2B5EF4-FFF2-40B4-BE49-F238E27FC236}">
                <a16:creationId xmlns:a16="http://schemas.microsoft.com/office/drawing/2014/main" xmlns="" id="{7ADB816B-0281-4000-8739-5F7D8A27EF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1707" y="551084"/>
            <a:ext cx="4023135" cy="623953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EDC071C-8763-49A4-B6A4-6A64F0004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9270"/>
            <a:ext cx="9144000" cy="634240"/>
          </a:xfrm>
        </p:spPr>
        <p:txBody>
          <a:bodyPr>
            <a:normAutofit fontScale="90000"/>
          </a:bodyPr>
          <a:lstStyle/>
          <a:p>
            <a:r>
              <a:rPr lang="sk-SK" dirty="0"/>
              <a:t>Iné lesné bezstavovce 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xmlns="" id="{B8BB3E0C-14B3-487B-B8DB-B097C9B3C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529" y="940904"/>
            <a:ext cx="11635409" cy="5459896"/>
          </a:xfrm>
        </p:spPr>
        <p:txBody>
          <a:bodyPr/>
          <a:lstStyle/>
          <a:p>
            <a:pPr algn="l"/>
            <a:r>
              <a:rPr lang="sk-SK" sz="3200" dirty="0">
                <a:highlight>
                  <a:srgbClr val="FFFF00"/>
                </a:highlight>
              </a:rPr>
              <a:t>• mravec lesný:</a:t>
            </a:r>
          </a:p>
          <a:p>
            <a:pPr marL="342900" indent="-342900" algn="l">
              <a:buFontTx/>
              <a:buChar char="-"/>
            </a:pPr>
            <a:r>
              <a:rPr lang="sk-SK" sz="3200" dirty="0"/>
              <a:t>mravenisko (veľké spoločenstvo): </a:t>
            </a:r>
          </a:p>
          <a:p>
            <a:pPr algn="l">
              <a:lnSpc>
                <a:spcPct val="150000"/>
              </a:lnSpc>
            </a:pPr>
            <a:r>
              <a:rPr lang="sk-SK" sz="3200" dirty="0"/>
              <a:t>     → </a:t>
            </a:r>
            <a:r>
              <a:rPr lang="sk-SK" sz="3200" b="1" dirty="0"/>
              <a:t>robotnice</a:t>
            </a:r>
            <a:r>
              <a:rPr lang="sk-SK" sz="3200" dirty="0"/>
              <a:t> (bez krídel) – neplodné, </a:t>
            </a:r>
            <a:br>
              <a:rPr lang="sk-SK" sz="3200" dirty="0"/>
            </a:br>
            <a:r>
              <a:rPr lang="sk-SK" sz="3200" dirty="0"/>
              <a:t>           vyhľadávajú potravu, dohliadajú </a:t>
            </a:r>
            <a:br>
              <a:rPr lang="sk-SK" sz="3200" dirty="0"/>
            </a:br>
            <a:r>
              <a:rPr lang="sk-SK" sz="3200" dirty="0"/>
              <a:t>           na vajíčka, starajú sa o larvy,...</a:t>
            </a:r>
            <a:br>
              <a:rPr lang="sk-SK" sz="3200" dirty="0"/>
            </a:br>
            <a:r>
              <a:rPr lang="sk-SK" sz="3200" dirty="0"/>
              <a:t>     → </a:t>
            </a:r>
            <a:r>
              <a:rPr lang="sk-SK" sz="3200" b="1" dirty="0"/>
              <a:t>samičky</a:t>
            </a:r>
            <a:r>
              <a:rPr lang="sk-SK" sz="3200" dirty="0"/>
              <a:t> (krídla), </a:t>
            </a:r>
          </a:p>
          <a:p>
            <a:pPr algn="l"/>
            <a:r>
              <a:rPr lang="sk-SK" sz="3200" dirty="0"/>
              <a:t>     → </a:t>
            </a:r>
            <a:r>
              <a:rPr lang="sk-SK" sz="3200" b="1" dirty="0"/>
              <a:t>samčeky </a:t>
            </a:r>
            <a:r>
              <a:rPr lang="sk-SK" sz="3200" dirty="0"/>
              <a:t>(krídla)  </a:t>
            </a:r>
          </a:p>
          <a:p>
            <a:pPr algn="l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50179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C4606E45-4BD5-4F22-B08E-FADFA872C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2" y="0"/>
            <a:ext cx="12178748" cy="685367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EDC071C-8763-49A4-B6A4-6A64F0004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9270"/>
            <a:ext cx="9144000" cy="634240"/>
          </a:xfrm>
        </p:spPr>
        <p:txBody>
          <a:bodyPr>
            <a:normAutofit fontScale="90000"/>
          </a:bodyPr>
          <a:lstStyle/>
          <a:p>
            <a:r>
              <a:rPr lang="sk-SK" dirty="0"/>
              <a:t>Iné lesné bezstavovce 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xmlns="" id="{B8BB3E0C-14B3-487B-B8DB-B097C9B3C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529" y="940904"/>
            <a:ext cx="11635409" cy="5459896"/>
          </a:xfrm>
        </p:spPr>
        <p:txBody>
          <a:bodyPr/>
          <a:lstStyle/>
          <a:p>
            <a:pPr algn="l"/>
            <a:r>
              <a:rPr lang="sk-SK" sz="3200" dirty="0">
                <a:highlight>
                  <a:srgbClr val="00FFFF"/>
                </a:highlight>
              </a:rPr>
              <a:t>• mravce:</a:t>
            </a:r>
          </a:p>
          <a:p>
            <a:pPr marL="342900" indent="-342900" algn="l">
              <a:buFontTx/>
              <a:buChar char="-"/>
            </a:pPr>
            <a:r>
              <a:rPr lang="sk-SK" sz="3200" dirty="0"/>
              <a:t>živia sa malými bezstavovcami (vajíčka, kukly, </a:t>
            </a:r>
            <a:br>
              <a:rPr lang="sk-SK" sz="3200" dirty="0"/>
            </a:br>
            <a:r>
              <a:rPr lang="sk-SK" sz="3200" dirty="0"/>
              <a:t>húsenice, malé dospelé jedince), rastlinami</a:t>
            </a:r>
          </a:p>
          <a:p>
            <a:pPr marL="342900" indent="-342900" algn="l">
              <a:buFontTx/>
              <a:buChar char="-"/>
            </a:pPr>
            <a:r>
              <a:rPr lang="sk-SK" sz="3200" dirty="0"/>
              <a:t>niektoré - v symbióze s voškami (vošky sladká </a:t>
            </a:r>
            <a:br>
              <a:rPr lang="sk-SK" sz="3200" dirty="0"/>
            </a:br>
            <a:r>
              <a:rPr lang="sk-SK" sz="3200" dirty="0"/>
              <a:t>šťava – mravce ju olizujú) </a:t>
            </a:r>
          </a:p>
          <a:p>
            <a:pPr marL="342900" indent="-342900" algn="l">
              <a:buFontTx/>
              <a:buChar char="-"/>
            </a:pPr>
            <a:endParaRPr lang="sk-SK" sz="3200" dirty="0"/>
          </a:p>
          <a:p>
            <a:pPr algn="l"/>
            <a:endParaRPr lang="sk-SK" dirty="0"/>
          </a:p>
        </p:txBody>
      </p:sp>
      <p:pic>
        <p:nvPicPr>
          <p:cNvPr id="15" name="Obrázok 14" descr="Obrázok, na ktorom je zviera, sedenie, malé, vták&#10;&#10;Automaticky generovaný popis">
            <a:extLst>
              <a:ext uri="{FF2B5EF4-FFF2-40B4-BE49-F238E27FC236}">
                <a16:creationId xmlns:a16="http://schemas.microsoft.com/office/drawing/2014/main" xmlns="" id="{989EF649-C92F-4BB1-ACA1-FC5484820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2524" y="3564835"/>
            <a:ext cx="3658841" cy="3023359"/>
          </a:xfrm>
          <a:prstGeom prst="rect">
            <a:avLst/>
          </a:prstGeom>
        </p:spPr>
      </p:pic>
      <p:pic>
        <p:nvPicPr>
          <p:cNvPr id="10" name="Obrázok 9" descr="Obrázok, na ktorom je hmyz, žltý, vták, sedenie&#10;&#10;Automaticky generovaný popis">
            <a:extLst>
              <a:ext uri="{FF2B5EF4-FFF2-40B4-BE49-F238E27FC236}">
                <a16:creationId xmlns:a16="http://schemas.microsoft.com/office/drawing/2014/main" xmlns="" id="{A2474E69-0470-4A59-B8CC-B8D730704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9291" y="3273286"/>
            <a:ext cx="4681647" cy="331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3619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0A97C8BE-26A8-4F4D-AC91-28CB4EF15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2" y="0"/>
            <a:ext cx="12178748" cy="6853679"/>
          </a:xfrm>
          <a:prstGeom prst="rect">
            <a:avLst/>
          </a:prstGeom>
        </p:spPr>
      </p:pic>
      <p:pic>
        <p:nvPicPr>
          <p:cNvPr id="4" name="Obrázok 3" descr="Obrázok, na ktorom je zviera&#10;&#10;Automaticky generovaný popis">
            <a:extLst>
              <a:ext uri="{FF2B5EF4-FFF2-40B4-BE49-F238E27FC236}">
                <a16:creationId xmlns:a16="http://schemas.microsoft.com/office/drawing/2014/main" xmlns="" id="{510FB79C-9770-49CC-8A6F-65154615F5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2053" y="457200"/>
            <a:ext cx="8825948" cy="643918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EDC071C-8763-49A4-B6A4-6A64F0004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9270"/>
            <a:ext cx="9144000" cy="634240"/>
          </a:xfrm>
        </p:spPr>
        <p:txBody>
          <a:bodyPr>
            <a:normAutofit fontScale="90000"/>
          </a:bodyPr>
          <a:lstStyle/>
          <a:p>
            <a:r>
              <a:rPr lang="sk-SK" dirty="0"/>
              <a:t>Iné lesné bezstavovce 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xmlns="" id="{B8BB3E0C-14B3-487B-B8DB-B097C9B3C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529" y="940904"/>
            <a:ext cx="11635409" cy="5459896"/>
          </a:xfrm>
        </p:spPr>
        <p:txBody>
          <a:bodyPr/>
          <a:lstStyle/>
          <a:p>
            <a:pPr algn="l"/>
            <a:r>
              <a:rPr lang="sk-SK" sz="3200" dirty="0"/>
              <a:t>MRAVENISKO:</a:t>
            </a:r>
          </a:p>
          <a:p>
            <a:pPr algn="l"/>
            <a:endParaRPr lang="sk-SK" sz="3200" dirty="0"/>
          </a:p>
          <a:p>
            <a:pPr algn="l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43879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081015AA-3A40-4942-9A41-4758CA40D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2" y="0"/>
            <a:ext cx="12178748" cy="685367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EDC071C-8763-49A4-B6A4-6A64F0004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9270"/>
            <a:ext cx="9144000" cy="634240"/>
          </a:xfrm>
        </p:spPr>
        <p:txBody>
          <a:bodyPr>
            <a:normAutofit fontScale="90000"/>
          </a:bodyPr>
          <a:lstStyle/>
          <a:p>
            <a:r>
              <a:rPr lang="sk-SK" dirty="0"/>
              <a:t>Iné lesné bezstavovce 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xmlns="" id="{B8BB3E0C-14B3-487B-B8DB-B097C9B3C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529" y="940904"/>
            <a:ext cx="12006471" cy="5459896"/>
          </a:xfrm>
        </p:spPr>
        <p:txBody>
          <a:bodyPr/>
          <a:lstStyle/>
          <a:p>
            <a:pPr algn="l"/>
            <a:r>
              <a:rPr lang="sk-SK" sz="3200" dirty="0">
                <a:highlight>
                  <a:srgbClr val="00FF00"/>
                </a:highlight>
              </a:rPr>
              <a:t>• lykožrút: </a:t>
            </a:r>
          </a:p>
          <a:p>
            <a:pPr marL="457200" indent="-457200" algn="l">
              <a:buFontTx/>
              <a:buChar char="-"/>
            </a:pPr>
            <a:r>
              <a:rPr lang="sk-SK" sz="3200" dirty="0"/>
              <a:t>pod kôrou starých odumierajúcich stromov (najmä smreky)</a:t>
            </a:r>
          </a:p>
          <a:p>
            <a:pPr marL="457200" indent="-457200" algn="l">
              <a:buFontTx/>
              <a:buChar char="-"/>
            </a:pPr>
            <a:r>
              <a:rPr lang="sk-SK" sz="3200" dirty="0"/>
              <a:t>pri premnožení nebezpečný (napáda aj zdravé stromy → vysychanie)</a:t>
            </a:r>
          </a:p>
          <a:p>
            <a:pPr marL="457200" indent="-457200" algn="l">
              <a:buFontTx/>
              <a:buChar char="-"/>
            </a:pPr>
            <a:endParaRPr lang="sk-SK" sz="3200" dirty="0"/>
          </a:p>
          <a:p>
            <a:pPr algn="l"/>
            <a:endParaRPr lang="sk-SK" sz="3200" dirty="0"/>
          </a:p>
          <a:p>
            <a:pPr algn="l"/>
            <a:endParaRPr lang="sk-SK" dirty="0"/>
          </a:p>
        </p:txBody>
      </p:sp>
      <p:pic>
        <p:nvPicPr>
          <p:cNvPr id="1026" name="Picture 2" descr="Výsledok vyhľadávania obrázkov pre dopyt lykožrút">
            <a:extLst>
              <a:ext uri="{FF2B5EF4-FFF2-40B4-BE49-F238E27FC236}">
                <a16:creationId xmlns:a16="http://schemas.microsoft.com/office/drawing/2014/main" xmlns="" id="{2C17EFFD-0875-41D1-B2F2-5B410EB76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32" y="3223193"/>
            <a:ext cx="4233920" cy="290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314D39BC-DD68-4FDD-9B1B-282E30E553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3901" y="2711842"/>
            <a:ext cx="6761508" cy="396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2060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>
            <a:extLst>
              <a:ext uri="{FF2B5EF4-FFF2-40B4-BE49-F238E27FC236}">
                <a16:creationId xmlns:a16="http://schemas.microsoft.com/office/drawing/2014/main" xmlns="" id="{B2EADB6A-343C-4B9E-A220-EDE5BD33A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2" y="0"/>
            <a:ext cx="12178748" cy="685367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EDC071C-8763-49A4-B6A4-6A64F0004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9270"/>
            <a:ext cx="9144000" cy="634240"/>
          </a:xfrm>
        </p:spPr>
        <p:txBody>
          <a:bodyPr>
            <a:normAutofit fontScale="90000"/>
          </a:bodyPr>
          <a:lstStyle/>
          <a:p>
            <a:r>
              <a:rPr lang="sk-SK" dirty="0"/>
              <a:t>Iné lesné bezstavovce 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xmlns="" id="{B8BB3E0C-14B3-487B-B8DB-B097C9B3C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529" y="940904"/>
            <a:ext cx="12006471" cy="5459896"/>
          </a:xfrm>
        </p:spPr>
        <p:txBody>
          <a:bodyPr/>
          <a:lstStyle/>
          <a:p>
            <a:pPr algn="l"/>
            <a:r>
              <a:rPr lang="sk-SK" sz="3200" dirty="0">
                <a:highlight>
                  <a:srgbClr val="FFFF00"/>
                </a:highlight>
              </a:rPr>
              <a:t>• mníška: </a:t>
            </a:r>
          </a:p>
          <a:p>
            <a:pPr algn="l"/>
            <a:r>
              <a:rPr lang="sk-SK" sz="3200" dirty="0"/>
              <a:t>- húsenice sa živia ihličím smreka a borovice </a:t>
            </a:r>
          </a:p>
          <a:p>
            <a:pPr marL="457200" indent="-457200" algn="l">
              <a:buFontTx/>
              <a:buChar char="-"/>
            </a:pPr>
            <a:endParaRPr lang="sk-SK" sz="3200" dirty="0"/>
          </a:p>
          <a:p>
            <a:pPr algn="l"/>
            <a:endParaRPr lang="sk-SK" sz="3200" dirty="0"/>
          </a:p>
          <a:p>
            <a:pPr algn="l"/>
            <a:endParaRPr lang="sk-SK" dirty="0"/>
          </a:p>
        </p:txBody>
      </p:sp>
      <p:pic>
        <p:nvPicPr>
          <p:cNvPr id="3074" name="Picture 2" descr="Výsledok vyhľadávania obrázkov pre dopyt mníška: bezstavovce">
            <a:extLst>
              <a:ext uri="{FF2B5EF4-FFF2-40B4-BE49-F238E27FC236}">
                <a16:creationId xmlns:a16="http://schemas.microsoft.com/office/drawing/2014/main" xmlns="" id="{5F3030D2-A758-4EF4-9312-7CBCFE94B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529" y="2193028"/>
            <a:ext cx="516255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ok 7" descr="Obrázok, na ktorom je hmyz, zviera, zelené, sedenie&#10;&#10;Automaticky generovaný popis">
            <a:extLst>
              <a:ext uri="{FF2B5EF4-FFF2-40B4-BE49-F238E27FC236}">
                <a16:creationId xmlns:a16="http://schemas.microsoft.com/office/drawing/2014/main" xmlns="" id="{6AC755B7-B3A7-4A7E-865F-0B97B55A7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3965" y="2345635"/>
            <a:ext cx="5596277" cy="372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9035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>
            <a:extLst>
              <a:ext uri="{FF2B5EF4-FFF2-40B4-BE49-F238E27FC236}">
                <a16:creationId xmlns:a16="http://schemas.microsoft.com/office/drawing/2014/main" xmlns="" id="{BA5258A9-710D-4A5F-97FA-608082788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2" y="0"/>
            <a:ext cx="12178748" cy="685367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EDC071C-8763-49A4-B6A4-6A64F0004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9270"/>
            <a:ext cx="9144000" cy="634240"/>
          </a:xfrm>
        </p:spPr>
        <p:txBody>
          <a:bodyPr>
            <a:normAutofit fontScale="90000"/>
          </a:bodyPr>
          <a:lstStyle/>
          <a:p>
            <a:r>
              <a:rPr lang="sk-SK" dirty="0"/>
              <a:t>Iné lesné bezstavovce 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xmlns="" id="{B8BB3E0C-14B3-487B-B8DB-B097C9B3C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529" y="940904"/>
            <a:ext cx="12006471" cy="5459896"/>
          </a:xfrm>
        </p:spPr>
        <p:txBody>
          <a:bodyPr/>
          <a:lstStyle/>
          <a:p>
            <a:pPr algn="l"/>
            <a:r>
              <a:rPr lang="sk-SK" sz="3200" dirty="0">
                <a:highlight>
                  <a:srgbClr val="FFFF00"/>
                </a:highlight>
              </a:rPr>
              <a:t>• </a:t>
            </a:r>
            <a:r>
              <a:rPr lang="sk-SK" sz="3200" dirty="0" err="1">
                <a:highlight>
                  <a:srgbClr val="FFFF00"/>
                </a:highlight>
              </a:rPr>
              <a:t>húseničiar</a:t>
            </a:r>
            <a:r>
              <a:rPr lang="sk-SK" sz="3200" dirty="0">
                <a:highlight>
                  <a:srgbClr val="FFFF00"/>
                </a:highlight>
              </a:rPr>
              <a:t>: </a:t>
            </a:r>
          </a:p>
          <a:p>
            <a:pPr algn="l"/>
            <a:r>
              <a:rPr lang="sk-SK" sz="3200" dirty="0"/>
              <a:t>- živí sa </a:t>
            </a:r>
            <a:r>
              <a:rPr lang="sk-SK" sz="3200" dirty="0" smtClean="0"/>
              <a:t>húsenicami</a:t>
            </a:r>
            <a:r>
              <a:rPr lang="en-IE" sz="3200" dirty="0" smtClean="0"/>
              <a:t> </a:t>
            </a:r>
            <a:r>
              <a:rPr lang="en-IE" sz="3200" dirty="0" err="1" smtClean="0"/>
              <a:t>mníšky</a:t>
            </a:r>
            <a:r>
              <a:rPr lang="sk-SK" sz="3200" dirty="0" smtClean="0"/>
              <a:t> </a:t>
            </a:r>
            <a:endParaRPr lang="sk-SK" sz="3200" dirty="0"/>
          </a:p>
          <a:p>
            <a:pPr marL="457200" indent="-457200" algn="l">
              <a:buFontTx/>
              <a:buChar char="-"/>
            </a:pPr>
            <a:endParaRPr lang="sk-SK" sz="3200" dirty="0"/>
          </a:p>
          <a:p>
            <a:pPr algn="l"/>
            <a:endParaRPr lang="sk-SK" sz="3200" dirty="0"/>
          </a:p>
          <a:p>
            <a:pPr algn="l"/>
            <a:endParaRPr lang="sk-SK" dirty="0"/>
          </a:p>
        </p:txBody>
      </p:sp>
      <p:pic>
        <p:nvPicPr>
          <p:cNvPr id="2050" name="Picture 2" descr="Výsledok vyhľadávania obrázkov pre dopyt húseničiar">
            <a:extLst>
              <a:ext uri="{FF2B5EF4-FFF2-40B4-BE49-F238E27FC236}">
                <a16:creationId xmlns:a16="http://schemas.microsoft.com/office/drawing/2014/main" xmlns="" id="{D04403BF-0B8E-4BE3-B38B-A1E116E2A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30" y="2005088"/>
            <a:ext cx="4436579" cy="333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húseničiar">
            <a:extLst>
              <a:ext uri="{FF2B5EF4-FFF2-40B4-BE49-F238E27FC236}">
                <a16:creationId xmlns:a16="http://schemas.microsoft.com/office/drawing/2014/main" xmlns="" id="{99C2BACE-3E8B-4C44-9738-40C6BA38A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2680" y="753510"/>
            <a:ext cx="4823791" cy="321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 descr="Obrázok, na ktorom je hmyz, zviera, skala, vonkajšie&#10;&#10;Automaticky generovaný popis">
            <a:extLst>
              <a:ext uri="{FF2B5EF4-FFF2-40B4-BE49-F238E27FC236}">
                <a16:creationId xmlns:a16="http://schemas.microsoft.com/office/drawing/2014/main" xmlns="" id="{49616953-E62A-4CB5-A945-4624CD618C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2108" y="3060364"/>
            <a:ext cx="3541647" cy="2631444"/>
          </a:xfrm>
          <a:prstGeom prst="rect">
            <a:avLst/>
          </a:prstGeom>
        </p:spPr>
      </p:pic>
      <p:pic>
        <p:nvPicPr>
          <p:cNvPr id="6" name="Obrázok 5" descr="Obrázok, na ktorom je hmyz, zviera, pes, malé&#10;&#10;Automaticky generovaný popis">
            <a:extLst>
              <a:ext uri="{FF2B5EF4-FFF2-40B4-BE49-F238E27FC236}">
                <a16:creationId xmlns:a16="http://schemas.microsoft.com/office/drawing/2014/main" xmlns="" id="{FA2C41E3-033F-40F2-8897-E7AC972BF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7054" y="4082495"/>
            <a:ext cx="3541647" cy="265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402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62FBBA74-77B5-4A7D-8B19-16C91A734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2" y="0"/>
            <a:ext cx="12178748" cy="685367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EDC071C-8763-49A4-B6A4-6A64F0004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9270"/>
            <a:ext cx="9144000" cy="634240"/>
          </a:xfrm>
        </p:spPr>
        <p:txBody>
          <a:bodyPr>
            <a:normAutofit fontScale="90000"/>
          </a:bodyPr>
          <a:lstStyle/>
          <a:p>
            <a:r>
              <a:rPr lang="sk-SK" dirty="0"/>
              <a:t>Iné lesné bezstavovce 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xmlns="" id="{B8BB3E0C-14B3-487B-B8DB-B097C9B3C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529" y="940904"/>
            <a:ext cx="12006471" cy="5459896"/>
          </a:xfrm>
        </p:spPr>
        <p:txBody>
          <a:bodyPr/>
          <a:lstStyle/>
          <a:p>
            <a:pPr algn="l"/>
            <a:r>
              <a:rPr lang="sk-SK" sz="3200" dirty="0">
                <a:highlight>
                  <a:srgbClr val="FFFF00"/>
                </a:highlight>
              </a:rPr>
              <a:t>• </a:t>
            </a:r>
            <a:r>
              <a:rPr lang="sk-SK" sz="3200" dirty="0" err="1">
                <a:highlight>
                  <a:srgbClr val="FFFF00"/>
                </a:highlight>
              </a:rPr>
              <a:t>lumok</a:t>
            </a:r>
            <a:r>
              <a:rPr lang="sk-SK" sz="3200" dirty="0">
                <a:highlight>
                  <a:srgbClr val="FFFF00"/>
                </a:highlight>
              </a:rPr>
              <a:t>: </a:t>
            </a:r>
          </a:p>
          <a:p>
            <a:pPr algn="l"/>
            <a:r>
              <a:rPr lang="sk-SK" sz="3200" dirty="0"/>
              <a:t>- larva sa </a:t>
            </a:r>
            <a:r>
              <a:rPr lang="sk-SK" sz="3200" dirty="0" smtClean="0"/>
              <a:t>živí </a:t>
            </a:r>
            <a:r>
              <a:rPr lang="sk-SK" sz="3200" dirty="0"/>
              <a:t>larvami hmyzu </a:t>
            </a:r>
          </a:p>
          <a:p>
            <a:pPr marL="457200" indent="-457200" algn="l">
              <a:buFontTx/>
              <a:buChar char="-"/>
            </a:pPr>
            <a:endParaRPr lang="sk-SK" sz="3200" dirty="0"/>
          </a:p>
          <a:p>
            <a:pPr algn="l"/>
            <a:endParaRPr lang="sk-SK" sz="3200" dirty="0"/>
          </a:p>
          <a:p>
            <a:pPr algn="l"/>
            <a:endParaRPr lang="sk-SK" dirty="0"/>
          </a:p>
        </p:txBody>
      </p:sp>
      <p:pic>
        <p:nvPicPr>
          <p:cNvPr id="4" name="Obrázok 3" descr="Obrázok, na ktorom je vták, vonkajšie, malé, hmyz&#10;&#10;Automaticky generovaný popis">
            <a:extLst>
              <a:ext uri="{FF2B5EF4-FFF2-40B4-BE49-F238E27FC236}">
                <a16:creationId xmlns:a16="http://schemas.microsoft.com/office/drawing/2014/main" xmlns="" id="{3C8F2ED6-B639-483E-B9BC-1E142676A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81" y="2292626"/>
            <a:ext cx="4552950" cy="3810000"/>
          </a:xfrm>
          <a:prstGeom prst="rect">
            <a:avLst/>
          </a:prstGeom>
        </p:spPr>
      </p:pic>
      <p:pic>
        <p:nvPicPr>
          <p:cNvPr id="9" name="Obrázok 8" descr="Obrázok, na ktorom je hmyz, zviera, kvet&#10;&#10;Automaticky generovaný popis">
            <a:extLst>
              <a:ext uri="{FF2B5EF4-FFF2-40B4-BE49-F238E27FC236}">
                <a16:creationId xmlns:a16="http://schemas.microsoft.com/office/drawing/2014/main" xmlns="" id="{1C37EA8C-131F-4626-8A5A-BCFCAF0C1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8630" y="2292625"/>
            <a:ext cx="5201367" cy="38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67697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181</Words>
  <Application>Microsoft Office PowerPoint</Application>
  <PresentationFormat>Custom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Motív Office</vt:lpstr>
      <vt:lpstr>Iné lesné bezstavovce pokračovanie </vt:lpstr>
      <vt:lpstr>Iné lesné bezstavovce </vt:lpstr>
      <vt:lpstr>Iné lesné bezstavovce </vt:lpstr>
      <vt:lpstr>Iné lesné bezstavovce </vt:lpstr>
      <vt:lpstr>Iné lesné bezstavovce </vt:lpstr>
      <vt:lpstr>Iné lesné bezstavovce </vt:lpstr>
      <vt:lpstr>Iné lesné bezstavovce </vt:lpstr>
      <vt:lpstr>Iné lesné bezstavovce </vt:lpstr>
      <vt:lpstr>Iné lesné bezstavovce </vt:lpstr>
      <vt:lpstr>Iné lesné bezstavovce </vt:lpstr>
      <vt:lpstr>Iné lesné bezstavovce </vt:lpstr>
      <vt:lpstr>Iné lesné bezstavovce 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Iné lesné bezstavovce</dc:title>
  <dc:creator>Ivana Volentierová</dc:creator>
  <cp:lastModifiedBy>svobodova.ivana</cp:lastModifiedBy>
  <cp:revision>12</cp:revision>
  <dcterms:created xsi:type="dcterms:W3CDTF">2019-11-17T12:35:57Z</dcterms:created>
  <dcterms:modified xsi:type="dcterms:W3CDTF">2020-12-09T14:21:10Z</dcterms:modified>
</cp:coreProperties>
</file>