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5" r:id="rId12"/>
    <p:sldId id="266" r:id="rId13"/>
    <p:sldId id="267" r:id="rId14"/>
    <p:sldId id="269" r:id="rId15"/>
    <p:sldId id="270" r:id="rId16"/>
    <p:sldId id="271" r:id="rId17"/>
    <p:sldId id="273" r:id="rId18"/>
    <p:sldId id="272" r:id="rId19"/>
    <p:sldId id="274" r:id="rId20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1284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9C37-D3D9-475A-B750-785216F9C915}" type="datetimeFigureOut">
              <a:rPr lang="sk-SK" smtClean="0"/>
              <a:pPr/>
              <a:t>30. 5. 2020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43C5-A8D9-4A6A-8900-C0CD45A5A57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744099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9C37-D3D9-475A-B750-785216F9C915}" type="datetimeFigureOut">
              <a:rPr lang="sk-SK" smtClean="0"/>
              <a:pPr/>
              <a:t>30. 5. 2020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43C5-A8D9-4A6A-8900-C0CD45A5A57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434157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9C37-D3D9-475A-B750-785216F9C915}" type="datetimeFigureOut">
              <a:rPr lang="sk-SK" smtClean="0"/>
              <a:pPr/>
              <a:t>30. 5. 2020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43C5-A8D9-4A6A-8900-C0CD45A5A57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415797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9C37-D3D9-475A-B750-785216F9C915}" type="datetimeFigureOut">
              <a:rPr lang="sk-SK" smtClean="0"/>
              <a:pPr/>
              <a:t>30. 5. 2020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43C5-A8D9-4A6A-8900-C0CD45A5A57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455790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9C37-D3D9-475A-B750-785216F9C915}" type="datetimeFigureOut">
              <a:rPr lang="sk-SK" smtClean="0"/>
              <a:pPr/>
              <a:t>30. 5. 2020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43C5-A8D9-4A6A-8900-C0CD45A5A57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506785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9C37-D3D9-475A-B750-785216F9C915}" type="datetimeFigureOut">
              <a:rPr lang="sk-SK" smtClean="0"/>
              <a:pPr/>
              <a:t>30. 5. 2020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43C5-A8D9-4A6A-8900-C0CD45A5A57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761257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9C37-D3D9-475A-B750-785216F9C915}" type="datetimeFigureOut">
              <a:rPr lang="sk-SK" smtClean="0"/>
              <a:pPr/>
              <a:t>30. 5. 2020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43C5-A8D9-4A6A-8900-C0CD45A5A57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865193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9C37-D3D9-475A-B750-785216F9C915}" type="datetimeFigureOut">
              <a:rPr lang="sk-SK" smtClean="0"/>
              <a:pPr/>
              <a:t>30. 5. 2020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43C5-A8D9-4A6A-8900-C0CD45A5A57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37447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9C37-D3D9-475A-B750-785216F9C915}" type="datetimeFigureOut">
              <a:rPr lang="sk-SK" smtClean="0"/>
              <a:pPr/>
              <a:t>30. 5. 2020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43C5-A8D9-4A6A-8900-C0CD45A5A57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435460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9C37-D3D9-475A-B750-785216F9C915}" type="datetimeFigureOut">
              <a:rPr lang="sk-SK" smtClean="0"/>
              <a:pPr/>
              <a:t>30. 5. 2020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43C5-A8D9-4A6A-8900-C0CD45A5A57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001847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9C37-D3D9-475A-B750-785216F9C915}" type="datetimeFigureOut">
              <a:rPr lang="sk-SK" smtClean="0"/>
              <a:pPr/>
              <a:t>30. 5. 2020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43C5-A8D9-4A6A-8900-C0CD45A5A57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443095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59C37-D3D9-475A-B750-785216F9C915}" type="datetimeFigureOut">
              <a:rPr lang="sk-SK" smtClean="0"/>
              <a:pPr/>
              <a:t>30. 5. 2020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543C5-A8D9-4A6A-8900-C0CD45A5A57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42532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microsoft.com/office/2007/relationships/media" Target="../media/media1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Ã½sledok vyhÄ¾adÃ¡vania obrÃ¡zkov pre dopyt motÃ½l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4390" y="4525517"/>
            <a:ext cx="4064174" cy="207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sk-SK" sz="6600" dirty="0" smtClean="0">
                <a:latin typeface="Comic Sans MS" pitchFamily="66" charset="0"/>
              </a:rPr>
              <a:t>Lúčne a poľné bezstavovce </a:t>
            </a:r>
            <a:endParaRPr lang="sk-SK" sz="6600" dirty="0">
              <a:latin typeface="Comic Sans MS" pitchFamily="66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1566117" y="1412776"/>
            <a:ext cx="6480720" cy="295232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30" name="Picture 6" descr="VÃ½sledok vyhÄ¾adÃ¡vania obrÃ¡zkov pre dopyt motÃ½le 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345339">
            <a:off x="104449" y="226830"/>
            <a:ext cx="3560721" cy="181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dnadpis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602019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44" name="Picture 4" descr="VÃ½sledok vyhÄ¾adÃ¡vania obrÃ¡zkov pre dopyt kobylka vs. konÃ­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095" y="448858"/>
            <a:ext cx="4443865" cy="319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VÃ½sledok vyhÄ¾adÃ¡vania obrÃ¡zkov pre dopyt konÃ­k lÃºÄny druh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666" t="27168" r="10069"/>
          <a:stretch/>
        </p:blipFill>
        <p:spPr bwMode="auto">
          <a:xfrm>
            <a:off x="4788024" y="452789"/>
            <a:ext cx="4141628" cy="319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3851920" y="4005064"/>
            <a:ext cx="12715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5400" dirty="0" smtClean="0">
                <a:latin typeface="Comic Sans MS" pitchFamily="66" charset="0"/>
              </a:rPr>
              <a:t>???</a:t>
            </a:r>
            <a:endParaRPr lang="sk-SK" sz="5400" dirty="0">
              <a:latin typeface="Comic Sans MS" pitchFamily="66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770529" y="4635607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Comic Sans MS" pitchFamily="66" charset="0"/>
              </a:rPr>
              <a:t>Kobylka</a:t>
            </a:r>
            <a:r>
              <a:rPr lang="sk-SK" sz="2400" dirty="0" smtClean="0">
                <a:latin typeface="Comic Sans MS" pitchFamily="66" charset="0"/>
              </a:rPr>
              <a:t>- vydáva zvuk trením krídel  </a:t>
            </a:r>
            <a:endParaRPr lang="sk-SK" sz="2400" dirty="0">
              <a:latin typeface="Comic Sans MS" pitchFamily="66" charset="0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5369929" y="4508607"/>
            <a:ext cx="35655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Comic Sans MS" pitchFamily="66" charset="0"/>
              </a:rPr>
              <a:t>Koník</a:t>
            </a:r>
            <a:r>
              <a:rPr lang="sk-SK" sz="2400" dirty="0" smtClean="0">
                <a:latin typeface="Comic Sans MS" pitchFamily="66" charset="0"/>
              </a:rPr>
              <a:t> – vydáva zvuk trením zadných končatín o predné krídla </a:t>
            </a:r>
            <a:endParaRPr lang="sk-SK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543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170" name="Picture 2" descr="VÃ½sledok vyhÄ¾adÃ¡vania obrÃ¡zkov pre dopyt kobyl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522" y="712011"/>
            <a:ext cx="8734958" cy="582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329717" y="836712"/>
            <a:ext cx="8390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Kobylka – má dlhé tykadlá, dva páry krídel a tri páry nôh</a:t>
            </a:r>
            <a:r>
              <a:rPr lang="sk-SK" dirty="0" smtClean="0"/>
              <a:t>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319698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194" name="Picture 2" descr="VÃ½sledok vyhÄ¾adÃ¡vania obrÃ¡zkov pre dopyt pÃ¡savka zemiakovÃ¡ vÃ½v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739336" cy="582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ublina v tvare zaobleného obdĺžnika 3"/>
          <p:cNvSpPr/>
          <p:nvPr/>
        </p:nvSpPr>
        <p:spPr>
          <a:xfrm>
            <a:off x="611560" y="2060848"/>
            <a:ext cx="1944216" cy="1224136"/>
          </a:xfrm>
          <a:prstGeom prst="wedgeRoundRectCallout">
            <a:avLst>
              <a:gd name="adj1" fmla="val 86568"/>
              <a:gd name="adj2" fmla="val 2905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" name="BlokTextu 4"/>
          <p:cNvSpPr txBox="1"/>
          <p:nvPr/>
        </p:nvSpPr>
        <p:spPr>
          <a:xfrm>
            <a:off x="791580" y="2349750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Kto som a čím sa živím ? </a:t>
            </a:r>
            <a:endParaRPr lang="sk-SK" b="1" dirty="0"/>
          </a:p>
        </p:txBody>
      </p:sp>
      <p:pic>
        <p:nvPicPr>
          <p:cNvPr id="8196" name="Picture 4" descr="SÃºvisiaci obrÃ¡zo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1814" y="482983"/>
            <a:ext cx="5819913" cy="581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1434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Ã½sledok vyhÄ¾adÃ¡vania obrÃ¡zkov pre dopyt lienka sedembodkovÃ¡ vÃ½v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5760"/>
            <a:ext cx="6732240" cy="673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ublina v tvare zaobleného obdĺžnika 4"/>
          <p:cNvSpPr/>
          <p:nvPr/>
        </p:nvSpPr>
        <p:spPr>
          <a:xfrm>
            <a:off x="1763688" y="836712"/>
            <a:ext cx="1944216" cy="1224136"/>
          </a:xfrm>
          <a:prstGeom prst="wedgeRoundRectCallout">
            <a:avLst>
              <a:gd name="adj1" fmla="val 16394"/>
              <a:gd name="adj2" fmla="val 10612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" name="BlokTextu 5"/>
          <p:cNvSpPr txBox="1"/>
          <p:nvPr/>
        </p:nvSpPr>
        <p:spPr>
          <a:xfrm>
            <a:off x="1943708" y="112561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Kto som a čím sa živím ? </a:t>
            </a:r>
            <a:endParaRPr lang="sk-SK" b="1" dirty="0"/>
          </a:p>
        </p:txBody>
      </p:sp>
      <p:pic>
        <p:nvPicPr>
          <p:cNvPr id="9220" name="Picture 4" descr="VÃ½sledok vyhÄ¾adÃ¡vania obrÃ¡zkov pre dopyt lienka sedembodkovÃ¡ vÃ½v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2218" y="0"/>
            <a:ext cx="6855100" cy="685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326148" y="4221088"/>
            <a:ext cx="24842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latin typeface="Comic Sans MS" pitchFamily="66" charset="0"/>
              </a:rPr>
              <a:t>Larva aj dospelý jedinec sa živia dravo - voškami</a:t>
            </a:r>
            <a:endParaRPr lang="sk-SK" sz="28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409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1266" name="Picture 2" descr="VÃ½sledok vyhÄ¾adÃ¡vania obrÃ¡zkov pre dopyt hrobÃ¡r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692" y="260648"/>
            <a:ext cx="8579181" cy="647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ová bublina 4"/>
          <p:cNvSpPr/>
          <p:nvPr/>
        </p:nvSpPr>
        <p:spPr>
          <a:xfrm>
            <a:off x="278555" y="4005064"/>
            <a:ext cx="2592288" cy="2304256"/>
          </a:xfrm>
          <a:prstGeom prst="wedgeRectCallout">
            <a:avLst>
              <a:gd name="adj1" fmla="val 30762"/>
              <a:gd name="adj2" fmla="val -689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373049" y="4187696"/>
            <a:ext cx="24032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>
                <a:latin typeface="Comic Sans MS" pitchFamily="66" charset="0"/>
              </a:rPr>
              <a:t>Hrobárik</a:t>
            </a:r>
            <a:r>
              <a:rPr lang="sk-SK" sz="2000" dirty="0" smtClean="0">
                <a:latin typeface="Comic Sans MS" pitchFamily="66" charset="0"/>
              </a:rPr>
              <a:t> – živí sa larvami hmyzu, uhynuté stavovce zahrabáva do zeme a do nich kladie vajíčka</a:t>
            </a:r>
            <a:r>
              <a:rPr lang="sk-SK" dirty="0" smtClean="0"/>
              <a:t>.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428775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2290" name="Picture 2" descr="VÃ½sledok vyhÄ¾adÃ¡vania obrÃ¡zkov pre dopyt lajnia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8973758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VÃ½sledok vyhÄ¾adÃ¡vania obrÃ¡zkov pre dopyt lajnia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0660" y="3969894"/>
            <a:ext cx="4338939" cy="288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ová bublina 4"/>
          <p:cNvSpPr/>
          <p:nvPr/>
        </p:nvSpPr>
        <p:spPr>
          <a:xfrm>
            <a:off x="998770" y="827846"/>
            <a:ext cx="7168207" cy="792088"/>
          </a:xfrm>
          <a:prstGeom prst="wedgeRectCallout">
            <a:avLst>
              <a:gd name="adj1" fmla="val -16045"/>
              <a:gd name="adj2" fmla="val 10385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1114342" y="1023835"/>
            <a:ext cx="7052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 dirty="0" smtClean="0"/>
              <a:t>Lajniak</a:t>
            </a:r>
            <a:r>
              <a:rPr lang="sk-SK" sz="2000" dirty="0" smtClean="0"/>
              <a:t> – zo zvyškov trusu tvaruje guľôčku, do ktorej kladie vajíčka 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xmlns="" val="108702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VÃ½sledok vyhÄ¾adÃ¡vania obrÃ¡zkov pre dopyt bystruÅ¡ka medenÃ¡, koÅ¾ovitÃ¡ fialovÃ¡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43" t="14459" r="5623" b="13885"/>
          <a:stretch/>
        </p:blipFill>
        <p:spPr bwMode="auto">
          <a:xfrm>
            <a:off x="391886" y="80910"/>
            <a:ext cx="3604050" cy="209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VÃ½sledok vyhÄ¾adÃ¡vania obrÃ¡zkov pre dopyt bystruÅ¡ka koÅ¾ovitÃ¡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55" t="6782" r="3571" b="9925"/>
          <a:stretch/>
        </p:blipFill>
        <p:spPr bwMode="auto">
          <a:xfrm>
            <a:off x="391886" y="2137034"/>
            <a:ext cx="3604050" cy="246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VÃ½sledok vyhÄ¾adÃ¡vania obrÃ¡zkov pre dopyt bystruÅ¡ka fialovÃ¡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71" t="14616" r="15380" b="5404"/>
          <a:stretch/>
        </p:blipFill>
        <p:spPr bwMode="auto">
          <a:xfrm>
            <a:off x="391885" y="4385263"/>
            <a:ext cx="3604051" cy="246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Šípka doľava 3"/>
          <p:cNvSpPr/>
          <p:nvPr/>
        </p:nvSpPr>
        <p:spPr>
          <a:xfrm>
            <a:off x="4139952" y="0"/>
            <a:ext cx="2448272" cy="1916832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 err="1" smtClean="0">
                <a:solidFill>
                  <a:schemeClr val="tx1"/>
                </a:solidFill>
              </a:rPr>
              <a:t>Bystruška</a:t>
            </a:r>
            <a:r>
              <a:rPr lang="sk-SK" sz="2000" dirty="0" smtClean="0">
                <a:solidFill>
                  <a:schemeClr val="tx1"/>
                </a:solidFill>
              </a:rPr>
              <a:t> medená</a:t>
            </a:r>
            <a:endParaRPr lang="sk-SK" sz="2000" dirty="0">
              <a:solidFill>
                <a:schemeClr val="tx1"/>
              </a:solidFill>
            </a:endParaRPr>
          </a:p>
        </p:txBody>
      </p:sp>
      <p:sp>
        <p:nvSpPr>
          <p:cNvPr id="8" name="Šípka doľava 7"/>
          <p:cNvSpPr/>
          <p:nvPr/>
        </p:nvSpPr>
        <p:spPr>
          <a:xfrm>
            <a:off x="4292352" y="2130723"/>
            <a:ext cx="2448272" cy="1916832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 err="1" smtClean="0">
                <a:solidFill>
                  <a:schemeClr val="tx1"/>
                </a:solidFill>
              </a:rPr>
              <a:t>Bystruška</a:t>
            </a:r>
            <a:r>
              <a:rPr lang="sk-SK" sz="2000" dirty="0" smtClean="0">
                <a:solidFill>
                  <a:schemeClr val="tx1"/>
                </a:solidFill>
              </a:rPr>
              <a:t> kožovitá</a:t>
            </a:r>
            <a:endParaRPr lang="sk-SK" sz="2000" dirty="0">
              <a:solidFill>
                <a:schemeClr val="tx1"/>
              </a:solidFill>
            </a:endParaRPr>
          </a:p>
        </p:txBody>
      </p:sp>
      <p:sp>
        <p:nvSpPr>
          <p:cNvPr id="9" name="Šípka doľava 8"/>
          <p:cNvSpPr/>
          <p:nvPr/>
        </p:nvSpPr>
        <p:spPr>
          <a:xfrm>
            <a:off x="4322936" y="4221088"/>
            <a:ext cx="2448272" cy="1916832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 err="1" smtClean="0">
                <a:solidFill>
                  <a:schemeClr val="tx1"/>
                </a:solidFill>
              </a:rPr>
              <a:t>Bystruška</a:t>
            </a:r>
            <a:r>
              <a:rPr lang="sk-SK" sz="2000" dirty="0" smtClean="0">
                <a:solidFill>
                  <a:schemeClr val="tx1"/>
                </a:solidFill>
              </a:rPr>
              <a:t> fialová</a:t>
            </a:r>
            <a:endParaRPr lang="sk-SK" sz="2000" dirty="0">
              <a:solidFill>
                <a:schemeClr val="tx1"/>
              </a:solidFill>
            </a:endParaRPr>
          </a:p>
        </p:txBody>
      </p:sp>
      <p:sp>
        <p:nvSpPr>
          <p:cNvPr id="5" name="Pravá zložená zátvorka 4"/>
          <p:cNvSpPr/>
          <p:nvPr/>
        </p:nvSpPr>
        <p:spPr>
          <a:xfrm>
            <a:off x="6588224" y="404664"/>
            <a:ext cx="792088" cy="5211739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7390613" y="2186407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/>
              <a:t>Dravé a mäsožravé – hmyz a mäkkýše</a:t>
            </a:r>
            <a:endParaRPr lang="sk-SK" sz="2000" b="1" dirty="0"/>
          </a:p>
        </p:txBody>
      </p:sp>
    </p:spTree>
    <p:extLst>
      <p:ext uri="{BB962C8B-B14F-4D97-AF65-F5344CB8AC3E}">
        <p14:creationId xmlns:p14="http://schemas.microsoft.com/office/powerpoint/2010/main" xmlns="" val="36747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7020272" y="476672"/>
            <a:ext cx="18362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smtClean="0">
                <a:latin typeface="Comic Sans MS" pitchFamily="66" charset="0"/>
              </a:rPr>
              <a:t>Motýle sa živia nektárom z kvetov. Larvy sa živia listami rastlín.  </a:t>
            </a:r>
            <a:endParaRPr lang="sk-SK" sz="2000" dirty="0">
              <a:latin typeface="Comic Sans MS" pitchFamily="66" charset="0"/>
            </a:endParaRPr>
          </a:p>
        </p:txBody>
      </p:sp>
      <p:pic>
        <p:nvPicPr>
          <p:cNvPr id="15362" name="Picture 2" descr="VÃ½sledok vyhÄ¾adÃ¡vania obrÃ¡zkov pre dopyt motÃ½le vÃ½v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519" y="81657"/>
            <a:ext cx="66675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VÃ½sledok vyhÄ¾adÃ¡vania obrÃ¡zkov pre dopyt motÃ½Ä¾  sosÃ¡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0870" y="3382952"/>
            <a:ext cx="3105150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VÃ½sledok vyhÄ¾adÃ¡vania obrÃ¡zkov pre dopyt motÃ½Ä¾  sosÃ¡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8328" y="3300011"/>
            <a:ext cx="4886119" cy="325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3750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VÃ½sledok vyhÄ¾adÃ¡vania obrÃ¡zkov pre dopyt vretienka obyÄajnÃ¡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49" r="9739"/>
          <a:stretch/>
        </p:blipFill>
        <p:spPr bwMode="auto">
          <a:xfrm>
            <a:off x="4644570" y="42295"/>
            <a:ext cx="4499429" cy="354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VÃ½sledok vyhÄ¾adÃ¡vania obrÃ¡zkov pre dopyt babÃ´Äka pÃ¡vookÃ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62789"/>
            <a:ext cx="5124441" cy="341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VÃ½sledok vyhÄ¾adÃ¡vania obrÃ¡zkov pre dopyt babÃ´Äka admirÃ¡ls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62789"/>
            <a:ext cx="4778445" cy="339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 4"/>
          <p:cNvSpPr/>
          <p:nvPr/>
        </p:nvSpPr>
        <p:spPr>
          <a:xfrm>
            <a:off x="241085" y="3698031"/>
            <a:ext cx="2087559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215244" y="3765393"/>
            <a:ext cx="2139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Babôčka admirálska </a:t>
            </a:r>
            <a:endParaRPr lang="sk-SK" b="1" dirty="0"/>
          </a:p>
        </p:txBody>
      </p:sp>
      <p:pic>
        <p:nvPicPr>
          <p:cNvPr id="14340" name="Picture 4" descr="VÃ½sledok vyhÄ¾adÃ¡vania obrÃ¡zkov pre dopyt vidlochvost feniklovÃ½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79" y="188640"/>
            <a:ext cx="4874397" cy="324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ĺžnik 7"/>
          <p:cNvSpPr/>
          <p:nvPr/>
        </p:nvSpPr>
        <p:spPr>
          <a:xfrm>
            <a:off x="2446778" y="2780928"/>
            <a:ext cx="233166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BlokTextu 8"/>
          <p:cNvSpPr txBox="1"/>
          <p:nvPr/>
        </p:nvSpPr>
        <p:spPr>
          <a:xfrm>
            <a:off x="2446778" y="2848290"/>
            <a:ext cx="2440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Vidlochvost</a:t>
            </a:r>
            <a:r>
              <a:rPr lang="sk-SK" b="1" dirty="0" smtClean="0"/>
              <a:t> feniklový</a:t>
            </a:r>
            <a:endParaRPr lang="sk-SK" b="1" dirty="0"/>
          </a:p>
        </p:txBody>
      </p:sp>
      <p:sp>
        <p:nvSpPr>
          <p:cNvPr id="11" name="Obdĺžnik 10"/>
          <p:cNvSpPr/>
          <p:nvPr/>
        </p:nvSpPr>
        <p:spPr>
          <a:xfrm>
            <a:off x="5608346" y="3513365"/>
            <a:ext cx="1915982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BlokTextu 11"/>
          <p:cNvSpPr txBox="1"/>
          <p:nvPr/>
        </p:nvSpPr>
        <p:spPr>
          <a:xfrm>
            <a:off x="5553908" y="3513365"/>
            <a:ext cx="2440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Babôčka </a:t>
            </a:r>
            <a:r>
              <a:rPr lang="sk-SK" b="1" dirty="0" err="1" smtClean="0"/>
              <a:t>pávooká</a:t>
            </a:r>
            <a:r>
              <a:rPr lang="sk-SK" b="1" dirty="0" smtClean="0"/>
              <a:t> </a:t>
            </a:r>
            <a:endParaRPr lang="sk-SK" b="1" dirty="0"/>
          </a:p>
        </p:txBody>
      </p:sp>
      <p:sp>
        <p:nvSpPr>
          <p:cNvPr id="14" name="Obdĺžnik 13"/>
          <p:cNvSpPr/>
          <p:nvPr/>
        </p:nvSpPr>
        <p:spPr>
          <a:xfrm>
            <a:off x="6718736" y="188640"/>
            <a:ext cx="2101735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BlokTextu 14"/>
          <p:cNvSpPr txBox="1"/>
          <p:nvPr/>
        </p:nvSpPr>
        <p:spPr>
          <a:xfrm>
            <a:off x="6718737" y="308975"/>
            <a:ext cx="2440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Vretienka obyčajná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xmlns="" val="143300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Ãºvisiaci obrÃ¡zok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6161732" cy="616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láčik 3"/>
          <p:cNvSpPr/>
          <p:nvPr/>
        </p:nvSpPr>
        <p:spPr>
          <a:xfrm>
            <a:off x="5197092" y="260647"/>
            <a:ext cx="3816424" cy="2880320"/>
          </a:xfrm>
          <a:prstGeom prst="cloudCallout">
            <a:avLst>
              <a:gd name="adj1" fmla="val -59802"/>
              <a:gd name="adj2" fmla="val 5455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BlokTextu 4"/>
          <p:cNvSpPr txBox="1"/>
          <p:nvPr/>
        </p:nvSpPr>
        <p:spPr>
          <a:xfrm>
            <a:off x="5468478" y="1100643"/>
            <a:ext cx="32736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dirty="0" smtClean="0">
                <a:latin typeface="Comic Sans MS" pitchFamily="66" charset="0"/>
              </a:rPr>
              <a:t>Ďakujem za</a:t>
            </a:r>
          </a:p>
          <a:p>
            <a:r>
              <a:rPr lang="sk-SK" sz="3600" dirty="0" smtClean="0">
                <a:latin typeface="Comic Sans MS" pitchFamily="66" charset="0"/>
              </a:rPr>
              <a:t> pozornosť :D </a:t>
            </a:r>
            <a:endParaRPr lang="sk-SK" sz="36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138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11560" y="69269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sk-SK" b="1" dirty="0" smtClean="0"/>
              <a:t>Bezstavovce </a:t>
            </a:r>
          </a:p>
          <a:p>
            <a:pPr marL="0" indent="0">
              <a:buNone/>
            </a:pPr>
            <a:r>
              <a:rPr lang="sk-SK" dirty="0" smtClean="0"/>
              <a:t>Slimáky a </a:t>
            </a:r>
            <a:r>
              <a:rPr lang="sk-SK" dirty="0" err="1" smtClean="0"/>
              <a:t>slizniaky</a:t>
            </a:r>
            <a:r>
              <a:rPr lang="sk-SK" dirty="0" smtClean="0"/>
              <a:t> = rastlinná potrava </a:t>
            </a:r>
            <a:endParaRPr lang="sk-SK" dirty="0"/>
          </a:p>
        </p:txBody>
      </p:sp>
      <p:pic>
        <p:nvPicPr>
          <p:cNvPr id="2050" name="Picture 2" descr="VÃ½sledok vyhÄ¾adÃ¡vania obrÃ¡zkov pre dopyt slimÃ¡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896"/>
            <a:ext cx="4320851" cy="323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Ã½sledok vyhÄ¾adÃ¡vania obrÃ¡zkov pre dopyt sliznia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69870"/>
            <a:ext cx="4074955" cy="288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0829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Ã½sledok vyhÄ¾adÃ¡vania obrÃ¡zkov pre dopyt slimÃ¡k stepnÃ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418866"/>
            <a:ext cx="3744415" cy="296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ĺžniková bublina 3"/>
          <p:cNvSpPr/>
          <p:nvPr/>
        </p:nvSpPr>
        <p:spPr>
          <a:xfrm>
            <a:off x="4427984" y="423582"/>
            <a:ext cx="3816424" cy="1800200"/>
          </a:xfrm>
          <a:prstGeom prst="wedgeRectCallout">
            <a:avLst>
              <a:gd name="adj1" fmla="val -59497"/>
              <a:gd name="adj2" fmla="val -1937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BlokTextu 4"/>
          <p:cNvSpPr txBox="1"/>
          <p:nvPr/>
        </p:nvSpPr>
        <p:spPr>
          <a:xfrm>
            <a:off x="4499992" y="538852"/>
            <a:ext cx="36724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Slimák stepný </a:t>
            </a:r>
            <a:r>
              <a:rPr lang="sk-SK" sz="2400" dirty="0" smtClean="0"/>
              <a:t>– sa vyskytuje pri lúkach, pri cestách a železničných násypoch</a:t>
            </a:r>
            <a:endParaRPr lang="sk-SK" sz="2400" dirty="0"/>
          </a:p>
        </p:txBody>
      </p:sp>
      <p:pic>
        <p:nvPicPr>
          <p:cNvPr id="6" name="videoplayback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 flipV="1">
            <a:off x="3635896" y="2420888"/>
            <a:ext cx="5222674" cy="391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073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Ã½sledok vyhÄ¾adÃ¡vania obrÃ¡zkov pre dopyt slimÃ¡k meÅavÃ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4824847" cy="627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ová bublina 4"/>
          <p:cNvSpPr/>
          <p:nvPr/>
        </p:nvSpPr>
        <p:spPr>
          <a:xfrm>
            <a:off x="5652120" y="423582"/>
            <a:ext cx="3096344" cy="2645378"/>
          </a:xfrm>
          <a:prstGeom prst="wedgeRectCallout">
            <a:avLst>
              <a:gd name="adj1" fmla="val -59497"/>
              <a:gd name="adj2" fmla="val -1937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5868144" y="838330"/>
            <a:ext cx="24150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Slimák meňavý </a:t>
            </a:r>
            <a:r>
              <a:rPr lang="sk-SK" sz="2800" dirty="0" smtClean="0"/>
              <a:t>– žije v krovinách, pri krajoch ciest</a:t>
            </a:r>
          </a:p>
        </p:txBody>
      </p:sp>
    </p:spTree>
    <p:extLst>
      <p:ext uri="{BB962C8B-B14F-4D97-AF65-F5344CB8AC3E}">
        <p14:creationId xmlns:p14="http://schemas.microsoft.com/office/powerpoint/2010/main" xmlns="" val="983653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Ãºvisiaci obrÃ¡z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8622" y="2852936"/>
            <a:ext cx="703537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899592" y="908720"/>
            <a:ext cx="65499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6000" b="1" dirty="0" smtClean="0"/>
              <a:t>Čo už o mne viete ? </a:t>
            </a:r>
            <a:endParaRPr lang="sk-SK" sz="6000" b="1" dirty="0"/>
          </a:p>
        </p:txBody>
      </p:sp>
      <p:sp>
        <p:nvSpPr>
          <p:cNvPr id="5" name="BlokTextu 4"/>
          <p:cNvSpPr txBox="1"/>
          <p:nvPr/>
        </p:nvSpPr>
        <p:spPr>
          <a:xfrm>
            <a:off x="3203848" y="2483604"/>
            <a:ext cx="14686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7200" dirty="0" smtClean="0"/>
              <a:t>???</a:t>
            </a:r>
            <a:endParaRPr lang="sk-SK" sz="7200" dirty="0"/>
          </a:p>
        </p:txBody>
      </p:sp>
    </p:spTree>
    <p:extLst>
      <p:ext uri="{BB962C8B-B14F-4D97-AF65-F5344CB8AC3E}">
        <p14:creationId xmlns:p14="http://schemas.microsoft.com/office/powerpoint/2010/main" xmlns="" val="279008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86689" y="280173"/>
            <a:ext cx="3533783" cy="1143000"/>
          </a:xfrm>
        </p:spPr>
        <p:txBody>
          <a:bodyPr/>
          <a:lstStyle/>
          <a:p>
            <a:r>
              <a:rPr lang="sk-SK" dirty="0" smtClean="0"/>
              <a:t>Pavúky </a:t>
            </a:r>
            <a:endParaRPr lang="sk-SK" dirty="0"/>
          </a:p>
        </p:txBody>
      </p:sp>
      <p:pic>
        <p:nvPicPr>
          <p:cNvPr id="4098" name="Picture 2" descr="VÃ½sledok vyhÄ¾adÃ¡vania obrÃ¡zkov pre dopyt pavÃº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021" y="260649"/>
            <a:ext cx="514917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Ãºvisiaci obrÃ¡zo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659" y="3284984"/>
            <a:ext cx="3767064" cy="235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Ã½sledok vyhÄ¾adÃ¡vania obrÃ¡zkov pre dopyt pavÃºky strehÃºÅ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84984"/>
            <a:ext cx="4238625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Šípka doľava 3"/>
          <p:cNvSpPr/>
          <p:nvPr/>
        </p:nvSpPr>
        <p:spPr>
          <a:xfrm>
            <a:off x="5303195" y="1268760"/>
            <a:ext cx="1872208" cy="1152128"/>
          </a:xfrm>
          <a:prstGeom prst="lef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BlokTextu 4"/>
          <p:cNvSpPr txBox="1"/>
          <p:nvPr/>
        </p:nvSpPr>
        <p:spPr>
          <a:xfrm>
            <a:off x="5982336" y="1660158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križiak</a:t>
            </a:r>
            <a:endParaRPr lang="sk-SK" dirty="0"/>
          </a:p>
        </p:txBody>
      </p:sp>
      <p:sp>
        <p:nvSpPr>
          <p:cNvPr id="9" name="Šípka doľava 8"/>
          <p:cNvSpPr/>
          <p:nvPr/>
        </p:nvSpPr>
        <p:spPr>
          <a:xfrm rot="10800000">
            <a:off x="2771800" y="5624936"/>
            <a:ext cx="1872208" cy="1152128"/>
          </a:xfrm>
          <a:prstGeom prst="lef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BlokTextu 9"/>
          <p:cNvSpPr txBox="1"/>
          <p:nvPr/>
        </p:nvSpPr>
        <p:spPr>
          <a:xfrm>
            <a:off x="3059832" y="6016334"/>
            <a:ext cx="906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strehúň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148246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2492" y="121196"/>
            <a:ext cx="8229600" cy="1143000"/>
          </a:xfrm>
        </p:spPr>
        <p:txBody>
          <a:bodyPr/>
          <a:lstStyle/>
          <a:p>
            <a:r>
              <a:rPr lang="sk-SK" dirty="0" smtClean="0"/>
              <a:t>Kosec domový </a:t>
            </a:r>
            <a:endParaRPr lang="sk-SK" dirty="0"/>
          </a:p>
        </p:txBody>
      </p:sp>
      <p:pic>
        <p:nvPicPr>
          <p:cNvPr id="5122" name="Picture 2" descr="VÃ½sledok vyhÄ¾adÃ¡vania obrÃ¡zkov pre dopyt kos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6840760" cy="501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ĺžnik 3"/>
          <p:cNvSpPr/>
          <p:nvPr/>
        </p:nvSpPr>
        <p:spPr>
          <a:xfrm>
            <a:off x="2679080" y="332656"/>
            <a:ext cx="3816424" cy="720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403374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lak 3"/>
          <p:cNvSpPr/>
          <p:nvPr/>
        </p:nvSpPr>
        <p:spPr>
          <a:xfrm>
            <a:off x="1907704" y="239890"/>
            <a:ext cx="5040560" cy="2160240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BlokTextu 4"/>
          <p:cNvSpPr txBox="1"/>
          <p:nvPr/>
        </p:nvSpPr>
        <p:spPr>
          <a:xfrm>
            <a:off x="2960274" y="719845"/>
            <a:ext cx="29354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7200" i="1" dirty="0">
                <a:latin typeface="Comic Sans MS" pitchFamily="66" charset="0"/>
              </a:rPr>
              <a:t>H</a:t>
            </a:r>
            <a:r>
              <a:rPr lang="sk-SK" sz="7200" i="1" dirty="0" smtClean="0">
                <a:latin typeface="Comic Sans MS" pitchFamily="66" charset="0"/>
              </a:rPr>
              <a:t>MYZ</a:t>
            </a:r>
            <a:endParaRPr lang="sk-SK" sz="7200" i="1" dirty="0">
              <a:latin typeface="Comic Sans MS" pitchFamily="66" charset="0"/>
            </a:endParaRPr>
          </a:p>
        </p:txBody>
      </p:sp>
      <p:pic>
        <p:nvPicPr>
          <p:cNvPr id="6146" name="Picture 2" descr="VÃ½sledok vyhÄ¾adÃ¡vania obrÃ¡zkov pre dopyt ÄmeÄ¾ zemnÃ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5981704" cy="398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ublina v tvare zaobleného obdĺžnika 6"/>
          <p:cNvSpPr/>
          <p:nvPr/>
        </p:nvSpPr>
        <p:spPr>
          <a:xfrm>
            <a:off x="6300192" y="2204864"/>
            <a:ext cx="2736304" cy="2808312"/>
          </a:xfrm>
          <a:prstGeom prst="wedgeRoundRectCallout">
            <a:avLst>
              <a:gd name="adj1" fmla="val -107887"/>
              <a:gd name="adj2" fmla="val 2115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So</a:t>
            </a:r>
            <a:endParaRPr lang="sk-SK" dirty="0"/>
          </a:p>
        </p:txBody>
      </p:sp>
      <p:sp>
        <p:nvSpPr>
          <p:cNvPr id="8" name="BlokTextu 7"/>
          <p:cNvSpPr txBox="1"/>
          <p:nvPr/>
        </p:nvSpPr>
        <p:spPr>
          <a:xfrm>
            <a:off x="6381374" y="2793228"/>
            <a:ext cx="25897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Nájdi v učebnici ako sa volám a ktoré kvety opeľujem :D</a:t>
            </a:r>
            <a:endParaRPr lang="sk-SK" sz="2800" b="1" dirty="0"/>
          </a:p>
        </p:txBody>
      </p:sp>
    </p:spTree>
    <p:extLst>
      <p:ext uri="{BB962C8B-B14F-4D97-AF65-F5344CB8AC3E}">
        <p14:creationId xmlns:p14="http://schemas.microsoft.com/office/powerpoint/2010/main" xmlns="" val="395618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vrček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1556792"/>
            <a:ext cx="8045450" cy="4525963"/>
          </a:xfrm>
        </p:spPr>
      </p:pic>
      <p:sp>
        <p:nvSpPr>
          <p:cNvPr id="5" name="BlokTextu 4"/>
          <p:cNvSpPr txBox="1"/>
          <p:nvPr/>
        </p:nvSpPr>
        <p:spPr>
          <a:xfrm>
            <a:off x="755576" y="548680"/>
            <a:ext cx="8008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smtClean="0"/>
              <a:t>Svrček </a:t>
            </a:r>
            <a:r>
              <a:rPr lang="sk-SK" sz="2000" b="1" dirty="0" smtClean="0"/>
              <a:t>– žije v dierach v zemi a živí sa rastlinnou i živočíšnou potravou</a:t>
            </a:r>
            <a:endParaRPr lang="sk-SK" sz="2000" b="1" dirty="0"/>
          </a:p>
        </p:txBody>
      </p:sp>
    </p:spTree>
    <p:extLst>
      <p:ext uri="{BB962C8B-B14F-4D97-AF65-F5344CB8AC3E}">
        <p14:creationId xmlns:p14="http://schemas.microsoft.com/office/powerpoint/2010/main" xmlns="" val="70702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197</Words>
  <Application>Microsoft Office PowerPoint</Application>
  <PresentationFormat>Prezentácia na obrazovke (4:3)</PresentationFormat>
  <Paragraphs>35</Paragraphs>
  <Slides>19</Slides>
  <Notes>0</Notes>
  <HiddenSlides>0</HiddenSlides>
  <MMClips>2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19</vt:i4>
      </vt:variant>
    </vt:vector>
  </HeadingPairs>
  <TitlesOfParts>
    <vt:vector size="20" baseType="lpstr">
      <vt:lpstr>Motív Office</vt:lpstr>
      <vt:lpstr>Lúčne a poľné bezstavovce </vt:lpstr>
      <vt:lpstr>Snímka 2</vt:lpstr>
      <vt:lpstr>Snímka 3</vt:lpstr>
      <vt:lpstr>Snímka 4</vt:lpstr>
      <vt:lpstr>Snímka 5</vt:lpstr>
      <vt:lpstr>Pavúky </vt:lpstr>
      <vt:lpstr>Kosec domový 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Lúčne a poľné bezstavovce </dc:title>
  <dc:creator>Michalka</dc:creator>
  <cp:lastModifiedBy>PC</cp:lastModifiedBy>
  <cp:revision>12</cp:revision>
  <dcterms:created xsi:type="dcterms:W3CDTF">2018-05-13T15:28:39Z</dcterms:created>
  <dcterms:modified xsi:type="dcterms:W3CDTF">2020-05-30T21:24:17Z</dcterms:modified>
</cp:coreProperties>
</file>