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D370B9-71D0-4470-86FC-34D98B042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2681658D-3B11-4B76-BC9C-14EBAB035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E1B87E59-4256-4680-9162-4C7F5D9D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4C358604-6353-4E9A-A0EC-4CF9B787A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9E71DBD5-8B74-4FAA-9CE3-CAE753FDF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0479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B708204-2782-4202-A27D-F0C547C16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xmlns="" id="{347894A0-679C-484A-8287-DD6645F1A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C2C3E8A7-14A1-465C-BAC2-CFAB8B090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273316F4-6818-406B-9F87-F89F56DDB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CD95C163-6F60-48F6-8836-F1E8F152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8461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xmlns="" id="{F240F1B1-B89F-4FE0-9F28-B9014D14FB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xmlns="" id="{CBEA9A57-3A00-4256-9741-1BD5F6154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46E9268E-B3AF-464B-85C4-5B50885E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096745C0-D00E-4DBF-89FC-AE1400AE3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AA9E57D9-7CBD-4F53-993C-D15312718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9936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58F8386-4F70-44E8-A5E1-9BD03539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6B5050FA-D0F1-4F77-80F9-DFDF8E494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3C2FB1A7-D6FC-402F-92B2-19E9AE129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64E4E5AC-D334-4D3B-AF93-D405A2952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193F3A0B-8387-4580-AD14-744D8018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7056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2CFA2BB-3C20-4A0E-B242-45A242F3E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70BD9C51-2303-4B8E-845E-B711FE43B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6A40E237-E441-4E15-BC35-2C5D119A1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9C5589CF-7509-464F-8A5D-2317708DA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860B559E-10C5-4126-93AC-D3043A474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0291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206D20B-0A1B-4FF9-B757-2B96D5C7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AA1C228D-F8E4-45D2-A23C-3585FC604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E8A5DDA6-06FF-465C-9CB5-5460526B2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391A1F72-FE4C-40E2-8EAF-79E9B275D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3453C1BD-9046-4780-95C2-3E44472EF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EF2C3096-76D6-4576-BBFD-4BF86D3E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9718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F0599B2-B59E-469D-A985-8DB204470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25ABE029-880A-48E5-9037-C56123EA9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0A132FCE-5DC9-45B7-ADC8-BA23651F8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xmlns="" id="{43145BA0-A6EB-4519-974A-2B2C7E1792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593E9D90-54C9-4477-A5BB-AAAAD4D61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xmlns="" id="{F133E3A0-03D7-4949-87AB-DDBEAE18C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xmlns="" id="{718EB4CF-6800-4387-B59D-E5726F5C8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xmlns="" id="{03CCDFEE-EFB7-47CD-84F0-95671527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7416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DC7DE4-11AD-4744-913A-964CD934B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xmlns="" id="{3E815E90-8CD6-46B4-865A-FD20F90D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3648AC06-701E-4849-B2A2-97803E59F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xmlns="" id="{45CE90EC-3EBF-4BB2-9224-9661FE0A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31815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xmlns="" id="{E820F583-3DAC-41E0-9840-6CB19C5A7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xmlns="" id="{AA96BB87-20F5-4B94-A69E-D26214FD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xmlns="" id="{AA7446B1-69A3-4164-98C4-A0E608DEB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84440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98A1F95-F9C9-4899-A07F-C954ED26A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79443628-783D-4DAF-9FA4-CB18582BD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xmlns="" id="{B0B0EC64-AA1D-4234-9E83-FB3DA3506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976FB4F8-D6C0-407E-8160-0739CE0D4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AACECA8D-411F-4F40-8397-3CDE69ABF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C8B37C55-2167-4513-8E96-66E0492BC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1837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879ABEB-96A0-4893-B8DF-633977344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xmlns="" id="{3F4E0B52-388B-4936-955F-F71CFB445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xmlns="" id="{CDD04DA2-C135-46BB-B86D-523ABC4B1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6FDA0C6D-50B8-46E8-BC76-7FE39EEF8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CF30-5CD0-4E90-8AD2-D55E75701ECE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873B36FA-3ABA-4A53-8786-41F4FB929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00BDB21A-0249-4716-BB6F-9C3D49A75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C4E-9363-4CB5-982F-0744D27544E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9526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xmlns="" id="{5E315834-CD40-4A08-8C0B-1BD71F982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0BFB3B4A-A0D7-45C8-A212-6C60B3433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536C45D1-6D35-4B44-A619-519C2FD36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DCF30-5CD0-4E90-8AD2-D55E75701ECE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53528739-5A8A-463F-8E54-DB4866B47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BEFC3522-3031-490E-B9DA-8542D263CA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2AC4E-9363-4CB5-982F-0744D27544E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7093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 descr="Obrázok, na ktorom je jedlo&#10;&#10;Automaticky generovaný popis">
            <a:extLst>
              <a:ext uri="{FF2B5EF4-FFF2-40B4-BE49-F238E27FC236}">
                <a16:creationId xmlns:a16="http://schemas.microsoft.com/office/drawing/2014/main" xmlns="" id="{F6A4DAC5-5283-4650-AC30-0C97564539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74544" y="-99116"/>
            <a:ext cx="12266543" cy="697652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3C8818-C15E-4FF7-A713-87002C88D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2296" y="2926349"/>
            <a:ext cx="9144000" cy="1005302"/>
          </a:xfrm>
        </p:spPr>
        <p:txBody>
          <a:bodyPr/>
          <a:lstStyle/>
          <a:p>
            <a:r>
              <a:rPr lang="sk-SK" dirty="0"/>
              <a:t>Iné lesné bezstavovce</a:t>
            </a:r>
          </a:p>
        </p:txBody>
      </p:sp>
      <p:pic>
        <p:nvPicPr>
          <p:cNvPr id="4" name="Picture 2" descr="Výsledok vyhľadávania obrázkov pre dopyt križiak obycajny">
            <a:extLst>
              <a:ext uri="{FF2B5EF4-FFF2-40B4-BE49-F238E27FC236}">
                <a16:creationId xmlns:a16="http://schemas.microsoft.com/office/drawing/2014/main" xmlns="" id="{EB6D79CA-0F79-40A0-99E2-EA1533C0B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107" y="314948"/>
            <a:ext cx="3296450" cy="247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ýsledok vyhľadávania obrázkov pre dopyt kliešt obycajny">
            <a:extLst>
              <a:ext uri="{FF2B5EF4-FFF2-40B4-BE49-F238E27FC236}">
                <a16:creationId xmlns:a16="http://schemas.microsoft.com/office/drawing/2014/main" xmlns="" id="{D8AE68B2-C73E-44D9-AE07-AC42C1645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1726" y="4046161"/>
            <a:ext cx="3525078" cy="249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8542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 descr="Obrázok, na ktorom je pavúk, zviera&#10;&#10;Automaticky generovaný popis">
            <a:extLst>
              <a:ext uri="{FF2B5EF4-FFF2-40B4-BE49-F238E27FC236}">
                <a16:creationId xmlns:a16="http://schemas.microsoft.com/office/drawing/2014/main" xmlns="" id="{E708A7BC-4E11-401A-9D6E-8EC5386F3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8428"/>
          </a:xfrm>
          <a:prstGeom prst="rect">
            <a:avLst/>
          </a:prstGeom>
        </p:spPr>
      </p:pic>
      <p:pic>
        <p:nvPicPr>
          <p:cNvPr id="8" name="Obrázok 7" descr="Obrázok, na ktorom je pavúk, zviera, šarkan&#10;&#10;Automaticky generovaný popis">
            <a:extLst>
              <a:ext uri="{FF2B5EF4-FFF2-40B4-BE49-F238E27FC236}">
                <a16:creationId xmlns:a16="http://schemas.microsoft.com/office/drawing/2014/main" xmlns="" id="{716EB9E7-7889-4417-8DD2-4F278C85A4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77809" y="4361705"/>
            <a:ext cx="4214191" cy="2308188"/>
          </a:xfrm>
          <a:prstGeom prst="rect">
            <a:avLst/>
          </a:prstGeom>
        </p:spPr>
      </p:pic>
      <p:pic>
        <p:nvPicPr>
          <p:cNvPr id="10" name="Obrázok 9" descr="Obrázok, na ktorom je trávnik, zviera, vonkajšie, hnedé&#10;&#10;Automaticky generovaný popis">
            <a:extLst>
              <a:ext uri="{FF2B5EF4-FFF2-40B4-BE49-F238E27FC236}">
                <a16:creationId xmlns:a16="http://schemas.microsoft.com/office/drawing/2014/main" xmlns="" id="{B06C78C4-7D77-4C27-989B-826DD76C50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87327" y="9572"/>
            <a:ext cx="3252374" cy="244062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3C8818-C15E-4FF7-A713-87002C88D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3252"/>
            <a:ext cx="9144000" cy="833023"/>
          </a:xfrm>
        </p:spPr>
        <p:txBody>
          <a:bodyPr>
            <a:normAutofit fontScale="90000"/>
          </a:bodyPr>
          <a:lstStyle/>
          <a:p>
            <a:r>
              <a:rPr lang="sk-SK" dirty="0"/>
              <a:t>Iné lesné bezstavovce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0C7E50E-AB8C-4FF1-8520-B9DB4E3B8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3" y="1046922"/>
            <a:ext cx="11595653" cy="5512904"/>
          </a:xfrm>
        </p:spPr>
        <p:txBody>
          <a:bodyPr/>
          <a:lstStyle/>
          <a:p>
            <a:pPr algn="l"/>
            <a:r>
              <a:rPr lang="sk-SK" b="1" dirty="0">
                <a:highlight>
                  <a:srgbClr val="FFFF00"/>
                </a:highlight>
              </a:rPr>
              <a:t>• križiak obyčajný:</a:t>
            </a:r>
          </a:p>
          <a:p>
            <a:pPr marL="342900" indent="-342900" algn="l">
              <a:buFontTx/>
              <a:buChar char="-"/>
            </a:pPr>
            <a:r>
              <a:rPr lang="sk-SK" dirty="0"/>
              <a:t>pavúk 	</a:t>
            </a:r>
            <a:r>
              <a:rPr lang="en-IE" dirty="0" smtClean="0"/>
              <a:t>                                      </a:t>
            </a:r>
            <a:r>
              <a:rPr lang="sk-SK" sz="4000" dirty="0" smtClean="0">
                <a:solidFill>
                  <a:srgbClr val="7030A0"/>
                </a:solidFill>
              </a:rPr>
              <a:t>hlavohruď</a:t>
            </a:r>
            <a:endParaRPr lang="sk-SK" sz="4000" dirty="0">
              <a:solidFill>
                <a:srgbClr val="7030A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en-IE" sz="4000" dirty="0" err="1" smtClean="0"/>
              <a:t>Stavba</a:t>
            </a:r>
            <a:r>
              <a:rPr lang="en-IE" sz="4000" dirty="0" smtClean="0"/>
              <a:t> </a:t>
            </a:r>
            <a:r>
              <a:rPr lang="en-IE" sz="4000" dirty="0" err="1" smtClean="0"/>
              <a:t>tela</a:t>
            </a:r>
            <a:r>
              <a:rPr lang="en-IE" sz="4000" dirty="0" smtClean="0"/>
              <a:t> </a:t>
            </a:r>
            <a:r>
              <a:rPr lang="sk-SK" sz="4000" dirty="0" smtClean="0"/>
              <a:t>: </a:t>
            </a:r>
            <a:r>
              <a:rPr lang="sk-SK" sz="4000" dirty="0"/>
              <a:t>	</a:t>
            </a:r>
            <a:r>
              <a:rPr lang="en-IE" sz="4000" dirty="0" smtClean="0"/>
              <a:t>       </a:t>
            </a:r>
            <a:r>
              <a:rPr lang="sk-SK" sz="4000" dirty="0" smtClean="0">
                <a:solidFill>
                  <a:srgbClr val="FF0000"/>
                </a:solidFill>
              </a:rPr>
              <a:t>bruško</a:t>
            </a:r>
            <a:endParaRPr lang="sk-SK" sz="4000" dirty="0">
              <a:solidFill>
                <a:srgbClr val="FF0000"/>
              </a:solidFill>
            </a:endParaRPr>
          </a:p>
          <a:p>
            <a:pPr marL="342900" indent="-342900" algn="l">
              <a:buFontTx/>
              <a:buChar char="-"/>
            </a:pPr>
            <a:endParaRPr lang="sk-SK" dirty="0"/>
          </a:p>
          <a:p>
            <a:pPr algn="l"/>
            <a:endParaRPr lang="sk-SK" dirty="0"/>
          </a:p>
        </p:txBody>
      </p:sp>
      <p:pic>
        <p:nvPicPr>
          <p:cNvPr id="5" name="Obrázok 4" descr="Obrázok, na ktorom je pavúk, šarkan, zviera, trávnik&#10;&#10;Automaticky generovaný popis">
            <a:extLst>
              <a:ext uri="{FF2B5EF4-FFF2-40B4-BE49-F238E27FC236}">
                <a16:creationId xmlns:a16="http://schemas.microsoft.com/office/drawing/2014/main" xmlns="" id="{93EA96BC-0D21-4C5F-9B86-20270396BF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2283" y="2092329"/>
            <a:ext cx="3254165" cy="2440624"/>
          </a:xfrm>
          <a:prstGeom prst="rect">
            <a:avLst/>
          </a:prstGeom>
        </p:spPr>
      </p:pic>
      <p:cxnSp>
        <p:nvCxnSpPr>
          <p:cNvPr id="12" name="Rovná spojovacia šípka 11">
            <a:extLst>
              <a:ext uri="{FF2B5EF4-FFF2-40B4-BE49-F238E27FC236}">
                <a16:creationId xmlns:a16="http://schemas.microsoft.com/office/drawing/2014/main" xmlns="" id="{1C439A4F-DC1F-4587-B7BE-7CC360CFF771}"/>
              </a:ext>
            </a:extLst>
          </p:cNvPr>
          <p:cNvCxnSpPr/>
          <p:nvPr/>
        </p:nvCxnSpPr>
        <p:spPr>
          <a:xfrm flipV="1">
            <a:off x="4233361" y="1963675"/>
            <a:ext cx="542843" cy="57347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ovná spojovacia šípka 12">
            <a:extLst>
              <a:ext uri="{FF2B5EF4-FFF2-40B4-BE49-F238E27FC236}">
                <a16:creationId xmlns:a16="http://schemas.microsoft.com/office/drawing/2014/main" xmlns="" id="{CB6E1B6F-FFDB-40F8-B7B7-C1167E8D1E5D}"/>
              </a:ext>
            </a:extLst>
          </p:cNvPr>
          <p:cNvCxnSpPr>
            <a:cxnSpLocks/>
          </p:cNvCxnSpPr>
          <p:nvPr/>
        </p:nvCxnSpPr>
        <p:spPr>
          <a:xfrm flipV="1">
            <a:off x="4241794" y="2552416"/>
            <a:ext cx="575973" cy="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Rovná spojovacia šípka 14">
            <a:extLst>
              <a:ext uri="{FF2B5EF4-FFF2-40B4-BE49-F238E27FC236}">
                <a16:creationId xmlns:a16="http://schemas.microsoft.com/office/drawing/2014/main" xmlns="" id="{CA1BDB08-DB81-49A7-8B47-76A4F3C1CE1C}"/>
              </a:ext>
            </a:extLst>
          </p:cNvPr>
          <p:cNvCxnSpPr>
            <a:cxnSpLocks/>
          </p:cNvCxnSpPr>
          <p:nvPr/>
        </p:nvCxnSpPr>
        <p:spPr>
          <a:xfrm>
            <a:off x="7068635" y="1817249"/>
            <a:ext cx="2518710" cy="149398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Rovná spojovacia šípka 16">
            <a:extLst>
              <a:ext uri="{FF2B5EF4-FFF2-40B4-BE49-F238E27FC236}">
                <a16:creationId xmlns:a16="http://schemas.microsoft.com/office/drawing/2014/main" xmlns="" id="{A42006B9-0A56-426C-930C-37C82688A9B0}"/>
              </a:ext>
            </a:extLst>
          </p:cNvPr>
          <p:cNvCxnSpPr>
            <a:cxnSpLocks/>
          </p:cNvCxnSpPr>
          <p:nvPr/>
        </p:nvCxnSpPr>
        <p:spPr>
          <a:xfrm>
            <a:off x="6179127" y="2867891"/>
            <a:ext cx="3600977" cy="202216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56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ok 13" descr="Obrázok, na ktorom je pavúk, zviera&#10;&#10;Automaticky generovaný popis">
            <a:extLst>
              <a:ext uri="{FF2B5EF4-FFF2-40B4-BE49-F238E27FC236}">
                <a16:creationId xmlns:a16="http://schemas.microsoft.com/office/drawing/2014/main" xmlns="" id="{B084AF45-5CE9-41EE-B817-4E1F2C0CA8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842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3C8818-C15E-4FF7-A713-87002C88D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3252"/>
            <a:ext cx="9144000" cy="833023"/>
          </a:xfrm>
        </p:spPr>
        <p:txBody>
          <a:bodyPr>
            <a:normAutofit fontScale="90000"/>
          </a:bodyPr>
          <a:lstStyle/>
          <a:p>
            <a:r>
              <a:rPr lang="sk-SK" dirty="0"/>
              <a:t>Iné lesné bezstavovce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0C7E50E-AB8C-4FF1-8520-B9DB4E3B8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3" y="1046922"/>
            <a:ext cx="11595653" cy="5512904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endParaRPr lang="sk-SK" dirty="0">
              <a:solidFill>
                <a:srgbClr val="FF0000"/>
              </a:solidFill>
            </a:endParaRPr>
          </a:p>
          <a:p>
            <a:pPr algn="l"/>
            <a:r>
              <a:rPr lang="sk-SK" dirty="0">
                <a:solidFill>
                  <a:srgbClr val="7030A0"/>
                </a:solidFill>
              </a:rPr>
              <a:t>    </a:t>
            </a:r>
            <a:r>
              <a:rPr lang="sk-SK" b="1" dirty="0" smtClean="0">
                <a:solidFill>
                  <a:srgbClr val="7030A0"/>
                </a:solidFill>
              </a:rPr>
              <a:t>hlavohruď</a:t>
            </a:r>
            <a:r>
              <a:rPr lang="sk-SK" b="1" dirty="0" smtClean="0"/>
              <a:t>: </a:t>
            </a:r>
            <a:endParaRPr lang="sk-SK" b="1" dirty="0"/>
          </a:p>
          <a:p>
            <a:pPr algn="l"/>
            <a:r>
              <a:rPr lang="sk-SK" sz="3200" dirty="0"/>
              <a:t>     - </a:t>
            </a:r>
            <a:r>
              <a:rPr lang="sk-SK" sz="3200" b="1" dirty="0"/>
              <a:t>8 očí</a:t>
            </a:r>
            <a:r>
              <a:rPr lang="sk-SK" sz="3200" dirty="0"/>
              <a:t> </a:t>
            </a:r>
          </a:p>
          <a:p>
            <a:pPr algn="l"/>
            <a:r>
              <a:rPr lang="sk-SK" sz="3200" dirty="0"/>
              <a:t>     - </a:t>
            </a:r>
            <a:r>
              <a:rPr lang="sk-SK" sz="3200" b="1" dirty="0"/>
              <a:t>ústne orgány </a:t>
            </a:r>
            <a:r>
              <a:rPr lang="sk-SK" sz="3200" dirty="0"/>
              <a:t>– </a:t>
            </a:r>
            <a:r>
              <a:rPr lang="sk-SK" sz="3200" b="1" dirty="0"/>
              <a:t>klepietka</a:t>
            </a:r>
            <a:r>
              <a:rPr lang="sk-SK" sz="3200" dirty="0"/>
              <a:t> s jedovou žľazou </a:t>
            </a:r>
            <a:br>
              <a:rPr lang="sk-SK" sz="3200" dirty="0"/>
            </a:br>
            <a:r>
              <a:rPr lang="sk-SK" sz="3200" dirty="0"/>
              <a:t>       a </a:t>
            </a:r>
            <a:r>
              <a:rPr lang="sk-SK" sz="3200" b="1" dirty="0" err="1"/>
              <a:t>hmatadlá</a:t>
            </a:r>
            <a:endParaRPr lang="sk-SK" sz="3200" b="1" dirty="0"/>
          </a:p>
          <a:p>
            <a:pPr algn="l"/>
            <a:endParaRPr lang="sk-SK" sz="3200" dirty="0"/>
          </a:p>
          <a:p>
            <a:pPr algn="l"/>
            <a:r>
              <a:rPr lang="sk-SK" sz="3200" dirty="0"/>
              <a:t>     - </a:t>
            </a:r>
            <a:r>
              <a:rPr lang="sk-SK" sz="3200" b="1" dirty="0"/>
              <a:t>4 páry článkovaných končatín </a:t>
            </a:r>
            <a:r>
              <a:rPr lang="sk-SK" sz="3200" dirty="0" smtClean="0"/>
              <a:t>–</a:t>
            </a:r>
            <a:r>
              <a:rPr lang="en-IE" sz="3200" dirty="0" err="1" smtClean="0"/>
              <a:t>posledný</a:t>
            </a:r>
            <a:r>
              <a:rPr lang="en-IE" sz="3200" dirty="0" smtClean="0"/>
              <a:t> </a:t>
            </a:r>
            <a:r>
              <a:rPr lang="en-IE" sz="3200" dirty="0" err="1" smtClean="0"/>
              <a:t>pár</a:t>
            </a:r>
            <a:r>
              <a:rPr lang="en-IE" sz="3200" dirty="0" smtClean="0"/>
              <a:t> </a:t>
            </a:r>
            <a:r>
              <a:rPr lang="sk-SK" sz="3200" dirty="0"/>
              <a:t/>
            </a:r>
            <a:br>
              <a:rPr lang="sk-SK" sz="3200" dirty="0"/>
            </a:br>
            <a:r>
              <a:rPr lang="sk-SK" sz="3200" dirty="0"/>
              <a:t> </a:t>
            </a:r>
            <a:r>
              <a:rPr lang="en-IE" sz="3200" dirty="0" smtClean="0"/>
              <a:t> </a:t>
            </a:r>
            <a:r>
              <a:rPr lang="sk-SK" sz="3200" b="1" dirty="0" smtClean="0"/>
              <a:t>zakončený </a:t>
            </a:r>
            <a:r>
              <a:rPr lang="sk-SK" sz="3200" b="1" dirty="0"/>
              <a:t>hrebienkovitými pazúrikmi </a:t>
            </a:r>
            <a:r>
              <a:rPr lang="sk-SK" sz="3200" dirty="0"/>
              <a:t>- nimi </a:t>
            </a:r>
            <a:br>
              <a:rPr lang="sk-SK" sz="3200" dirty="0"/>
            </a:br>
            <a:r>
              <a:rPr lang="sk-SK" sz="3200" dirty="0"/>
              <a:t>       spriada vlákno a sieť – pavučinu (lepkavá – hmyz → </a:t>
            </a:r>
            <a:br>
              <a:rPr lang="sk-SK" sz="3200" dirty="0"/>
            </a:br>
            <a:r>
              <a:rPr lang="sk-SK" sz="3200" dirty="0"/>
              <a:t>       ním sa </a:t>
            </a:r>
            <a:r>
              <a:rPr lang="sk-SK" sz="3200" dirty="0" smtClean="0"/>
              <a:t>živí)</a:t>
            </a:r>
            <a:endParaRPr lang="en-IE" sz="3200" dirty="0" smtClean="0"/>
          </a:p>
          <a:p>
            <a:pPr algn="l"/>
            <a:r>
              <a:rPr lang="en-IE" sz="3200" b="1" dirty="0" err="1" smtClean="0"/>
              <a:t>Pri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spriadaní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siete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sa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riadi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inštinktom</a:t>
            </a:r>
            <a:r>
              <a:rPr lang="sk-SK" sz="3200" b="1" dirty="0" smtClean="0"/>
              <a:t> </a:t>
            </a:r>
            <a:endParaRPr lang="sk-SK" sz="3200" b="1" dirty="0"/>
          </a:p>
          <a:p>
            <a:pPr marL="342900" indent="-342900" algn="l">
              <a:buFontTx/>
              <a:buChar char="-"/>
            </a:pPr>
            <a:endParaRPr lang="sk-SK" dirty="0"/>
          </a:p>
          <a:p>
            <a:pPr algn="l"/>
            <a:endParaRPr lang="sk-SK" dirty="0"/>
          </a:p>
        </p:txBody>
      </p:sp>
      <p:pic>
        <p:nvPicPr>
          <p:cNvPr id="6" name="Obrázok 5" descr="Obrázok, na ktorom je pavúk, zviera&#10;&#10;Automaticky generovaný popis">
            <a:extLst>
              <a:ext uri="{FF2B5EF4-FFF2-40B4-BE49-F238E27FC236}">
                <a16:creationId xmlns:a16="http://schemas.microsoft.com/office/drawing/2014/main" xmlns="" id="{4C02509B-B37C-4DA0-B3B7-42265953E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09457" y="497218"/>
            <a:ext cx="3651240" cy="2587003"/>
          </a:xfrm>
          <a:prstGeom prst="rect">
            <a:avLst/>
          </a:prstGeom>
        </p:spPr>
      </p:pic>
      <p:cxnSp>
        <p:nvCxnSpPr>
          <p:cNvPr id="9" name="Rovná spojovacia šípka 8">
            <a:extLst>
              <a:ext uri="{FF2B5EF4-FFF2-40B4-BE49-F238E27FC236}">
                <a16:creationId xmlns:a16="http://schemas.microsoft.com/office/drawing/2014/main" xmlns="" id="{0FCDB31B-446E-4F96-84C1-AA152055DCFD}"/>
              </a:ext>
            </a:extLst>
          </p:cNvPr>
          <p:cNvCxnSpPr>
            <a:cxnSpLocks/>
          </p:cNvCxnSpPr>
          <p:nvPr/>
        </p:nvCxnSpPr>
        <p:spPr>
          <a:xfrm flipV="1">
            <a:off x="2641399" y="1496291"/>
            <a:ext cx="7264601" cy="1150721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>
            <a:extLst>
              <a:ext uri="{FF2B5EF4-FFF2-40B4-BE49-F238E27FC236}">
                <a16:creationId xmlns:a16="http://schemas.microsoft.com/office/drawing/2014/main" xmlns="" id="{DBEB2AC1-A073-47AD-B673-B9898E40DEC8}"/>
              </a:ext>
            </a:extLst>
          </p:cNvPr>
          <p:cNvCxnSpPr>
            <a:cxnSpLocks/>
          </p:cNvCxnSpPr>
          <p:nvPr/>
        </p:nvCxnSpPr>
        <p:spPr>
          <a:xfrm flipV="1">
            <a:off x="3113660" y="2535382"/>
            <a:ext cx="6501395" cy="733712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8" name="Obrázok 17" descr="Obrázok, na ktorom je pavúk, zviera, šarkan&#10;&#10;Automaticky generovaný popis">
            <a:extLst>
              <a:ext uri="{FF2B5EF4-FFF2-40B4-BE49-F238E27FC236}">
                <a16:creationId xmlns:a16="http://schemas.microsoft.com/office/drawing/2014/main" xmlns="" id="{FCBBFD47-5066-4420-BF63-D5957348B0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58351" y="3077316"/>
            <a:ext cx="3133649" cy="171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0310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 descr="Obrázok, na ktorom je pavúk, zviera&#10;&#10;Automaticky generovaný popis">
            <a:extLst>
              <a:ext uri="{FF2B5EF4-FFF2-40B4-BE49-F238E27FC236}">
                <a16:creationId xmlns:a16="http://schemas.microsoft.com/office/drawing/2014/main" xmlns="" id="{D5DDAD25-C8E3-48A9-9CFF-558B829B04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842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3C8818-C15E-4FF7-A713-87002C88D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3252"/>
            <a:ext cx="9144000" cy="833023"/>
          </a:xfrm>
        </p:spPr>
        <p:txBody>
          <a:bodyPr>
            <a:normAutofit fontScale="90000"/>
          </a:bodyPr>
          <a:lstStyle/>
          <a:p>
            <a:r>
              <a:rPr lang="sk-SK" dirty="0"/>
              <a:t>Iné lesné bezstavovce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0C7E50E-AB8C-4FF1-8520-B9DB4E3B8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3" y="1046922"/>
            <a:ext cx="11595653" cy="5512904"/>
          </a:xfrm>
        </p:spPr>
        <p:txBody>
          <a:bodyPr/>
          <a:lstStyle/>
          <a:p>
            <a:pPr algn="l"/>
            <a:endParaRPr lang="sk-SK" dirty="0">
              <a:solidFill>
                <a:srgbClr val="FF0000"/>
              </a:solidFill>
            </a:endParaRPr>
          </a:p>
          <a:p>
            <a:pPr algn="l"/>
            <a:r>
              <a:rPr lang="sk-SK" sz="3200" dirty="0">
                <a:solidFill>
                  <a:srgbClr val="FF0000"/>
                </a:solidFill>
              </a:rPr>
              <a:t>    </a:t>
            </a:r>
            <a:r>
              <a:rPr lang="sk-SK" sz="3200" b="1" dirty="0">
                <a:solidFill>
                  <a:srgbClr val="FF0000"/>
                </a:solidFill>
              </a:rPr>
              <a:t>bruško</a:t>
            </a:r>
            <a:r>
              <a:rPr lang="sk-SK" sz="3200" dirty="0"/>
              <a:t>:</a:t>
            </a:r>
            <a:r>
              <a:rPr lang="sk-SK" sz="3200" dirty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sk-SK" sz="3200" dirty="0">
                <a:solidFill>
                  <a:srgbClr val="FF0000"/>
                </a:solidFill>
              </a:rPr>
              <a:t>    </a:t>
            </a:r>
            <a:r>
              <a:rPr lang="sk-SK" sz="3200" dirty="0"/>
              <a:t>- spodná strana – </a:t>
            </a:r>
            <a:r>
              <a:rPr lang="sk-SK" sz="3200" b="1" dirty="0"/>
              <a:t>snovacie bradavice </a:t>
            </a:r>
            <a:r>
              <a:rPr lang="sk-SK" sz="3200" dirty="0"/>
              <a:t>→</a:t>
            </a:r>
            <a:br>
              <a:rPr lang="sk-SK" sz="3200" dirty="0"/>
            </a:br>
            <a:r>
              <a:rPr lang="sk-SK" sz="3200" dirty="0"/>
              <a:t>       → z nich tekutina – na vzduchu tuhne →</a:t>
            </a:r>
            <a:br>
              <a:rPr lang="sk-SK" sz="3200" dirty="0"/>
            </a:br>
            <a:r>
              <a:rPr lang="sk-SK" sz="3200" dirty="0"/>
              <a:t>       → vzniká pavučina </a:t>
            </a:r>
          </a:p>
          <a:p>
            <a:pPr algn="l"/>
            <a:endParaRPr lang="sk-SK" dirty="0">
              <a:solidFill>
                <a:srgbClr val="FF0000"/>
              </a:solidFill>
            </a:endParaRPr>
          </a:p>
          <a:p>
            <a:pPr marL="342900" indent="-342900" algn="l">
              <a:buFontTx/>
              <a:buChar char="-"/>
            </a:pPr>
            <a:endParaRPr lang="sk-SK" dirty="0"/>
          </a:p>
          <a:p>
            <a:pPr algn="l"/>
            <a:endParaRPr lang="sk-SK" dirty="0"/>
          </a:p>
        </p:txBody>
      </p:sp>
      <p:pic>
        <p:nvPicPr>
          <p:cNvPr id="6" name="Obrázok 5" descr="Obrázok, na ktorom je fotografia, biele, čierne, skupina&#10;&#10;Automaticky generovaný popis">
            <a:extLst>
              <a:ext uri="{FF2B5EF4-FFF2-40B4-BE49-F238E27FC236}">
                <a16:creationId xmlns:a16="http://schemas.microsoft.com/office/drawing/2014/main" xmlns="" id="{6AF031F6-304D-4275-A4DD-DF2399FF2E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1569" y="1263991"/>
            <a:ext cx="4240431" cy="4330018"/>
          </a:xfrm>
          <a:prstGeom prst="rect">
            <a:avLst/>
          </a:prstGeom>
        </p:spPr>
      </p:pic>
      <p:cxnSp>
        <p:nvCxnSpPr>
          <p:cNvPr id="14" name="Rovná spojovacia šípka 13">
            <a:extLst>
              <a:ext uri="{FF2B5EF4-FFF2-40B4-BE49-F238E27FC236}">
                <a16:creationId xmlns:a16="http://schemas.microsoft.com/office/drawing/2014/main" xmlns="" id="{43C4DCF1-5776-4C84-8FC9-3FC69057F9CA}"/>
              </a:ext>
            </a:extLst>
          </p:cNvPr>
          <p:cNvCxnSpPr>
            <a:cxnSpLocks/>
          </p:cNvCxnSpPr>
          <p:nvPr/>
        </p:nvCxnSpPr>
        <p:spPr>
          <a:xfrm flipV="1">
            <a:off x="4704522" y="2849217"/>
            <a:ext cx="3392556" cy="68911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7666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 descr="Obrázok, na ktorom je pavúk, zviera&#10;&#10;Automaticky generovaný popis">
            <a:extLst>
              <a:ext uri="{FF2B5EF4-FFF2-40B4-BE49-F238E27FC236}">
                <a16:creationId xmlns:a16="http://schemas.microsoft.com/office/drawing/2014/main" xmlns="" id="{4D57BCF5-79C0-43B1-8EF2-1D7D7F567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8428"/>
          </a:xfrm>
          <a:prstGeom prst="rect">
            <a:avLst/>
          </a:prstGeom>
        </p:spPr>
      </p:pic>
      <p:pic>
        <p:nvPicPr>
          <p:cNvPr id="8" name="Obrázok 7" descr="Obrázok, na ktorom je pavúk, zviera, šarkan&#10;&#10;Automaticky generovaný popis">
            <a:extLst>
              <a:ext uri="{FF2B5EF4-FFF2-40B4-BE49-F238E27FC236}">
                <a16:creationId xmlns:a16="http://schemas.microsoft.com/office/drawing/2014/main" xmlns="" id="{716EB9E7-7889-4417-8DD2-4F278C85A4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5287" y="0"/>
            <a:ext cx="4214191" cy="230818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3C8818-C15E-4FF7-A713-87002C88D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3252"/>
            <a:ext cx="9144000" cy="833023"/>
          </a:xfrm>
        </p:spPr>
        <p:txBody>
          <a:bodyPr>
            <a:normAutofit fontScale="90000"/>
          </a:bodyPr>
          <a:lstStyle/>
          <a:p>
            <a:r>
              <a:rPr lang="sk-SK" dirty="0"/>
              <a:t>Iné lesné bezstavovce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0C7E50E-AB8C-4FF1-8520-B9DB4E3B8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3" y="1046922"/>
            <a:ext cx="11595653" cy="5512904"/>
          </a:xfrm>
        </p:spPr>
        <p:txBody>
          <a:bodyPr/>
          <a:lstStyle/>
          <a:p>
            <a:pPr algn="l"/>
            <a:r>
              <a:rPr lang="sk-SK" b="1" dirty="0">
                <a:highlight>
                  <a:srgbClr val="FFFF00"/>
                </a:highlight>
              </a:rPr>
              <a:t>• križiak obyčajný:</a:t>
            </a:r>
          </a:p>
          <a:p>
            <a:pPr algn="l"/>
            <a:endParaRPr lang="sk-SK" b="1" dirty="0">
              <a:highlight>
                <a:srgbClr val="FFFF00"/>
              </a:highlight>
            </a:endParaRPr>
          </a:p>
          <a:p>
            <a:pPr marL="342900" indent="-342900" algn="l">
              <a:buFontTx/>
              <a:buChar char="-"/>
            </a:pPr>
            <a:r>
              <a:rPr lang="sk-SK" sz="2800" dirty="0"/>
              <a:t>hmyz v pavučine </a:t>
            </a:r>
            <a:r>
              <a:rPr lang="sk-SK" sz="2800" b="1" dirty="0"/>
              <a:t>usmrtí jedo</a:t>
            </a:r>
            <a:r>
              <a:rPr lang="sk-SK" sz="2800" dirty="0"/>
              <a:t>m z jedovej žľazy , </a:t>
            </a:r>
            <a:br>
              <a:rPr lang="sk-SK" sz="2800" dirty="0"/>
            </a:br>
            <a:r>
              <a:rPr lang="sk-SK" sz="2800" b="1" dirty="0"/>
              <a:t>obalí vláknom</a:t>
            </a:r>
            <a:r>
              <a:rPr lang="sk-SK" sz="2800" dirty="0"/>
              <a:t>, vpustí tráviace šťavy a obsah vycicia </a:t>
            </a:r>
          </a:p>
          <a:p>
            <a:pPr algn="l"/>
            <a:r>
              <a:rPr lang="sk-SK" dirty="0"/>
              <a:t> </a:t>
            </a:r>
          </a:p>
          <a:p>
            <a:pPr algn="l"/>
            <a:endParaRPr lang="sk-SK" dirty="0"/>
          </a:p>
        </p:txBody>
      </p:sp>
      <p:pic>
        <p:nvPicPr>
          <p:cNvPr id="1026" name="Picture 2" descr="Výsledok vyhľadávania obrázkov pre dopyt križiak obycajny">
            <a:extLst>
              <a:ext uri="{FF2B5EF4-FFF2-40B4-BE49-F238E27FC236}">
                <a16:creationId xmlns:a16="http://schemas.microsoft.com/office/drawing/2014/main" xmlns="" id="{EB6D79CA-0F79-40A0-99E2-EA1533C0B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742" y="3275599"/>
            <a:ext cx="3667953" cy="275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ok 5" descr="Obrázok, na ktorom je pavúk, zviera, stojaci, šarkan&#10;&#10;Automaticky generovaný popis">
            <a:extLst>
              <a:ext uri="{FF2B5EF4-FFF2-40B4-BE49-F238E27FC236}">
                <a16:creationId xmlns:a16="http://schemas.microsoft.com/office/drawing/2014/main" xmlns="" id="{224DA935-41BA-4361-8522-C3B0DAA7F0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38810" y="2211549"/>
            <a:ext cx="2914650" cy="4381500"/>
          </a:xfrm>
          <a:prstGeom prst="rect">
            <a:avLst/>
          </a:prstGeom>
        </p:spPr>
      </p:pic>
      <p:pic>
        <p:nvPicPr>
          <p:cNvPr id="11" name="Obrázok 10" descr="Obrázok, na ktorom je zviera, pavúk, malé, hnedé&#10;&#10;Automaticky generovaný popis">
            <a:extLst>
              <a:ext uri="{FF2B5EF4-FFF2-40B4-BE49-F238E27FC236}">
                <a16:creationId xmlns:a16="http://schemas.microsoft.com/office/drawing/2014/main" xmlns="" id="{5DC7B332-3770-44AE-80E3-56D010712A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2134" y="3346174"/>
            <a:ext cx="4474265" cy="298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816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 descr="Obrázok, na ktorom je zviera&#10;&#10;Automaticky generovaný popis">
            <a:extLst>
              <a:ext uri="{FF2B5EF4-FFF2-40B4-BE49-F238E27FC236}">
                <a16:creationId xmlns:a16="http://schemas.microsoft.com/office/drawing/2014/main" xmlns="" id="{A4E56E44-F976-45CC-9FF1-BFC616610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19670"/>
            <a:ext cx="12192002" cy="682752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3C8818-C15E-4FF7-A713-87002C88D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3252"/>
            <a:ext cx="9144000" cy="833023"/>
          </a:xfrm>
        </p:spPr>
        <p:txBody>
          <a:bodyPr>
            <a:normAutofit fontScale="90000"/>
          </a:bodyPr>
          <a:lstStyle/>
          <a:p>
            <a:r>
              <a:rPr lang="sk-SK" dirty="0"/>
              <a:t>Iné lesné bezstavovce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0C7E50E-AB8C-4FF1-8520-B9DB4E3B8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3" y="1046922"/>
            <a:ext cx="11595653" cy="5512904"/>
          </a:xfrm>
        </p:spPr>
        <p:txBody>
          <a:bodyPr/>
          <a:lstStyle/>
          <a:p>
            <a:pPr algn="l"/>
            <a:r>
              <a:rPr lang="sk-SK" sz="3200" b="1" dirty="0">
                <a:highlight>
                  <a:srgbClr val="00FFFF"/>
                </a:highlight>
              </a:rPr>
              <a:t>• kliešť obyčajný:</a:t>
            </a:r>
          </a:p>
          <a:p>
            <a:pPr algn="l"/>
            <a:r>
              <a:rPr lang="sk-SK" sz="3200" dirty="0"/>
              <a:t>-    </a:t>
            </a:r>
            <a:r>
              <a:rPr lang="en-IE" sz="3200" dirty="0" err="1" smtClean="0"/>
              <a:t>výskyt</a:t>
            </a:r>
            <a:r>
              <a:rPr lang="en-IE" sz="3200" dirty="0" smtClean="0"/>
              <a:t>-</a:t>
            </a:r>
            <a:r>
              <a:rPr lang="sk-SK" sz="3200" dirty="0" smtClean="0"/>
              <a:t>kry</a:t>
            </a:r>
            <a:r>
              <a:rPr lang="sk-SK" sz="3200" dirty="0"/>
              <a:t>, tráva </a:t>
            </a:r>
          </a:p>
          <a:p>
            <a:pPr marL="457200" indent="-457200" algn="l">
              <a:buFontTx/>
              <a:buChar char="-"/>
            </a:pPr>
            <a:r>
              <a:rPr lang="sk-SK" sz="3200" dirty="0" smtClean="0"/>
              <a:t>stavba </a:t>
            </a:r>
            <a:r>
              <a:rPr lang="sk-SK" sz="3200" dirty="0"/>
              <a:t>tela ako pavúk križiak </a:t>
            </a:r>
          </a:p>
          <a:p>
            <a:pPr marL="457200" indent="-457200" algn="l">
              <a:buFontTx/>
              <a:buChar char="-"/>
            </a:pPr>
            <a:r>
              <a:rPr lang="sk-SK" sz="3200" dirty="0"/>
              <a:t>samička – krv (živočícha/človeka – nájde čuchom)</a:t>
            </a:r>
          </a:p>
          <a:p>
            <a:pPr marL="457200" indent="-457200" algn="l">
              <a:buFontTx/>
              <a:buChar char="-"/>
            </a:pPr>
            <a:r>
              <a:rPr lang="sk-SK" sz="3200" dirty="0"/>
              <a:t>samček – rastlinné šťavy</a:t>
            </a:r>
          </a:p>
          <a:p>
            <a:pPr algn="l"/>
            <a:endParaRPr lang="sk-SK" dirty="0"/>
          </a:p>
        </p:txBody>
      </p:sp>
      <p:pic>
        <p:nvPicPr>
          <p:cNvPr id="1026" name="Picture 2" descr="Výsledok vyhľadávania obrázkov pre dopyt kliešt obycajny">
            <a:extLst>
              <a:ext uri="{FF2B5EF4-FFF2-40B4-BE49-F238E27FC236}">
                <a16:creationId xmlns:a16="http://schemas.microsoft.com/office/drawing/2014/main" xmlns="" id="{D8AE68B2-C73E-44D9-AE07-AC42C1645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01879" y="146809"/>
            <a:ext cx="3525078" cy="249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4" descr="Obrázok, na ktorom je zviera, pes&#10;&#10;Automaticky generovaný popis">
            <a:extLst>
              <a:ext uri="{FF2B5EF4-FFF2-40B4-BE49-F238E27FC236}">
                <a16:creationId xmlns:a16="http://schemas.microsoft.com/office/drawing/2014/main" xmlns="" id="{5327C738-CA32-4C4F-A748-B34DCBAE71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83218" y="3803374"/>
            <a:ext cx="3463235" cy="2597426"/>
          </a:xfrm>
          <a:prstGeom prst="rect">
            <a:avLst/>
          </a:prstGeom>
        </p:spPr>
      </p:pic>
      <p:pic>
        <p:nvPicPr>
          <p:cNvPr id="7" name="Obrázok 6" descr="Obrázok, na ktorom je zviera&#10;&#10;Automaticky generovaný popis">
            <a:extLst>
              <a:ext uri="{FF2B5EF4-FFF2-40B4-BE49-F238E27FC236}">
                <a16:creationId xmlns:a16="http://schemas.microsoft.com/office/drawing/2014/main" xmlns="" id="{CC7C3A53-0A39-4D3B-A79A-5C17CBD870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8862" y="3988504"/>
            <a:ext cx="5348349" cy="257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9435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ok 13" descr="Obrázok, na ktorom je zviera&#10;&#10;Automaticky generovaný popis">
            <a:extLst>
              <a:ext uri="{FF2B5EF4-FFF2-40B4-BE49-F238E27FC236}">
                <a16:creationId xmlns:a16="http://schemas.microsoft.com/office/drawing/2014/main" xmlns="" id="{D7D18A68-18A9-4A43-888E-CBDBCDE814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19670"/>
            <a:ext cx="12192002" cy="682752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3C8818-C15E-4FF7-A713-87002C88D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3252"/>
            <a:ext cx="9144000" cy="833023"/>
          </a:xfrm>
        </p:spPr>
        <p:txBody>
          <a:bodyPr>
            <a:normAutofit fontScale="90000"/>
          </a:bodyPr>
          <a:lstStyle/>
          <a:p>
            <a:r>
              <a:rPr lang="sk-SK" dirty="0"/>
              <a:t>Iné lesné bezstavovce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0C7E50E-AB8C-4FF1-8520-B9DB4E3B8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3" y="1046922"/>
            <a:ext cx="11595653" cy="5512904"/>
          </a:xfrm>
        </p:spPr>
        <p:txBody>
          <a:bodyPr/>
          <a:lstStyle/>
          <a:p>
            <a:pPr algn="l"/>
            <a:r>
              <a:rPr lang="sk-SK" sz="3200" b="1" dirty="0">
                <a:highlight>
                  <a:srgbClr val="00FFFF"/>
                </a:highlight>
              </a:rPr>
              <a:t>• kliešť obyčajný:</a:t>
            </a:r>
          </a:p>
          <a:p>
            <a:pPr marL="457200" indent="-457200" algn="l">
              <a:buFontTx/>
              <a:buChar char="-"/>
            </a:pPr>
            <a:r>
              <a:rPr lang="sk-SK" sz="3200" dirty="0">
                <a:solidFill>
                  <a:schemeClr val="bg1">
                    <a:lumMod val="50000"/>
                  </a:schemeClr>
                </a:solidFill>
              </a:rPr>
              <a:t>samička sa prichytí na hostiteľa prvým párom končatín </a:t>
            </a:r>
          </a:p>
          <a:p>
            <a:pPr marL="457200" indent="-457200" algn="l">
              <a:buFontTx/>
              <a:buChar char="-"/>
            </a:pPr>
            <a:r>
              <a:rPr lang="sk-SK" sz="3200" dirty="0">
                <a:solidFill>
                  <a:schemeClr val="bg1">
                    <a:lumMod val="50000"/>
                  </a:schemeClr>
                </a:solidFill>
              </a:rPr>
              <a:t>ústnymi orgánmi prepichne kožu </a:t>
            </a:r>
            <a:br>
              <a:rPr lang="sk-SK" sz="3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sk-SK" sz="3200" dirty="0">
                <a:solidFill>
                  <a:schemeClr val="bg1">
                    <a:lumMod val="50000"/>
                  </a:schemeClr>
                </a:solidFill>
              </a:rPr>
              <a:t>a cicia krv →</a:t>
            </a:r>
          </a:p>
          <a:p>
            <a:pPr algn="l"/>
            <a:r>
              <a:rPr lang="sk-SK" sz="3200" dirty="0"/>
              <a:t>→ parazituje na povrchu </a:t>
            </a:r>
            <a:br>
              <a:rPr lang="sk-SK" sz="3200" dirty="0"/>
            </a:br>
            <a:r>
              <a:rPr lang="sk-SK" sz="3200" dirty="0"/>
              <a:t>     tela = </a:t>
            </a:r>
            <a:r>
              <a:rPr lang="sk-SK" sz="3200" b="1" dirty="0"/>
              <a:t>VONKAJŠÍ PARAZIT </a:t>
            </a:r>
          </a:p>
          <a:p>
            <a:pPr algn="l"/>
            <a:endParaRPr lang="sk-SK" sz="3200" dirty="0"/>
          </a:p>
          <a:p>
            <a:pPr algn="l"/>
            <a:endParaRPr lang="sk-SK" dirty="0"/>
          </a:p>
        </p:txBody>
      </p:sp>
      <p:pic>
        <p:nvPicPr>
          <p:cNvPr id="1026" name="Picture 2" descr="Výsledok vyhľadávania obrázkov pre dopyt kliešt obycajny">
            <a:extLst>
              <a:ext uri="{FF2B5EF4-FFF2-40B4-BE49-F238E27FC236}">
                <a16:creationId xmlns:a16="http://schemas.microsoft.com/office/drawing/2014/main" xmlns="" id="{D8AE68B2-C73E-44D9-AE07-AC42C1645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2328" y="2484783"/>
            <a:ext cx="4320828" cy="305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Rovná spojovacia šípka 5">
            <a:extLst>
              <a:ext uri="{FF2B5EF4-FFF2-40B4-BE49-F238E27FC236}">
                <a16:creationId xmlns:a16="http://schemas.microsoft.com/office/drawing/2014/main" xmlns="" id="{0C80B598-AE15-402A-930C-DE022E9B53B2}"/>
              </a:ext>
            </a:extLst>
          </p:cNvPr>
          <p:cNvCxnSpPr>
            <a:cxnSpLocks/>
          </p:cNvCxnSpPr>
          <p:nvPr/>
        </p:nvCxnSpPr>
        <p:spPr>
          <a:xfrm>
            <a:off x="6997148" y="2027583"/>
            <a:ext cx="2345635" cy="295523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xmlns="" id="{1136D096-137D-403F-951B-EF5EBE14F53C}"/>
              </a:ext>
            </a:extLst>
          </p:cNvPr>
          <p:cNvCxnSpPr>
            <a:cxnSpLocks/>
          </p:cNvCxnSpPr>
          <p:nvPr/>
        </p:nvCxnSpPr>
        <p:spPr>
          <a:xfrm>
            <a:off x="6997148" y="2027583"/>
            <a:ext cx="2146852" cy="1643269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0245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ok 14" descr="Obrázok, na ktorom je zviera&#10;&#10;Automaticky generovaný popis">
            <a:extLst>
              <a:ext uri="{FF2B5EF4-FFF2-40B4-BE49-F238E27FC236}">
                <a16:creationId xmlns:a16="http://schemas.microsoft.com/office/drawing/2014/main" xmlns="" id="{746EDC7E-6CBA-40CD-BD1D-B9432CAD8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19670"/>
            <a:ext cx="12192002" cy="682752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3C8818-C15E-4FF7-A713-87002C88D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3252"/>
            <a:ext cx="9144000" cy="833023"/>
          </a:xfrm>
        </p:spPr>
        <p:txBody>
          <a:bodyPr>
            <a:normAutofit fontScale="90000"/>
          </a:bodyPr>
          <a:lstStyle/>
          <a:p>
            <a:r>
              <a:rPr lang="sk-SK" dirty="0"/>
              <a:t>Iné lesné bezstavovce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0C7E50E-AB8C-4FF1-8520-B9DB4E3B8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3" y="1046922"/>
            <a:ext cx="11595653" cy="5512904"/>
          </a:xfrm>
        </p:spPr>
        <p:txBody>
          <a:bodyPr/>
          <a:lstStyle/>
          <a:p>
            <a:pPr algn="l"/>
            <a:r>
              <a:rPr lang="sk-SK" sz="3200" b="1" dirty="0">
                <a:highlight>
                  <a:srgbClr val="00FFFF"/>
                </a:highlight>
              </a:rPr>
              <a:t>• kliešť obyčajný:</a:t>
            </a:r>
          </a:p>
          <a:p>
            <a:pPr algn="l"/>
            <a:r>
              <a:rPr lang="sk-SK" sz="3200" dirty="0"/>
              <a:t> -   pre človeka nebezpečný </a:t>
            </a:r>
          </a:p>
          <a:p>
            <a:pPr marL="457200" indent="-457200" algn="l">
              <a:buFontTx/>
              <a:buChar char="-"/>
            </a:pPr>
            <a:r>
              <a:rPr lang="sk-SK" sz="3200" dirty="0"/>
              <a:t>prenáša nákazlivé choroby </a:t>
            </a:r>
          </a:p>
          <a:p>
            <a:pPr algn="l"/>
            <a:r>
              <a:rPr lang="sk-SK" sz="3200" dirty="0"/>
              <a:t>     (kliešťový zápal mozgu, boreliózu) </a:t>
            </a:r>
          </a:p>
          <a:p>
            <a:pPr algn="l"/>
            <a:endParaRPr lang="sk-SK" sz="3200" dirty="0"/>
          </a:p>
          <a:p>
            <a:pPr marL="457200" indent="-457200" algn="l">
              <a:buFontTx/>
              <a:buChar char="-"/>
            </a:pPr>
            <a:r>
              <a:rPr lang="sk-SK" sz="3200" dirty="0">
                <a:solidFill>
                  <a:schemeClr val="bg1">
                    <a:lumMod val="50000"/>
                  </a:schemeClr>
                </a:solidFill>
              </a:rPr>
              <a:t>   možné očkovanie proti kliešťovému </a:t>
            </a:r>
            <a:br>
              <a:rPr lang="sk-SK" sz="3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sk-SK" sz="3200" dirty="0">
                <a:solidFill>
                  <a:schemeClr val="bg1">
                    <a:lumMod val="50000"/>
                  </a:schemeClr>
                </a:solidFill>
              </a:rPr>
              <a:t>   zápalu mozgu</a:t>
            </a:r>
          </a:p>
          <a:p>
            <a:pPr marL="457200" indent="-457200" algn="l">
              <a:buFontTx/>
              <a:buChar char="-"/>
            </a:pPr>
            <a:endParaRPr lang="sk-SK" sz="32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sk-SK" sz="3200" dirty="0">
                <a:solidFill>
                  <a:schemeClr val="bg1">
                    <a:lumMod val="50000"/>
                  </a:schemeClr>
                </a:solidFill>
              </a:rPr>
              <a:t>Učebnica str. 37/ čo treba urobiť ak nájdeš po vychádzke v lese na tele kliešťa</a:t>
            </a:r>
          </a:p>
          <a:p>
            <a:pPr algn="l"/>
            <a:endParaRPr lang="sk-SK" sz="3200" dirty="0"/>
          </a:p>
          <a:p>
            <a:pPr algn="l"/>
            <a:endParaRPr lang="sk-SK" dirty="0"/>
          </a:p>
        </p:txBody>
      </p:sp>
      <p:pic>
        <p:nvPicPr>
          <p:cNvPr id="9" name="Obrázok 8" descr="Obrázok, na ktorom je nástroj&#10;&#10;Automaticky generovaný popis">
            <a:extLst>
              <a:ext uri="{FF2B5EF4-FFF2-40B4-BE49-F238E27FC236}">
                <a16:creationId xmlns:a16="http://schemas.microsoft.com/office/drawing/2014/main" xmlns="" id="{84E0660E-F249-47DC-B755-4D13FE959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7305" y="0"/>
            <a:ext cx="4494695" cy="2696817"/>
          </a:xfrm>
          <a:prstGeom prst="rect">
            <a:avLst/>
          </a:prstGeom>
        </p:spPr>
      </p:pic>
      <p:pic>
        <p:nvPicPr>
          <p:cNvPr id="13" name="Obrázok 12" descr="Obrázok, na ktorom je zviera&#10;&#10;Automaticky generovaný popis">
            <a:extLst>
              <a:ext uri="{FF2B5EF4-FFF2-40B4-BE49-F238E27FC236}">
                <a16:creationId xmlns:a16="http://schemas.microsoft.com/office/drawing/2014/main" xmlns="" id="{671B8EAC-7651-45D3-AA70-4F654A5ABC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7305" y="2498576"/>
            <a:ext cx="3934064" cy="260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0451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Obrázok, na ktorom je zviera&#10;&#10;Automaticky generovaný popis">
            <a:extLst>
              <a:ext uri="{FF2B5EF4-FFF2-40B4-BE49-F238E27FC236}">
                <a16:creationId xmlns:a16="http://schemas.microsoft.com/office/drawing/2014/main" xmlns="" id="{4C7D1974-BCA2-429B-81BE-EC80138E35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19670"/>
            <a:ext cx="12192002" cy="682752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3C8818-C15E-4FF7-A713-87002C88D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026" y="169897"/>
            <a:ext cx="9144000" cy="1005302"/>
          </a:xfrm>
        </p:spPr>
        <p:txBody>
          <a:bodyPr/>
          <a:lstStyle/>
          <a:p>
            <a:r>
              <a:rPr lang="sk-SK" dirty="0"/>
              <a:t>Iné lesné bezstavovce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xmlns="" id="{6E6F3583-FD63-4D5F-BEC8-284EB2CF316F}"/>
              </a:ext>
            </a:extLst>
          </p:cNvPr>
          <p:cNvSpPr txBox="1">
            <a:spLocks/>
          </p:cNvSpPr>
          <p:nvPr/>
        </p:nvSpPr>
        <p:spPr>
          <a:xfrm>
            <a:off x="1683026" y="2694436"/>
            <a:ext cx="9144000" cy="10053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/>
              <a:t>Ďakujem za </a:t>
            </a:r>
            <a:r>
              <a:rPr lang="sk-SK" dirty="0" smtClean="0"/>
              <a:t>pozornosť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977959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143</Words>
  <Application>Microsoft Office PowerPoint</Application>
  <PresentationFormat>Custom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Motív Office</vt:lpstr>
      <vt:lpstr>Iné lesné bezstavovce</vt:lpstr>
      <vt:lpstr>Iné lesné bezstavovce</vt:lpstr>
      <vt:lpstr>Iné lesné bezstavovce</vt:lpstr>
      <vt:lpstr>Iné lesné bezstavovce</vt:lpstr>
      <vt:lpstr>Iné lesné bezstavovce</vt:lpstr>
      <vt:lpstr>Iné lesné bezstavovce</vt:lpstr>
      <vt:lpstr>Iné lesné bezstavovce</vt:lpstr>
      <vt:lpstr>Iné lesné bezstavovce</vt:lpstr>
      <vt:lpstr>Iné lesné bezstavovce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Iné lesné bezstavovce</dc:title>
  <dc:creator>Ivana Volentierová</dc:creator>
  <cp:lastModifiedBy>svobodova.ivana</cp:lastModifiedBy>
  <cp:revision>13</cp:revision>
  <dcterms:created xsi:type="dcterms:W3CDTF">2019-11-10T13:05:51Z</dcterms:created>
  <dcterms:modified xsi:type="dcterms:W3CDTF">2020-12-09T14:18:24Z</dcterms:modified>
</cp:coreProperties>
</file>