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6" r:id="rId3"/>
    <p:sldId id="278" r:id="rId4"/>
    <p:sldId id="273" r:id="rId5"/>
    <p:sldId id="292" r:id="rId6"/>
    <p:sldId id="279" r:id="rId7"/>
    <p:sldId id="285" r:id="rId8"/>
    <p:sldId id="283" r:id="rId9"/>
    <p:sldId id="293" r:id="rId10"/>
    <p:sldId id="286" r:id="rId11"/>
    <p:sldId id="287" r:id="rId12"/>
    <p:sldId id="284" r:id="rId13"/>
    <p:sldId id="290" r:id="rId14"/>
    <p:sldId id="288" r:id="rId15"/>
    <p:sldId id="28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Štýl s motívom 2 - zvýrazneni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Štýl s motívom 2 - zvýrazneni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B5DA3F-8523-4CAA-A5DD-D567B32EFE55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38D4DE-6F34-4438-B3FE-B313A261F5A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0232" y="714356"/>
            <a:ext cx="6172200" cy="137160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Milí šiestaci, </a:t>
            </a:r>
            <a:r>
              <a:rPr lang="sk-SK" dirty="0" smtClean="0"/>
              <a:t>č</a:t>
            </a:r>
            <a:r>
              <a:rPr lang="sk-SK" dirty="0" smtClean="0"/>
              <a:t>aká nás posledná téma a to je hustota plynov. V prezentácii máte tri pokusy, s pomôckami aj s výsledkami. Jeden pokus si vyberte a reálne ho zrealizujte. Ako poznámky si do zošitov napíšte výsledky pokusu č. 1 a výsledky pokusu č. 2 a 3. </a:t>
            </a:r>
          </a:p>
          <a:p>
            <a:r>
              <a:rPr lang="sk-SK" dirty="0" smtClean="0"/>
              <a:t>Názov témy je HUSTOTA PLYNOV. </a:t>
            </a:r>
          </a:p>
          <a:p>
            <a:r>
              <a:rPr lang="sk-SK" dirty="0" smtClean="0"/>
              <a:t>Máte na to čas  do 11.6. Dovtedy mi pošlite pokus a odfotené poznámky na </a:t>
            </a:r>
            <a:r>
              <a:rPr lang="sk-SK" dirty="0" err="1" smtClean="0"/>
              <a:t>martinaonuf@centrum.sk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b="1" dirty="0" smtClean="0"/>
              <a:t>Pokus č.3 – špirála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820472" cy="5277200"/>
          </a:xfrm>
        </p:spPr>
        <p:txBody>
          <a:bodyPr/>
          <a:lstStyle/>
          <a:p>
            <a:r>
              <a:rPr lang="sk-SK" b="1" u="sng" dirty="0" smtClean="0"/>
              <a:t>Pomôcky:</a:t>
            </a:r>
            <a:r>
              <a:rPr lang="sk-SK" dirty="0" smtClean="0"/>
              <a:t> -kancelársky papier, nožnice, niť, 				sviečka, zápalky</a:t>
            </a:r>
          </a:p>
          <a:p>
            <a:r>
              <a:rPr lang="sk-SK" b="1" u="sng" dirty="0" smtClean="0"/>
              <a:t>Postup:</a:t>
            </a:r>
            <a:r>
              <a:rPr lang="sk-SK" dirty="0" smtClean="0"/>
              <a:t>  -vystrihni z papiera kruh s priemerom asi 15 cm,</a:t>
            </a:r>
          </a:p>
          <a:p>
            <a:pPr>
              <a:buNone/>
            </a:pPr>
            <a:r>
              <a:rPr lang="sk-SK" dirty="0" smtClean="0"/>
              <a:t>			- zastrihni do kruhu tak, že vytvoríš špirálu</a:t>
            </a:r>
          </a:p>
          <a:p>
            <a:pPr>
              <a:buNone/>
            </a:pPr>
            <a:r>
              <a:rPr lang="sk-SK" dirty="0" smtClean="0"/>
              <a:t>			- do stredu navleč nitku</a:t>
            </a:r>
          </a:p>
          <a:p>
            <a:pPr>
              <a:buNone/>
            </a:pPr>
            <a:r>
              <a:rPr lang="sk-SK" dirty="0" smtClean="0"/>
              <a:t>			- zapáľ sviečku</a:t>
            </a:r>
          </a:p>
          <a:p>
            <a:pPr>
              <a:buNone/>
            </a:pPr>
            <a:r>
              <a:rPr lang="sk-SK" dirty="0" smtClean="0"/>
              <a:t>			- špirálu podrž OPATRNE nad sviečkou a 			pozoruj</a:t>
            </a:r>
          </a:p>
          <a:p>
            <a:pPr>
              <a:buNone/>
            </a:pPr>
            <a:r>
              <a:rPr lang="sk-SK" dirty="0" smtClean="0"/>
              <a:t>			- pokús sa výsledok vysvetliť</a:t>
            </a:r>
          </a:p>
          <a:p>
            <a:endParaRPr lang="sk-SK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 l="16967" t="11340" r="7622" b="9281"/>
          <a:stretch>
            <a:fillRect/>
          </a:stretch>
        </p:blipFill>
        <p:spPr bwMode="auto">
          <a:xfrm>
            <a:off x="467544" y="4437112"/>
            <a:ext cx="164589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Výsledky pokusov č.2 a č.3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605620" cy="5781256"/>
          </a:xfrm>
        </p:spPr>
        <p:txBody>
          <a:bodyPr/>
          <a:lstStyle/>
          <a:p>
            <a:r>
              <a:rPr lang="sk-SK" dirty="0" smtClean="0"/>
              <a:t>Zistili sme, že: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Vrecko s teplým vzduchom a plynmi stúpalo nahor a potom kleslo .</a:t>
            </a:r>
            <a:endParaRPr lang="sk-SK" sz="2400" b="1" dirty="0" smtClean="0"/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Špirála z papiera sa roztočila.</a:t>
            </a:r>
            <a:endParaRPr lang="sk-SK" sz="2400" b="1" dirty="0" smtClean="0"/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Teplý vzduch má 		  hustotu ako studený a preto stúpa nahor.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Teplota plynu ovplyvňuje jeho hustotu.</a:t>
            </a:r>
          </a:p>
          <a:p>
            <a:pPr lvl="1">
              <a:lnSpc>
                <a:spcPct val="150000"/>
              </a:lnSpc>
              <a:buNone/>
            </a:pPr>
            <a:endParaRPr lang="sk-SK" dirty="0" smtClean="0"/>
          </a:p>
          <a:p>
            <a:pPr lvl="1">
              <a:lnSpc>
                <a:spcPct val="150000"/>
              </a:lnSpc>
            </a:pPr>
            <a:endParaRPr lang="sk-SK" dirty="0" smtClean="0"/>
          </a:p>
          <a:p>
            <a:pPr lvl="1">
              <a:lnSpc>
                <a:spcPct val="150000"/>
              </a:lnSpc>
            </a:pPr>
            <a:endParaRPr lang="sk-SK" dirty="0" smtClean="0"/>
          </a:p>
          <a:p>
            <a:pPr lvl="1">
              <a:buNone/>
            </a:pPr>
            <a:endParaRPr lang="sk-SK" dirty="0" smtClean="0"/>
          </a:p>
        </p:txBody>
      </p:sp>
      <p:sp>
        <p:nvSpPr>
          <p:cNvPr id="10" name="BlokTextu 9"/>
          <p:cNvSpPr txBox="1"/>
          <p:nvPr/>
        </p:nvSpPr>
        <p:spPr>
          <a:xfrm>
            <a:off x="3286116" y="3071810"/>
            <a:ext cx="151216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menšiu</a:t>
            </a:r>
            <a:endParaRPr lang="sk-SK" sz="20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00034" y="5357826"/>
            <a:ext cx="756084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So zvyšujúcou sa teplotou plynu sa jeho hustota zmenšuje a naopak.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hélium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87208" cy="5349208"/>
          </a:xfrm>
        </p:spPr>
        <p:txBody>
          <a:bodyPr/>
          <a:lstStyle/>
          <a:p>
            <a:r>
              <a:rPr lang="sk-SK" dirty="0" smtClean="0"/>
              <a:t>Je to bezfarebný plyn bez chuti a zápachu s veľmi nízkou hustotou.</a:t>
            </a:r>
          </a:p>
          <a:p>
            <a:r>
              <a:rPr lang="sk-SK" dirty="0" smtClean="0"/>
              <a:t>Preto sa používa ako náplň balónov a vzducholodí.</a:t>
            </a:r>
            <a:endParaRPr lang="sk-SK" dirty="0"/>
          </a:p>
        </p:txBody>
      </p:sp>
      <p:pic>
        <p:nvPicPr>
          <p:cNvPr id="22530" name="Picture 2" descr="Výsledok vyhľadávania obrázkov pre dopyt Hot air balloon"/>
          <p:cNvPicPr>
            <a:picLocks noChangeAspect="1" noChangeArrowheads="1"/>
          </p:cNvPicPr>
          <p:nvPr/>
        </p:nvPicPr>
        <p:blipFill>
          <a:blip r:embed="rId2" cstate="print"/>
          <a:srcRect b="8536"/>
          <a:stretch>
            <a:fillRect/>
          </a:stretch>
        </p:blipFill>
        <p:spPr bwMode="auto">
          <a:xfrm>
            <a:off x="323528" y="3140968"/>
            <a:ext cx="2214578" cy="247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Výsledok vyhľadávania obrázkov pre dopyt Helium ballo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2437995" cy="137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0" name="Picture 12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500306"/>
            <a:ext cx="2500298" cy="173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Výsledok vyhľadávania obrázkov pre dopyt airsh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437112"/>
            <a:ext cx="3384376" cy="215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vodík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421216"/>
          </a:xfrm>
        </p:spPr>
        <p:txBody>
          <a:bodyPr/>
          <a:lstStyle/>
          <a:p>
            <a:r>
              <a:rPr lang="sk-SK" dirty="0" smtClean="0"/>
              <a:t>Je to látka s najmenšou hustotou.</a:t>
            </a:r>
          </a:p>
          <a:p>
            <a:r>
              <a:rPr lang="sk-SK" dirty="0" smtClean="0"/>
              <a:t>Kedysi sa používala ako náplň vzducholodí.</a:t>
            </a:r>
          </a:p>
          <a:p>
            <a:r>
              <a:rPr lang="sk-SK" dirty="0" smtClean="0"/>
              <a:t>Vodík je však v zmesi so vzduchom veľmi výbušný.</a:t>
            </a:r>
          </a:p>
          <a:p>
            <a:r>
              <a:rPr lang="sk-SK" dirty="0" smtClean="0"/>
              <a:t>Dochádzalo k výbuchom a nešťastiam.</a:t>
            </a:r>
            <a:endParaRPr lang="sk-SK" dirty="0"/>
          </a:p>
        </p:txBody>
      </p:sp>
      <p:pic>
        <p:nvPicPr>
          <p:cNvPr id="4" name="Picture 8" descr="Výsledok vyhľadávania obrázkov pre dopyt airship expl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357562"/>
            <a:ext cx="4143404" cy="233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Vzducholoď LZ 127 Graf Zeppe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3500430" cy="208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dirty="0" smtClean="0"/>
              <a:t>Teplovzdušný balón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829576" cy="5402406"/>
          </a:xfrm>
        </p:spPr>
        <p:txBody>
          <a:bodyPr/>
          <a:lstStyle/>
          <a:p>
            <a:r>
              <a:rPr lang="sk-SK" dirty="0" smtClean="0"/>
              <a:t>Je to balón naplnený horúcim vzduchom.</a:t>
            </a:r>
          </a:p>
          <a:p>
            <a:r>
              <a:rPr lang="sk-SK" dirty="0" smtClean="0"/>
              <a:t>Patria sem aj balóny šťastia, ktoré treba používať opatrne, pretože ich nedokážeme ovládať.</a:t>
            </a:r>
            <a:endParaRPr lang="sk-SK" dirty="0"/>
          </a:p>
        </p:txBody>
      </p:sp>
      <p:pic>
        <p:nvPicPr>
          <p:cNvPr id="4" name="Picture 14" descr="Výsledok vyhľadávania obrázkov pre dopyt lucky ballo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2857520" cy="228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85992"/>
            <a:ext cx="275915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Výsledok vyhľadávania obrázkov pre dopyt teplovzdušný baló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1" y="4572008"/>
            <a:ext cx="3072371" cy="204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Oxid uhličitý a oxid uhoľnatý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86766" cy="5973910"/>
          </a:xfrm>
        </p:spPr>
        <p:txBody>
          <a:bodyPr/>
          <a:lstStyle/>
          <a:p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Oxid uhličitý je plyn, ktorý vydychujeme, produkujú ho aj kvasinky.</a:t>
            </a:r>
          </a:p>
          <a:p>
            <a:r>
              <a:rPr lang="sk-SK" i="1" dirty="0" smtClean="0">
                <a:solidFill>
                  <a:schemeClr val="accent3">
                    <a:lumMod val="50000"/>
                  </a:schemeClr>
                </a:solidFill>
              </a:rPr>
              <a:t>Vzniká aj pri výrobe vína.</a:t>
            </a:r>
          </a:p>
          <a:p>
            <a:r>
              <a:rPr lang="sk-SK" i="1" dirty="0" smtClean="0">
                <a:solidFill>
                  <a:schemeClr val="accent6">
                    <a:lumMod val="25000"/>
                  </a:schemeClr>
                </a:solidFill>
              </a:rPr>
              <a:t>Keďže má väčšiu hustotu ako vzduch vo vínnych pivniciach klesá na dno. Pri zlom vetraní mohlo dôjsť k uduseniu. Preto vinári chodili do pivnice so zapálenou sviecou, ktorú držali čo najnižšie. Viete prečo?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Ak v pivnici kvasí 10 000 litrov vína, objem vzniknutého oxidu uhličitého je 500 m</a:t>
            </a:r>
            <a:r>
              <a:rPr lang="sk-SK" i="1" baseline="30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. </a:t>
            </a:r>
          </a:p>
          <a:p>
            <a:r>
              <a:rPr lang="sk-SK" i="1" dirty="0" smtClean="0">
                <a:solidFill>
                  <a:schemeClr val="accent6">
                    <a:lumMod val="25000"/>
                  </a:schemeClr>
                </a:solidFill>
              </a:rPr>
              <a:t>Oxid uhoľnatý vzniká pri nedokonalom spaľovaní (málo kyslíka) a je jedovatý. Môže dôjsť k nešťastiu a otrave v zle vetranej miestnosti, kde sa kúri , napríklad pri spánku.</a:t>
            </a:r>
            <a:endParaRPr lang="sk-SK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4" name="Picture 20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357826"/>
            <a:ext cx="1643074" cy="123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6" descr="Výsledok vyhľadávania obrázkov pre dopyt Control of carbon dioxide in the cel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357826"/>
            <a:ext cx="1643074" cy="111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8" descr="Výsledok vyhľadávania obrázkov pre dopyt old wine cel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214950"/>
            <a:ext cx="178595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200800" cy="1894362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/>
              <a:t>Správanie sa telies v kvapalinách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/>
              <a:t>Hustota plynov</a:t>
            </a:r>
            <a:endParaRPr lang="sk-SK" sz="3200" dirty="0"/>
          </a:p>
        </p:txBody>
      </p:sp>
      <p:pic>
        <p:nvPicPr>
          <p:cNvPr id="9218" name="Picture 2" descr="Výsledok vyhľadávania obrázkov pre dopyt Hot air ball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357430"/>
            <a:ext cx="3929090" cy="2612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Čo budeme skúmať?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714356"/>
            <a:ext cx="8034686" cy="5759596"/>
          </a:xfrm>
        </p:spPr>
        <p:txBody>
          <a:bodyPr/>
          <a:lstStyle/>
          <a:p>
            <a:r>
              <a:rPr lang="sk-SK" dirty="0" smtClean="0"/>
              <a:t>Akú hustotu majú plyny, ako sa správajú telesá v rôznych plynoch.</a:t>
            </a:r>
          </a:p>
          <a:p>
            <a:r>
              <a:rPr lang="sk-SK" dirty="0" smtClean="0"/>
              <a:t>Budeme potrebovať: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9224" name="Picture 8" descr="Výsledok vyhľadávania obrázkov pre dopyt sklenená vanič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1867659" cy="1152128"/>
          </a:xfrm>
          <a:prstGeom prst="rect">
            <a:avLst/>
          </a:prstGeom>
          <a:noFill/>
        </p:spPr>
      </p:pic>
      <p:pic>
        <p:nvPicPr>
          <p:cNvPr id="8194" name="Picture 2" descr="Výsledok vyhľadávania obrázkov pre dopyt bublif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85860"/>
            <a:ext cx="1289874" cy="1719832"/>
          </a:xfrm>
          <a:prstGeom prst="rect">
            <a:avLst/>
          </a:prstGeom>
          <a:noFill/>
        </p:spPr>
      </p:pic>
      <p:pic>
        <p:nvPicPr>
          <p:cNvPr id="8196" name="Picture 4" descr="Výsledok vyhľadávania obrázkov pre dopyt ocot"/>
          <p:cNvPicPr>
            <a:picLocks noChangeAspect="1" noChangeArrowheads="1"/>
          </p:cNvPicPr>
          <p:nvPr/>
        </p:nvPicPr>
        <p:blipFill>
          <a:blip r:embed="rId4" cstate="print"/>
          <a:srcRect l="22826" r="21739"/>
          <a:stretch>
            <a:fillRect/>
          </a:stretch>
        </p:blipFill>
        <p:spPr bwMode="auto">
          <a:xfrm>
            <a:off x="7500958" y="1285860"/>
            <a:ext cx="1002652" cy="2359164"/>
          </a:xfrm>
          <a:prstGeom prst="rect">
            <a:avLst/>
          </a:prstGeom>
          <a:noFill/>
        </p:spPr>
      </p:pic>
      <p:pic>
        <p:nvPicPr>
          <p:cNvPr id="8198" name="Picture 6" descr="Výsledok vyhľadávania obrázkov pre dopyt sóda bikarb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1547449" cy="1481130"/>
          </a:xfrm>
          <a:prstGeom prst="rect">
            <a:avLst/>
          </a:prstGeom>
          <a:noFill/>
        </p:spPr>
      </p:pic>
      <p:pic>
        <p:nvPicPr>
          <p:cNvPr id="8200" name="Picture 8" descr="Súvisiaci obrázok"/>
          <p:cNvPicPr>
            <a:picLocks noChangeAspect="1" noChangeArrowheads="1"/>
          </p:cNvPicPr>
          <p:nvPr/>
        </p:nvPicPr>
        <p:blipFill>
          <a:blip r:embed="rId6" cstate="print"/>
          <a:srcRect l="10995" r="12039" b="23932"/>
          <a:stretch>
            <a:fillRect/>
          </a:stretch>
        </p:blipFill>
        <p:spPr bwMode="auto">
          <a:xfrm>
            <a:off x="2771800" y="4725144"/>
            <a:ext cx="2500330" cy="1643074"/>
          </a:xfrm>
          <a:prstGeom prst="rect">
            <a:avLst/>
          </a:prstGeom>
          <a:noFill/>
        </p:spPr>
      </p:pic>
      <p:pic>
        <p:nvPicPr>
          <p:cNvPr id="8202" name="Picture 10" descr="Výsledok vyhľadávania obrázkov pre dopyt zápalky"/>
          <p:cNvPicPr>
            <a:picLocks noChangeAspect="1" noChangeArrowheads="1"/>
          </p:cNvPicPr>
          <p:nvPr/>
        </p:nvPicPr>
        <p:blipFill>
          <a:blip r:embed="rId7" cstate="print"/>
          <a:srcRect t="12500" r="5312" b="23750"/>
          <a:stretch>
            <a:fillRect/>
          </a:stretch>
        </p:blipFill>
        <p:spPr bwMode="auto">
          <a:xfrm>
            <a:off x="5724128" y="3068960"/>
            <a:ext cx="1374422" cy="694015"/>
          </a:xfrm>
          <a:prstGeom prst="rect">
            <a:avLst/>
          </a:prstGeom>
          <a:noFill/>
        </p:spPr>
      </p:pic>
      <p:pic>
        <p:nvPicPr>
          <p:cNvPr id="8204" name="Picture 12" descr="Súvisiaci obrázo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1285860"/>
            <a:ext cx="999700" cy="1423060"/>
          </a:xfrm>
          <a:prstGeom prst="rect">
            <a:avLst/>
          </a:prstGeom>
          <a:noFill/>
        </p:spPr>
      </p:pic>
      <p:pic>
        <p:nvPicPr>
          <p:cNvPr id="8206" name="Picture 14" descr="Výsledok vyhľadávania obrázkov pre dopyt biele sviečky"/>
          <p:cNvPicPr>
            <a:picLocks noChangeAspect="1" noChangeArrowheads="1"/>
          </p:cNvPicPr>
          <p:nvPr/>
        </p:nvPicPr>
        <p:blipFill>
          <a:blip r:embed="rId9" cstate="print"/>
          <a:srcRect l="28334" r="26666"/>
          <a:stretch>
            <a:fillRect/>
          </a:stretch>
        </p:blipFill>
        <p:spPr bwMode="auto">
          <a:xfrm>
            <a:off x="2555776" y="2204864"/>
            <a:ext cx="1000132" cy="1666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208" name="Picture 16" descr="Výsledok vyhľadávania obrázkov pre dopyt sáčky do odpadkového KOš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5157192"/>
            <a:ext cx="1619208" cy="1214406"/>
          </a:xfrm>
          <a:prstGeom prst="rect">
            <a:avLst/>
          </a:prstGeom>
          <a:noFill/>
        </p:spPr>
      </p:pic>
      <p:pic>
        <p:nvPicPr>
          <p:cNvPr id="8210" name="Picture 18" descr="Výsledok vyhľadávania obrázkov pre dopyt záhradný drô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3068960"/>
            <a:ext cx="1387653" cy="995350"/>
          </a:xfrm>
          <a:prstGeom prst="rect">
            <a:avLst/>
          </a:prstGeom>
          <a:noFill/>
        </p:spPr>
      </p:pic>
      <p:pic>
        <p:nvPicPr>
          <p:cNvPr id="9218" name="Picture 2" descr="Súvisiaci obrázok"/>
          <p:cNvPicPr>
            <a:picLocks noChangeAspect="1" noChangeArrowheads="1"/>
          </p:cNvPicPr>
          <p:nvPr/>
        </p:nvPicPr>
        <p:blipFill>
          <a:blip r:embed="rId12" cstate="print"/>
          <a:srcRect t="26880" b="29441"/>
          <a:stretch>
            <a:fillRect/>
          </a:stretch>
        </p:blipFill>
        <p:spPr bwMode="auto">
          <a:xfrm>
            <a:off x="5724128" y="3789040"/>
            <a:ext cx="2143125" cy="936104"/>
          </a:xfrm>
          <a:prstGeom prst="rect">
            <a:avLst/>
          </a:prstGeom>
          <a:noFill/>
        </p:spPr>
      </p:pic>
      <p:pic>
        <p:nvPicPr>
          <p:cNvPr id="9220" name="Picture 4" descr="Výsledok vyhľadávania obrázkov pre dopyt kancelársky papier"/>
          <p:cNvPicPr>
            <a:picLocks noChangeAspect="1" noChangeArrowheads="1"/>
          </p:cNvPicPr>
          <p:nvPr/>
        </p:nvPicPr>
        <p:blipFill>
          <a:blip r:embed="rId13" cstate="print"/>
          <a:srcRect t="28148"/>
          <a:stretch>
            <a:fillRect/>
          </a:stretch>
        </p:blipFill>
        <p:spPr bwMode="auto">
          <a:xfrm>
            <a:off x="6372200" y="5085184"/>
            <a:ext cx="1944216" cy="994797"/>
          </a:xfrm>
          <a:prstGeom prst="rect">
            <a:avLst/>
          </a:prstGeom>
          <a:noFill/>
        </p:spPr>
      </p:pic>
      <p:pic>
        <p:nvPicPr>
          <p:cNvPr id="9222" name="Picture 6" descr="Výsledok vyhľadávania obrázkov pre dopyt niť"/>
          <p:cNvPicPr>
            <a:picLocks noChangeAspect="1" noChangeArrowheads="1"/>
          </p:cNvPicPr>
          <p:nvPr/>
        </p:nvPicPr>
        <p:blipFill>
          <a:blip r:embed="rId14" cstate="print"/>
          <a:srcRect t="7958" b="26390"/>
          <a:stretch>
            <a:fillRect/>
          </a:stretch>
        </p:blipFill>
        <p:spPr bwMode="auto">
          <a:xfrm rot="5682511">
            <a:off x="4795336" y="4578925"/>
            <a:ext cx="1313276" cy="646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sk-SK" b="1" dirty="0" smtClean="0"/>
              <a:t>Pokus č.1 – </a:t>
            </a:r>
            <a:r>
              <a:rPr lang="sk-SK" b="1" dirty="0" err="1" smtClean="0"/>
              <a:t>bublifuk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473844"/>
          </a:xfrm>
        </p:spPr>
        <p:txBody>
          <a:bodyPr>
            <a:normAutofit/>
          </a:bodyPr>
          <a:lstStyle/>
          <a:p>
            <a:r>
              <a:rPr lang="sk-SK" b="1" u="sng" dirty="0" smtClean="0"/>
              <a:t>Pomôcky:</a:t>
            </a:r>
            <a:r>
              <a:rPr lang="sk-SK" dirty="0" smtClean="0"/>
              <a:t> -veľká nádoba, ocot, sóda bikarbóna, </a:t>
            </a:r>
            <a:r>
              <a:rPr lang="sk-SK" dirty="0" err="1" smtClean="0"/>
              <a:t>bublifuk</a:t>
            </a:r>
            <a:r>
              <a:rPr lang="sk-SK" dirty="0" smtClean="0"/>
              <a:t>, špajdle, zápalky, bután</a:t>
            </a:r>
          </a:p>
          <a:p>
            <a:r>
              <a:rPr lang="sk-SK" b="1" u="sng" dirty="0" smtClean="0"/>
              <a:t>Postup:</a:t>
            </a:r>
            <a:r>
              <a:rPr lang="sk-SK" dirty="0" smtClean="0"/>
              <a:t>  -	do veľkej nádoby nalej asi 1 liter vody, pridaj 		asi 2 dl octu a 3 polievkové lyžice sódy 				bikarbóny (čísla sú orientačné)</a:t>
            </a:r>
          </a:p>
          <a:p>
            <a:pPr>
              <a:buNone/>
            </a:pPr>
            <a:r>
              <a:rPr lang="sk-SK" dirty="0" smtClean="0"/>
              <a:t>			- pozoruj</a:t>
            </a:r>
          </a:p>
          <a:p>
            <a:pPr>
              <a:buNone/>
            </a:pPr>
            <a:r>
              <a:rPr lang="sk-SK" dirty="0" smtClean="0"/>
              <a:t>			- z </a:t>
            </a:r>
            <a:r>
              <a:rPr lang="sk-SK" dirty="0" err="1" smtClean="0"/>
              <a:t>bublifuku</a:t>
            </a:r>
            <a:r>
              <a:rPr lang="sk-SK" dirty="0" smtClean="0"/>
              <a:t> vyfukuj nad nádobu bubliny a 			pozoruj</a:t>
            </a:r>
          </a:p>
          <a:p>
            <a:pPr>
              <a:buNone/>
            </a:pPr>
            <a:r>
              <a:rPr lang="sk-SK" dirty="0" smtClean="0"/>
              <a:t>			- zapáľ špajdľu a ponor ju do nádoby, pozoruj, 		pokus môžeš opakovať</a:t>
            </a:r>
          </a:p>
          <a:p>
            <a:pPr>
              <a:buNone/>
            </a:pPr>
            <a:r>
              <a:rPr lang="sk-SK" dirty="0" smtClean="0"/>
              <a:t>			- LEN S DOSPELÝM : nastriekaj do nádoby 			bután, a vyfukuj nad ním bublinky</a:t>
            </a:r>
          </a:p>
          <a:p>
            <a:pPr>
              <a:buNone/>
            </a:pPr>
            <a:r>
              <a:rPr lang="sk-SK" dirty="0" smtClean="0"/>
              <a:t>			- skús vysloviť vysvetlenie pokusov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Pokus č.1 – </a:t>
            </a:r>
            <a:r>
              <a:rPr lang="sk-SK" b="1" dirty="0" err="1" smtClean="0"/>
              <a:t>bublifuk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7" name="Picture 3" descr="C:\Users\Kodadová\Desktop\teplo\20170526_105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8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Kodadová\Desktop\teplo\20170526_105622.jpg"/>
          <p:cNvPicPr>
            <a:picLocks noChangeAspect="1" noChangeArrowheads="1"/>
          </p:cNvPicPr>
          <p:nvPr/>
        </p:nvPicPr>
        <p:blipFill>
          <a:blip r:embed="rId3" cstate="print"/>
          <a:srcRect l="9302"/>
          <a:stretch>
            <a:fillRect/>
          </a:stretch>
        </p:blipFill>
        <p:spPr bwMode="auto">
          <a:xfrm>
            <a:off x="4786314" y="2643182"/>
            <a:ext cx="348281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Kodadová\Desktop\teplo\20170526_105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38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Výsledky pokusu č.1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605620" cy="5781256"/>
          </a:xfrm>
        </p:spPr>
        <p:txBody>
          <a:bodyPr/>
          <a:lstStyle/>
          <a:p>
            <a:r>
              <a:rPr lang="sk-SK" dirty="0" smtClean="0"/>
              <a:t>Zistili sme, že: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Pri zmiešaní octu a sódy bikarbóny </a:t>
            </a:r>
            <a:r>
              <a:rPr lang="sk-SK" sz="2400" b="1" dirty="0" smtClean="0"/>
              <a:t>vzniká</a:t>
            </a:r>
            <a:r>
              <a:rPr lang="sk-SK" sz="2400" dirty="0" smtClean="0"/>
              <a:t> v nádobe </a:t>
            </a:r>
            <a:r>
              <a:rPr lang="sk-SK" sz="2400" b="1" dirty="0" smtClean="0"/>
              <a:t>plyn.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Plyn, ktorý vznikol v nádobe je </a:t>
            </a:r>
            <a:r>
              <a:rPr lang="sk-SK" sz="2400" b="1" dirty="0" smtClean="0"/>
              <a:t>oxid uhličitý.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Bublinky </a:t>
            </a:r>
            <a:r>
              <a:rPr lang="sk-SK" sz="2400" dirty="0" err="1" smtClean="0"/>
              <a:t>bublifuku</a:t>
            </a:r>
            <a:r>
              <a:rPr lang="sk-SK" sz="2400" dirty="0" smtClean="0"/>
              <a:t> obsahujú 				.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Bublinky </a:t>
            </a:r>
            <a:r>
              <a:rPr lang="sk-SK" sz="2400" dirty="0" err="1" smtClean="0"/>
              <a:t>bublifuku</a:t>
            </a:r>
            <a:r>
              <a:rPr lang="sk-SK" sz="2400" dirty="0" smtClean="0"/>
              <a:t> vo vzduchu 				.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Bublinky </a:t>
            </a:r>
            <a:r>
              <a:rPr lang="sk-SK" sz="2400" dirty="0" err="1" smtClean="0"/>
              <a:t>bublifuku</a:t>
            </a:r>
            <a:r>
              <a:rPr lang="sk-SK" sz="2400" dirty="0" smtClean="0"/>
              <a:t> sa v nádobe			. 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Vzduch má 		    hustotu ako oxid uhličitý.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Vzduch má 	              hustotu ako bután.</a:t>
            </a:r>
          </a:p>
          <a:p>
            <a:pPr lvl="1">
              <a:lnSpc>
                <a:spcPct val="150000"/>
              </a:lnSpc>
            </a:pPr>
            <a:endParaRPr lang="sk-SK" dirty="0" smtClean="0"/>
          </a:p>
          <a:p>
            <a:pPr lvl="1">
              <a:lnSpc>
                <a:spcPct val="150000"/>
              </a:lnSpc>
            </a:pPr>
            <a:endParaRPr lang="sk-SK" dirty="0" smtClean="0"/>
          </a:p>
          <a:p>
            <a:pPr lvl="1">
              <a:buNone/>
            </a:pPr>
            <a:endParaRPr lang="sk-SK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5072066" y="3000372"/>
            <a:ext cx="38141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vzduch a oxid uhličitý</a:t>
            </a:r>
            <a:endParaRPr lang="sk-SK" sz="20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429256" y="3714752"/>
            <a:ext cx="29289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klesnú na dno</a:t>
            </a:r>
            <a:endParaRPr lang="sk-SK" sz="20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572132" y="4357694"/>
            <a:ext cx="15841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vznášajú</a:t>
            </a:r>
            <a:endParaRPr lang="sk-SK" sz="20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571736" y="4929198"/>
            <a:ext cx="15841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menšiu</a:t>
            </a:r>
            <a:endParaRPr lang="sk-SK" sz="20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500298" y="5643578"/>
            <a:ext cx="15841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menšiu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  <p:bldP spid="10" grpId="0" animBg="1"/>
      <p:bldP spid="1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sk-SK" dirty="0" smtClean="0"/>
              <a:t>Hustoty niektorých plynov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1428728" y="1285860"/>
          <a:ext cx="592935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677"/>
                <a:gridCol w="2964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plyn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hustota  (kg/m</a:t>
                      </a:r>
                      <a:r>
                        <a:rPr lang="sk-SK" sz="2400" baseline="30000" dirty="0" smtClean="0"/>
                        <a:t>3</a:t>
                      </a:r>
                      <a:r>
                        <a:rPr lang="sk-SK" sz="2400" dirty="0" smtClean="0"/>
                        <a:t>)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dusík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1,25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hélium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0,18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oxid uhličitý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1,98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vodík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0,09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vzduch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1,29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kyslík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1,43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smtClean="0"/>
                        <a:t>metán 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0,67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propán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2,02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bután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2,48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oxid uhoľnatý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1,23</a:t>
                      </a:r>
                      <a:endParaRPr lang="sk-SK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sk-SK" b="1" dirty="0" smtClean="0"/>
              <a:t>Pokus č.2 – teplovzdušný balón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473844"/>
          </a:xfrm>
        </p:spPr>
        <p:txBody>
          <a:bodyPr>
            <a:normAutofit/>
          </a:bodyPr>
          <a:lstStyle/>
          <a:p>
            <a:r>
              <a:rPr lang="sk-SK" b="1" u="sng" dirty="0" smtClean="0"/>
              <a:t>Pomôcky:</a:t>
            </a:r>
            <a:r>
              <a:rPr lang="sk-SK" dirty="0" smtClean="0"/>
              <a:t> -vrecko do odpadového koša, tenký drôt, 			sviečky</a:t>
            </a:r>
          </a:p>
          <a:p>
            <a:r>
              <a:rPr lang="sk-SK" b="1" u="sng" dirty="0" smtClean="0"/>
              <a:t>Postup:</a:t>
            </a:r>
            <a:r>
              <a:rPr lang="sk-SK" dirty="0" smtClean="0"/>
              <a:t>  -	po obvode vrecka navleč tenký drôt a vytvaruj 		ho do kruhu</a:t>
            </a:r>
          </a:p>
          <a:p>
            <a:pPr>
              <a:buNone/>
            </a:pPr>
            <a:r>
              <a:rPr lang="sk-SK" dirty="0" smtClean="0"/>
              <a:t>			- zapáľ štyri sviečky, podrž OPATRNE vrecko 		nad sviečkami a počkaj, kým sa naplní 			vzduchom</a:t>
            </a:r>
          </a:p>
          <a:p>
            <a:pPr>
              <a:buNone/>
            </a:pPr>
            <a:r>
              <a:rPr lang="sk-SK" dirty="0" smtClean="0"/>
              <a:t>			- vrecko pusti a pozoruj</a:t>
            </a:r>
          </a:p>
          <a:p>
            <a:pPr>
              <a:buNone/>
            </a:pPr>
            <a:r>
              <a:rPr lang="sk-SK" dirty="0" smtClean="0"/>
              <a:t>			- pokús sa výsledok pokusu vysvetliť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sk-SK" b="1" dirty="0" smtClean="0"/>
              <a:t>Pokus č.2 – teplovzdušný balón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C:\Users\Kodadová\Desktop\teplo\20170526_111015.jpg"/>
          <p:cNvPicPr>
            <a:picLocks noChangeAspect="1" noChangeArrowheads="1"/>
          </p:cNvPicPr>
          <p:nvPr/>
        </p:nvPicPr>
        <p:blipFill>
          <a:blip r:embed="rId2" cstate="print"/>
          <a:srcRect t="18750" r="14815" b="25000"/>
          <a:stretch>
            <a:fillRect/>
          </a:stretch>
        </p:blipFill>
        <p:spPr bwMode="auto">
          <a:xfrm>
            <a:off x="857224" y="1357298"/>
            <a:ext cx="2453324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Kodadová\Desktop\teplo\20170526_11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143248"/>
            <a:ext cx="16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Kodadová\Desktop\teplo\20170526_111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142984"/>
            <a:ext cx="2286016" cy="406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1517</TotalTime>
  <Words>441</Words>
  <Application>Microsoft Office PowerPoint</Application>
  <PresentationFormat>Prezentácia na obrazovke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Arkáda</vt:lpstr>
      <vt:lpstr>Snímka 1</vt:lpstr>
      <vt:lpstr>Správanie sa telies v kvapalinách</vt:lpstr>
      <vt:lpstr>Čo budeme skúmať?</vt:lpstr>
      <vt:lpstr>Pokus č.1 – bublifuk</vt:lpstr>
      <vt:lpstr>Pokus č.1 – bublifuk</vt:lpstr>
      <vt:lpstr>Výsledky pokusu č.1</vt:lpstr>
      <vt:lpstr>Hustoty niektorých plynov</vt:lpstr>
      <vt:lpstr>Pokus č.2 – teplovzdušný balón</vt:lpstr>
      <vt:lpstr>Pokus č.2 – teplovzdušný balón</vt:lpstr>
      <vt:lpstr>Pokus č.3 – špirála</vt:lpstr>
      <vt:lpstr>Výsledky pokusov č.2 a č.3</vt:lpstr>
      <vt:lpstr>hélium</vt:lpstr>
      <vt:lpstr>vodík</vt:lpstr>
      <vt:lpstr>Teplovzdušný balón</vt:lpstr>
      <vt:lpstr>Oxid uhličitý a oxid uhoľnatý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predmetu fyzika</dc:title>
  <dc:creator>Pedagog</dc:creator>
  <cp:lastModifiedBy>xxx</cp:lastModifiedBy>
  <cp:revision>245</cp:revision>
  <dcterms:created xsi:type="dcterms:W3CDTF">2016-09-07T07:49:12Z</dcterms:created>
  <dcterms:modified xsi:type="dcterms:W3CDTF">2020-06-02T08:27:32Z</dcterms:modified>
</cp:coreProperties>
</file>