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5" r:id="rId5"/>
    <p:sldId id="258" r:id="rId6"/>
    <p:sldId id="262" r:id="rId7"/>
    <p:sldId id="264" r:id="rId8"/>
    <p:sldId id="266" r:id="rId9"/>
    <p:sldId id="259" r:id="rId10"/>
    <p:sldId id="267" r:id="rId11"/>
    <p:sldId id="261" r:id="rId12"/>
    <p:sldId id="268" r:id="rId13"/>
    <p:sldId id="270" r:id="rId14"/>
    <p:sldId id="269" r:id="rId15"/>
    <p:sldId id="260" r:id="rId1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152"/>
    <a:srgbClr val="4A31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8835-EC59-413C-849F-6BD04F189A67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0F13-DC8C-476A-9F43-9AA643103E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E232-BF46-416D-AB21-9EEC08166814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46BD-F53D-45AA-8696-9327C552727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ADC8-C5BA-4D78-BD6E-9DE47BDDF2D2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0FDB-C9AE-4819-BBA3-E56B18DC6C1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83CF-041F-4570-AB37-2A303B75E88C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2E74-5E4E-498D-A277-6A259FF52E8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1DF6-165E-4EFC-868C-B6BB9E3597D9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A6BE-D9C6-4BC9-8C45-9E46534BC3E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62EE-6A51-422E-99A1-6A7D11FAE8C1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CD0A-F5F7-4140-AE92-3C8584775F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A4EB-B764-467A-95AF-4A591E481385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9C6C-769C-46D2-AC2B-0D222759B60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4E93-7E94-4AB0-9AB0-50A0FE6A12E6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7F09-E2F9-49C4-9408-FA424337B8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B639-79D7-42F1-9DBE-29B9C15309FE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1E757-5193-4DD6-9945-1FB6174B19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25E9-15FB-4B2C-8EC8-700FD7487355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E0ED-3E62-486E-8714-04711420D7D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0BA1-DEDF-4354-8E05-1947BB4FBC8F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7A5E-9452-42C4-ABCF-5C0E7A838C1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4172B6-7338-48C1-8277-3C8C9039B9DE}" type="datetimeFigureOut">
              <a:rPr lang="sk-SK"/>
              <a:pPr>
                <a:defRPr/>
              </a:pPr>
              <a:t>31. 3. 2021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FD9DF6-4D20-42FB-BFAF-9D326B9AD62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wY_-ZavsQ" TargetMode="External"/><Relationship Id="rId2" Type="http://schemas.openxmlformats.org/officeDocument/2006/relationships/hyperlink" Target="https://www.youtube.com/watch?v=aLEI8_7xZl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putnici.sk/uploads/0001572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benedetto.sk/sk/1914/files/2425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l_fi" descr="http://ekotrendmyjava.sk/pic/pole_s_razou_na_j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848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Vývojový diagram: spojnica 11"/>
          <p:cNvSpPr/>
          <p:nvPr/>
        </p:nvSpPr>
        <p:spPr>
          <a:xfrm>
            <a:off x="7524328" y="4797152"/>
            <a:ext cx="1177280" cy="158417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2060" name="Obrázok 38" descr="http://i48.photobucket.com/albums/f220/johanka007/Animation%20gifs/zajic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5013325"/>
            <a:ext cx="619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lačidlo akcie: Dopredu alebo Ďalej 12">
            <a:hlinkClick r:id="" action="ppaction://hlinkshowjump?jump=nextslide" highlightClick="1"/>
          </p:cNvPr>
          <p:cNvSpPr/>
          <p:nvPr/>
        </p:nvSpPr>
        <p:spPr>
          <a:xfrm>
            <a:off x="7596188" y="5084763"/>
            <a:ext cx="1042987" cy="1042987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8" name="Zaoblený obdĺžnik 37"/>
          <p:cNvSpPr/>
          <p:nvPr/>
        </p:nvSpPr>
        <p:spPr>
          <a:xfrm>
            <a:off x="2195736" y="476672"/>
            <a:ext cx="4896544" cy="864096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VEĽKONOČNÉ ZVYKY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g.cestovanie.sk/magaziny/images/cestovanie/stories/cestorady/VN/shutterstock_285077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00438"/>
            <a:ext cx="4572032" cy="27604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Veľkonočná hrudka - Syrec (fotorecept) - recept | Varecha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000528" cy="3000396"/>
          </a:xfrm>
          <a:prstGeom prst="rect">
            <a:avLst/>
          </a:prstGeom>
          <a:noFill/>
        </p:spPr>
      </p:pic>
      <p:pic>
        <p:nvPicPr>
          <p:cNvPr id="1028" name="Picture 4" descr="Čo upiecť na Veľkú noc? Vyberte si z desiatich tradičných receptov - Žena  S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28604"/>
            <a:ext cx="4500594" cy="3197223"/>
          </a:xfrm>
          <a:prstGeom prst="rect">
            <a:avLst/>
          </a:prstGeom>
          <a:noFill/>
        </p:spPr>
      </p:pic>
      <p:pic>
        <p:nvPicPr>
          <p:cNvPr id="1030" name="Picture 6" descr="Zaváraná cvikla s chrenom | Dobruchut.s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643314"/>
            <a:ext cx="3071834" cy="2537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27584" y="1268760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ŠIBANIE A OBLIEVANIE DIEVČAT A ŽIEN</a:t>
            </a:r>
          </a:p>
        </p:txBody>
      </p:sp>
      <p:sp>
        <p:nvSpPr>
          <p:cNvPr id="9" name="Obdĺžnik 8"/>
          <p:cNvSpPr/>
          <p:nvPr/>
        </p:nvSpPr>
        <p:spPr>
          <a:xfrm>
            <a:off x="827584" y="2132856"/>
            <a:ext cx="7488832" cy="1010392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KORBÁČ – SYMBOL JARNEJ SILY PRÍRODY, KTORÁ MALA PREJSŤ AJ NA VYŠIBANÉ DIEVČATÁ</a:t>
            </a:r>
          </a:p>
        </p:txBody>
      </p:sp>
      <p:sp>
        <p:nvSpPr>
          <p:cNvPr id="10" name="Obdĺžnik 9"/>
          <p:cNvSpPr/>
          <p:nvPr/>
        </p:nvSpPr>
        <p:spPr>
          <a:xfrm>
            <a:off x="785786" y="3214686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VODA MALA ZABEZPEČIŤ ZDRAVIE A KRÁSU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785786" y="4071942"/>
            <a:ext cx="7488832" cy="11395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MLÁDENCI DOSTALI ODMENU – STUHY NA KORBÁČ, VAJCIA, SLANINKU, KOLÁČE, DROBNÉ PENIAZE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827584" y="5373216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NA VÝCHODE SLOVENSKA PREVLÁDALA OBLIEVAČKA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827584" y="5373216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NA ZÁPADE SLOVENSKA PREVLÁDALA ŠIBAČKA </a:t>
            </a:r>
          </a:p>
        </p:txBody>
      </p:sp>
      <p:sp>
        <p:nvSpPr>
          <p:cNvPr id="2" name="Zaoblený obdĺžnik 1"/>
          <p:cNvSpPr/>
          <p:nvPr/>
        </p:nvSpPr>
        <p:spPr>
          <a:xfrm>
            <a:off x="1691680" y="404664"/>
            <a:ext cx="5760640" cy="720080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VEĽKONOČNÝ PONDELOK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velkanoc.ic.cz/Oblevaky.files/sibackapoz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71480"/>
            <a:ext cx="4071966" cy="302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il_fi" descr="http://img.cas.sk/img/8/gallery/314942_velka-noc-kupacka-dievca-dedina-voda-sibacka-kupac-crop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3571876"/>
            <a:ext cx="4744548" cy="266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602" name="Picture 2" descr="Ako ozdobiť veľkonočné vajíčka: 7 inšpirácií od šikovných majstrov | Só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43314"/>
            <a:ext cx="3500462" cy="2643206"/>
          </a:xfrm>
          <a:prstGeom prst="rect">
            <a:avLst/>
          </a:prstGeom>
          <a:noFill/>
        </p:spPr>
      </p:pic>
      <p:pic>
        <p:nvPicPr>
          <p:cNvPr id="25604" name="Picture 4" descr="Spravte si na Veľkú Noc šibák vlastnými rukami | Só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71480"/>
            <a:ext cx="4071966" cy="3021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en-IE" dirty="0" err="1" smtClean="0"/>
              <a:t>Veľkonočný</a:t>
            </a:r>
            <a:r>
              <a:rPr lang="en-IE" dirty="0" smtClean="0"/>
              <a:t> </a:t>
            </a:r>
            <a:r>
              <a:rPr lang="en-IE" dirty="0" err="1" smtClean="0"/>
              <a:t>pondelok</a:t>
            </a:r>
            <a:r>
              <a:rPr lang="en-IE" dirty="0" smtClean="0"/>
              <a:t> je </a:t>
            </a:r>
            <a:r>
              <a:rPr lang="en-IE" dirty="0" err="1" smtClean="0"/>
              <a:t>plný</a:t>
            </a:r>
            <a:r>
              <a:rPr lang="en-IE" dirty="0" smtClean="0"/>
              <a:t> </a:t>
            </a:r>
            <a:r>
              <a:rPr lang="en-IE" dirty="0" err="1" smtClean="0"/>
              <a:t>veselosti</a:t>
            </a:r>
            <a:r>
              <a:rPr lang="en-IE" dirty="0" smtClean="0"/>
              <a:t> </a:t>
            </a:r>
            <a:r>
              <a:rPr lang="en-IE" dirty="0" err="1" smtClean="0"/>
              <a:t>aj</a:t>
            </a:r>
            <a:r>
              <a:rPr lang="en-IE" dirty="0" smtClean="0"/>
              <a:t> </a:t>
            </a:r>
            <a:r>
              <a:rPr lang="en-IE" dirty="0" err="1" smtClean="0"/>
              <a:t>spevu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err="1" smtClean="0"/>
              <a:t>Zaspievajme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:</a:t>
            </a:r>
          </a:p>
          <a:p>
            <a:pPr>
              <a:buNone/>
            </a:pPr>
            <a:r>
              <a:rPr lang="en-IE" sz="2800" dirty="0" smtClean="0">
                <a:hlinkClick r:id="rId2"/>
              </a:rPr>
              <a:t>https://</a:t>
            </a:r>
            <a:r>
              <a:rPr lang="en-IE" sz="2800" dirty="0" smtClean="0">
                <a:hlinkClick r:id="rId2"/>
              </a:rPr>
              <a:t>www.youtube.com/watch?v=aLEI8_7xZlA</a:t>
            </a:r>
            <a:endParaRPr lang="en-IE" sz="2800" dirty="0" smtClean="0"/>
          </a:p>
          <a:p>
            <a:pPr>
              <a:buNone/>
            </a:pPr>
            <a:endParaRPr lang="en-IE" sz="2800" dirty="0" smtClean="0"/>
          </a:p>
          <a:p>
            <a:pPr>
              <a:buNone/>
            </a:pPr>
            <a:r>
              <a:rPr lang="en-IE" sz="2800" dirty="0" smtClean="0">
                <a:hlinkClick r:id="rId3"/>
              </a:rPr>
              <a:t>https://www.youtube.com/watch?v=WNwY_-</a:t>
            </a:r>
            <a:r>
              <a:rPr lang="en-IE" sz="2800" dirty="0" smtClean="0">
                <a:hlinkClick r:id="rId3"/>
              </a:rPr>
              <a:t>ZavsQ</a:t>
            </a:r>
            <a:endParaRPr lang="en-IE" sz="2800" dirty="0" smtClean="0"/>
          </a:p>
          <a:p>
            <a:pPr>
              <a:buNone/>
            </a:pPr>
            <a:endParaRPr lang="en-IE" sz="2000" dirty="0" smtClean="0"/>
          </a:p>
          <a:p>
            <a:pPr>
              <a:buNone/>
            </a:pPr>
            <a:endParaRPr lang="en-IE" sz="2000" dirty="0"/>
          </a:p>
        </p:txBody>
      </p:sp>
      <p:pic>
        <p:nvPicPr>
          <p:cNvPr id="3074" name="Picture 2" descr="Velky smile, emoticon Klipart | k10548221 | Fotosear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500570"/>
            <a:ext cx="1714512" cy="1827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Úloha</a:t>
            </a:r>
            <a:r>
              <a:rPr lang="en-IE" dirty="0" smtClean="0"/>
              <a:t>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err="1" smtClean="0"/>
              <a:t>Aké</a:t>
            </a:r>
            <a:r>
              <a:rPr lang="en-IE" dirty="0" smtClean="0"/>
              <a:t> </a:t>
            </a:r>
            <a:r>
              <a:rPr lang="en-IE" dirty="0" err="1" smtClean="0"/>
              <a:t>tradície</a:t>
            </a:r>
            <a:r>
              <a:rPr lang="en-IE" dirty="0" smtClean="0"/>
              <a:t> </a:t>
            </a:r>
            <a:r>
              <a:rPr lang="en-IE" dirty="0" err="1" smtClean="0"/>
              <a:t>dodržiavate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Veľkonočný</a:t>
            </a:r>
            <a:r>
              <a:rPr lang="en-IE" dirty="0" smtClean="0"/>
              <a:t> </a:t>
            </a:r>
            <a:r>
              <a:rPr lang="en-IE" dirty="0" err="1" smtClean="0"/>
              <a:t>pondelok</a:t>
            </a:r>
            <a:r>
              <a:rPr lang="en-IE" dirty="0" smtClean="0"/>
              <a:t>?</a:t>
            </a:r>
          </a:p>
          <a:p>
            <a:r>
              <a:rPr lang="en-IE" dirty="0" err="1" smtClean="0"/>
              <a:t>Aké</a:t>
            </a:r>
            <a:r>
              <a:rPr lang="en-IE" dirty="0" smtClean="0"/>
              <a:t> </a:t>
            </a:r>
            <a:r>
              <a:rPr lang="en-IE" dirty="0" err="1" smtClean="0"/>
              <a:t>sú</a:t>
            </a:r>
            <a:r>
              <a:rPr lang="en-IE" dirty="0" smtClean="0"/>
              <a:t> </a:t>
            </a:r>
            <a:r>
              <a:rPr lang="en-IE" dirty="0" err="1" smtClean="0"/>
              <a:t>vaše</a:t>
            </a:r>
            <a:r>
              <a:rPr lang="en-IE" dirty="0" smtClean="0"/>
              <a:t> </a:t>
            </a:r>
            <a:r>
              <a:rPr lang="en-IE" dirty="0" err="1" smtClean="0"/>
              <a:t>typické</a:t>
            </a:r>
            <a:r>
              <a:rPr lang="en-IE" dirty="0" smtClean="0"/>
              <a:t> </a:t>
            </a:r>
            <a:r>
              <a:rPr lang="en-IE" dirty="0" err="1" smtClean="0"/>
              <a:t>veľkonočné</a:t>
            </a:r>
            <a:r>
              <a:rPr lang="en-IE" dirty="0" smtClean="0"/>
              <a:t> </a:t>
            </a:r>
            <a:r>
              <a:rPr lang="en-IE" dirty="0" err="1" smtClean="0"/>
              <a:t>jedlá</a:t>
            </a:r>
            <a:r>
              <a:rPr lang="en-IE" dirty="0" smtClean="0"/>
              <a:t>? 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l_fi" descr="http://ekotrendmyjava.sk/pic/pole_s_razou_na_j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43306" y="2000240"/>
            <a:ext cx="4929190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E" sz="2800" b="1" dirty="0" err="1" smtClean="0"/>
              <a:t>Šibi</a:t>
            </a:r>
            <a:r>
              <a:rPr lang="en-IE" sz="2800" b="1" dirty="0" smtClean="0"/>
              <a:t>, </a:t>
            </a:r>
            <a:r>
              <a:rPr lang="en-IE" sz="2800" b="1" dirty="0" err="1" smtClean="0"/>
              <a:t>ryby</a:t>
            </a:r>
            <a:r>
              <a:rPr lang="en-IE" sz="2800" b="1" dirty="0" smtClean="0"/>
              <a:t>, </a:t>
            </a:r>
            <a:r>
              <a:rPr lang="en-IE" sz="2800" b="1" dirty="0" err="1" smtClean="0"/>
              <a:t>mastné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ryby</a:t>
            </a:r>
            <a:r>
              <a:rPr lang="en-IE" sz="2800" b="1" dirty="0" smtClean="0"/>
              <a:t>,</a:t>
            </a:r>
            <a:endParaRPr lang="en-IE" sz="2800" dirty="0" smtClean="0"/>
          </a:p>
          <a:p>
            <a:r>
              <a:rPr lang="en-IE" sz="2800" b="1" dirty="0" err="1" smtClean="0"/>
              <a:t>kus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koláča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od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korbáča</a:t>
            </a:r>
            <a:r>
              <a:rPr lang="en-IE" sz="2800" b="1" dirty="0" smtClean="0"/>
              <a:t>,</a:t>
            </a:r>
            <a:endParaRPr lang="en-IE" sz="2800" dirty="0" smtClean="0"/>
          </a:p>
          <a:p>
            <a:r>
              <a:rPr lang="en-IE" sz="2800" b="1" dirty="0" err="1" smtClean="0"/>
              <a:t>ja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chcem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iba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máličko</a:t>
            </a:r>
            <a:r>
              <a:rPr lang="en-IE" sz="2800" b="1" dirty="0" smtClean="0"/>
              <a:t>,</a:t>
            </a:r>
            <a:endParaRPr lang="en-IE" sz="2800" dirty="0" smtClean="0"/>
          </a:p>
          <a:p>
            <a:r>
              <a:rPr lang="en-IE" sz="2800" b="1" dirty="0" err="1" smtClean="0"/>
              <a:t>maľované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vajíčko</a:t>
            </a:r>
            <a:r>
              <a:rPr lang="en-IE" sz="2800" b="1" dirty="0" smtClean="0"/>
              <a:t>.</a:t>
            </a:r>
            <a:endParaRPr lang="en-IE" sz="2800" dirty="0" smtClean="0"/>
          </a:p>
          <a:p>
            <a:r>
              <a:rPr lang="en-IE" sz="2800" dirty="0" smtClean="0"/>
              <a:t> </a:t>
            </a:r>
          </a:p>
          <a:p>
            <a:r>
              <a:rPr lang="en-IE" sz="2800" b="1" dirty="0" err="1" smtClean="0"/>
              <a:t>Maľované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vajíčko</a:t>
            </a:r>
            <a:r>
              <a:rPr lang="en-IE" sz="2800" b="1" dirty="0" smtClean="0"/>
              <a:t>,</a:t>
            </a:r>
            <a:endParaRPr lang="en-IE" sz="2800" dirty="0" smtClean="0"/>
          </a:p>
          <a:p>
            <a:r>
              <a:rPr lang="en-IE" sz="2800" b="1" dirty="0" err="1" smtClean="0"/>
              <a:t>pekný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božtek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na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líčko</a:t>
            </a:r>
            <a:r>
              <a:rPr lang="en-IE" sz="2800" b="1" dirty="0" smtClean="0"/>
              <a:t>,</a:t>
            </a:r>
            <a:endParaRPr lang="en-IE" sz="2800" dirty="0" smtClean="0"/>
          </a:p>
          <a:p>
            <a:r>
              <a:rPr lang="en-IE" sz="2800" b="1" dirty="0" smtClean="0"/>
              <a:t>k </a:t>
            </a:r>
            <a:r>
              <a:rPr lang="en-IE" sz="2800" b="1" dirty="0" err="1" smtClean="0"/>
              <a:t>tomu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zdravia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moc</a:t>
            </a:r>
            <a:endParaRPr lang="en-IE" sz="2800" dirty="0" smtClean="0"/>
          </a:p>
          <a:p>
            <a:r>
              <a:rPr lang="en-IE" sz="2800" b="1" dirty="0" smtClean="0"/>
              <a:t>a </a:t>
            </a:r>
            <a:r>
              <a:rPr lang="en-IE" sz="2800" b="1" dirty="0" err="1" smtClean="0"/>
              <a:t>veselú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Veľkú</a:t>
            </a:r>
            <a:r>
              <a:rPr lang="en-IE" sz="2800" b="1" dirty="0" smtClean="0"/>
              <a:t> </a:t>
            </a:r>
            <a:r>
              <a:rPr lang="en-IE" sz="2800" b="1" dirty="0" err="1" smtClean="0"/>
              <a:t>noc</a:t>
            </a:r>
            <a:r>
              <a:rPr lang="en-IE" sz="2800" b="1" dirty="0" smtClean="0"/>
              <a:t>.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2195736" y="476672"/>
            <a:ext cx="4896544" cy="720080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PÔST</a:t>
            </a:r>
          </a:p>
        </p:txBody>
      </p:sp>
      <p:pic>
        <p:nvPicPr>
          <p:cNvPr id="3088" name="il_fi" descr="http://www.putnici.sk/uploads/00015727.jp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5572132" y="4214818"/>
            <a:ext cx="1586456" cy="2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Obdĺžnik 9"/>
          <p:cNvSpPr/>
          <p:nvPr/>
        </p:nvSpPr>
        <p:spPr>
          <a:xfrm>
            <a:off x="827584" y="2132856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KONČÍ SA BIELOU SOBOTOU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827584" y="2996952"/>
            <a:ext cx="7488832" cy="1074990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GAZDOVIA A GAZDINÉ ZAČÍNALI S PRÍPRAVOU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NA JARNÉ PRÁCE</a:t>
            </a:r>
          </a:p>
        </p:txBody>
      </p:sp>
      <p:sp>
        <p:nvSpPr>
          <p:cNvPr id="4" name="Obdĺžnik 3"/>
          <p:cNvSpPr/>
          <p:nvPr/>
        </p:nvSpPr>
        <p:spPr>
          <a:xfrm>
            <a:off x="827584" y="1268760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ZAČÍNA SA POPOLCOVOU STREDOU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A DODRŽIAVA SA 40 DNÍ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2195736" y="476672"/>
            <a:ext cx="4896544" cy="720080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KVETNÁ NEDEĽA</a:t>
            </a:r>
          </a:p>
        </p:txBody>
      </p:sp>
      <p:pic>
        <p:nvPicPr>
          <p:cNvPr id="7" name="Picture 4" descr="http://fotky.sme.sk/foto/59346/bahniatka?type=v&amp;x=650&amp;y=4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412776"/>
            <a:ext cx="7015373" cy="4680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Obdĺžnik 7"/>
          <p:cNvSpPr/>
          <p:nvPr/>
        </p:nvSpPr>
        <p:spPr>
          <a:xfrm>
            <a:off x="827584" y="1268760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Uctievanie zelených ratolestí,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na omši sa svätia bahniatka</a:t>
            </a:r>
          </a:p>
        </p:txBody>
      </p:sp>
      <p:sp>
        <p:nvSpPr>
          <p:cNvPr id="9" name="Obdĺžnik 8"/>
          <p:cNvSpPr/>
          <p:nvPr/>
        </p:nvSpPr>
        <p:spPr>
          <a:xfrm>
            <a:off x="827584" y="2132856"/>
            <a:ext cx="7488832" cy="1152128"/>
          </a:xfrm>
          <a:prstGeom prst="rect">
            <a:avLst/>
          </a:prstGeom>
          <a:solidFill>
            <a:srgbClr val="54315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Ochránia dom pred bleskom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šibali nimi zvieratá, aby boli zdravé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zapichovali ich do prvej brázdy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nazeleno.cz/Files/FckGallery/ingredience.zip/spena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3786190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Obrázok 1" descr="http://www.predskolak.eu/img/p/2833-4359-thickbox.jp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857628"/>
            <a:ext cx="4000528" cy="246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il_fi" descr="http://i.sme.sk/cdata/4/53/5315144/potok-r2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642918"/>
            <a:ext cx="4357718" cy="309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http://www.pluska.sk/thumb/images/gallery/magazin/novinky-a-hity/2009/09/o_krakow19b.jpg?w=310&amp;h=4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571480"/>
            <a:ext cx="3429024" cy="32921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755576" y="1196752"/>
            <a:ext cx="7560840" cy="1017802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POPOLUDNÍ ZAZVONILI ZVONY A POTOM ZMĹKLI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AŽ DO BIELEJ SOBOTY – </a:t>
            </a:r>
            <a:r>
              <a:rPr lang="sk-SK" sz="2400" b="1" dirty="0">
                <a:solidFill>
                  <a:schemeClr val="bg1"/>
                </a:solidFill>
                <a:latin typeface="Mufferaw" pitchFamily="66" charset="-18"/>
              </a:rPr>
              <a:t>„ZAVIAZALI ZVONY“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714348" y="2285992"/>
            <a:ext cx="7560840" cy="720080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ĽUDIA SA CHODILI UMÝVAŤ DO POTOKA,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ABY BOLI PEKNÍ A ZDRAVÍ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714348" y="3071810"/>
            <a:ext cx="7560840" cy="720080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MALÝM CHLAPCOM SA STRIHALI VLASY, ABY ICH MALI HUSTÉ A ABY IM NEŠEDIVELI</a:t>
            </a:r>
          </a:p>
        </p:txBody>
      </p:sp>
      <p:sp>
        <p:nvSpPr>
          <p:cNvPr id="19" name="Obdĺžnik 18"/>
          <p:cNvSpPr/>
          <p:nvPr/>
        </p:nvSpPr>
        <p:spPr>
          <a:xfrm>
            <a:off x="714348" y="3857628"/>
            <a:ext cx="7560840" cy="1005832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NEČISTÉ SILY SA ODSTRAŠOVALI HLUKOM RAPKÁČOV,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S KTORÝMI CHODILI PO DEDINE CHLAPCI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714348" y="4929198"/>
            <a:ext cx="7560840" cy="720080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PRVÝKRÁT VYHNALI DOBYTOK NA PAŠU</a:t>
            </a:r>
          </a:p>
        </p:txBody>
      </p:sp>
      <p:sp>
        <p:nvSpPr>
          <p:cNvPr id="21" name="Obdĺžnik 20"/>
          <p:cNvSpPr/>
          <p:nvPr/>
        </p:nvSpPr>
        <p:spPr>
          <a:xfrm>
            <a:off x="714348" y="5715016"/>
            <a:ext cx="7560840" cy="720080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VARILI SA „ZELENÉ“ JEDLÁ (NAJČASTEJŠIE ŠPENÁT)</a:t>
            </a:r>
          </a:p>
        </p:txBody>
      </p:sp>
      <p:sp>
        <p:nvSpPr>
          <p:cNvPr id="12" name="Vývojový diagram: spojnica 11"/>
          <p:cNvSpPr/>
          <p:nvPr/>
        </p:nvSpPr>
        <p:spPr>
          <a:xfrm>
            <a:off x="7715272" y="4929198"/>
            <a:ext cx="1177280" cy="1584176"/>
          </a:xfrm>
          <a:prstGeom prst="flowChartConnector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3" name="Obrázok 38" descr="http://i48.photobucket.com/albums/f220/johanka007/Animation%20gifs/zajic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214950"/>
            <a:ext cx="619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ĺžnik 7"/>
          <p:cNvSpPr/>
          <p:nvPr/>
        </p:nvSpPr>
        <p:spPr>
          <a:xfrm>
            <a:off x="2195736" y="476672"/>
            <a:ext cx="4896544" cy="648072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ZELENÝ ŠTVRTOK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2714612" y="571480"/>
            <a:ext cx="4896544" cy="720080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VEĽKÝ PIATOK</a:t>
            </a:r>
          </a:p>
        </p:txBody>
      </p:sp>
      <p:sp>
        <p:nvSpPr>
          <p:cNvPr id="5" name="Obdĺžnik 4"/>
          <p:cNvSpPr/>
          <p:nvPr/>
        </p:nvSpPr>
        <p:spPr>
          <a:xfrm>
            <a:off x="2500298" y="1268760"/>
            <a:ext cx="6072230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JE TO SMÚTOČNÝ DEŇ, BOL UKRIŽOVANÝ JEŽIŠ KRISTUS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2285984" y="2132856"/>
            <a:ext cx="6286544" cy="1224706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ZVYKY SPOJENÉ S OČISTOU – RANNÉ UMÝVANIE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MALO ZABEZPEČIŤ ZDRAVIE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2500298" y="3429000"/>
            <a:ext cx="6101870" cy="1217866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DÔLEŽITÝM ÚKONOM BOLO BRODENIE KONÍ,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ABY BOLI SILNÉ A ZDRAVÉ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2357422" y="4786322"/>
            <a:ext cx="6215106" cy="1425340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DODRŽIAVAL SA PRÍSNY PÔST – NEJEDLO SA MÄSO A ĽUDIA JEDLI OVEĽA MENEJ AKO INOKEDY</a:t>
            </a:r>
          </a:p>
        </p:txBody>
      </p:sp>
      <p:pic>
        <p:nvPicPr>
          <p:cNvPr id="9219" name="il_fi" descr="http://www.magimaxclub.net/pics/zaujimavosti/lesni_poto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571612"/>
            <a:ext cx="1928826" cy="185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220" name="il_fi" descr="http://www.romantik.cz/kone/obrazky/berb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500438"/>
            <a:ext cx="1928826" cy="276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lačidlo akcie: Dopredu alebo Ďalej 8">
            <a:hlinkClick r:id="" action="ppaction://hlinkshowjump?jump=nextslide" highlightClick="1"/>
          </p:cNvPr>
          <p:cNvSpPr/>
          <p:nvPr/>
        </p:nvSpPr>
        <p:spPr>
          <a:xfrm>
            <a:off x="7596188" y="5084763"/>
            <a:ext cx="1042987" cy="1042987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2195736" y="404664"/>
            <a:ext cx="4896544" cy="720080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BIELA SOBOTA</a:t>
            </a:r>
          </a:p>
        </p:txBody>
      </p:sp>
      <p:sp>
        <p:nvSpPr>
          <p:cNvPr id="4" name="Obdĺžnik 3"/>
          <p:cNvSpPr/>
          <p:nvPr/>
        </p:nvSpPr>
        <p:spPr>
          <a:xfrm>
            <a:off x="827584" y="1196752"/>
            <a:ext cx="7488832" cy="946364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DÔLEŽITÝM ÚKONOM BOLO ROZVÄZOVANIE ZVONOV (SYMBOLIZOVALO ZMŔTVYCHVSTANIE JEŽIŠA KRISTA)</a:t>
            </a:r>
          </a:p>
        </p:txBody>
      </p:sp>
      <p:pic>
        <p:nvPicPr>
          <p:cNvPr id="32770" name="il_fi" descr="http://img.youtube.com/vi/HtvdjGQwoII/0.jpg"/>
          <p:cNvPicPr>
            <a:picLocks noChangeAspect="1" noChangeArrowheads="1"/>
          </p:cNvPicPr>
          <p:nvPr/>
        </p:nvPicPr>
        <p:blipFill>
          <a:blip r:embed="rId3" cstate="screen"/>
          <a:srcRect l="22460" t="12914" b="12579"/>
          <a:stretch>
            <a:fillRect/>
          </a:stretch>
        </p:blipFill>
        <p:spPr bwMode="auto">
          <a:xfrm>
            <a:off x="3571868" y="2285992"/>
            <a:ext cx="33843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4" descr="http://www.pluska.sk/thumb/images/gallery/magazin/novinky-a-hity/2009/09/o_krakow19b.jpg?w=310&amp;h=4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2285992"/>
            <a:ext cx="2736304" cy="3312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Obdĺžnik 10"/>
          <p:cNvSpPr/>
          <p:nvPr/>
        </p:nvSpPr>
        <p:spPr>
          <a:xfrm>
            <a:off x="827584" y="5445224"/>
            <a:ext cx="7488832" cy="1055610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KŇAZ POSVÄCOVAL OHEŇ, KTORÝM SA ZAPAĽOVALA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HLAVNÁ SVIECA (PAŠKÁL)</a:t>
            </a:r>
          </a:p>
        </p:txBody>
      </p:sp>
      <p:pic>
        <p:nvPicPr>
          <p:cNvPr id="32772" name="il_fi" descr="http://www.benedetto.sk/sk/1914/files/2425.jpg"/>
          <p:cNvPicPr>
            <a:picLocks noChangeAspect="1" noChangeArrowheads="1"/>
          </p:cNvPicPr>
          <p:nvPr/>
        </p:nvPicPr>
        <p:blipFill>
          <a:blip r:embed="rId5" r:link="rId6" cstate="screen"/>
          <a:srcRect/>
          <a:stretch>
            <a:fillRect/>
          </a:stretch>
        </p:blipFill>
        <p:spPr bwMode="auto">
          <a:xfrm>
            <a:off x="7143768" y="2214554"/>
            <a:ext cx="1080120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www.tvojdom.sk/userdata/images/16992velikonoc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1928802"/>
            <a:ext cx="2448272" cy="3312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il_fi" descr="http://www.slovaci.at/tl_files/prispevky_stare/Vajicka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928802"/>
            <a:ext cx="25193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l_fi" descr="http://i.sme.sk/cdata/4/53/5313284/korbac-sita-r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928802"/>
            <a:ext cx="25209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13"/>
          <p:cNvSpPr/>
          <p:nvPr/>
        </p:nvSpPr>
        <p:spPr>
          <a:xfrm>
            <a:off x="857224" y="714356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PRIPRAVOVALI SA OBRADOVÉ JEDLÁ</a:t>
            </a:r>
            <a:br>
              <a:rPr lang="sk-SK" sz="2400" dirty="0">
                <a:solidFill>
                  <a:schemeClr val="bg1"/>
                </a:solidFill>
                <a:latin typeface="Mufferaw" pitchFamily="66" charset="-18"/>
              </a:rPr>
            </a:b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NA VEĽKONOČNÚ NEDEĽU</a:t>
            </a:r>
          </a:p>
        </p:txBody>
      </p:sp>
      <p:sp>
        <p:nvSpPr>
          <p:cNvPr id="6" name="Obdĺžnik 14"/>
          <p:cNvSpPr/>
          <p:nvPr/>
        </p:nvSpPr>
        <p:spPr>
          <a:xfrm>
            <a:off x="827584" y="5445224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DIEVČATÁ FARBILI VAJÍČKA A MLÁDENCI PLIETLI KORBÁČE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27584" y="4077072"/>
            <a:ext cx="7488832" cy="720080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Z POSVÄTENÝCH JEDÁL SA NESMELO NIČ VYHODIŤ </a:t>
            </a:r>
          </a:p>
        </p:txBody>
      </p:sp>
      <p:sp>
        <p:nvSpPr>
          <p:cNvPr id="4" name="Zaoblený obdĺžnik 3"/>
          <p:cNvSpPr/>
          <p:nvPr/>
        </p:nvSpPr>
        <p:spPr>
          <a:xfrm>
            <a:off x="2195736" y="476672"/>
            <a:ext cx="4896544" cy="720080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VEĽKONOČNÁ NEDEĽA</a:t>
            </a:r>
          </a:p>
        </p:txBody>
      </p:sp>
      <p:sp>
        <p:nvSpPr>
          <p:cNvPr id="6" name="Obdĺžnik 5"/>
          <p:cNvSpPr/>
          <p:nvPr/>
        </p:nvSpPr>
        <p:spPr>
          <a:xfrm>
            <a:off x="827584" y="1484784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NA RANNEJ OMŠI SA SVÄTILI VEĽKONOČNÉ JEDLÁ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827584" y="2348880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PO PRÍCHODE Z OMŠE BOL SLÁVNOSTNÝ OBED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827584" y="3212976"/>
            <a:ext cx="7488832" cy="792088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PRVÉ SA JEDLO VAJÍČKO, KTORÉ SA ROZDELILO VŠETKÝM ČLENOM RODINY – ZACHOVANIE SÚDRŽNOSTI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827584" y="4869160"/>
            <a:ext cx="7488832" cy="720080"/>
          </a:xfrm>
          <a:prstGeom prst="rect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bg1"/>
                </a:solidFill>
                <a:latin typeface="Mufferaw" pitchFamily="66" charset="-18"/>
              </a:rPr>
              <a:t>NIEKDE Z JEDÁL NOSILI AJ NA HROBY MŔTVYCH</a:t>
            </a:r>
          </a:p>
        </p:txBody>
      </p:sp>
      <p:sp>
        <p:nvSpPr>
          <p:cNvPr id="9" name="Vývojový diagram: spojnica 8"/>
          <p:cNvSpPr/>
          <p:nvPr/>
        </p:nvSpPr>
        <p:spPr>
          <a:xfrm>
            <a:off x="7596336" y="4797152"/>
            <a:ext cx="1177280" cy="1584176"/>
          </a:xfrm>
          <a:prstGeom prst="flowChartConnector">
            <a:avLst/>
          </a:prstGeom>
          <a:solidFill>
            <a:srgbClr val="543152"/>
          </a:solidFill>
          <a:ln>
            <a:solidFill>
              <a:srgbClr val="54315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10" name="Obrázok 38" descr="http://i48.photobucket.com/albums/f220/johanka007/Animation%20gifs/zajic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525" y="5013325"/>
            <a:ext cx="619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7667625" y="5084763"/>
            <a:ext cx="1042988" cy="1042987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301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Motív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Veľkonočný pondelok je plný veselosti aj spevu</vt:lpstr>
      <vt:lpstr>Úloha: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Sviatková</dc:creator>
  <cp:lastModifiedBy>svobodova.ivana</cp:lastModifiedBy>
  <cp:revision>57</cp:revision>
  <dcterms:created xsi:type="dcterms:W3CDTF">2010-08-02T10:22:04Z</dcterms:created>
  <dcterms:modified xsi:type="dcterms:W3CDTF">2021-03-31T12:06:46Z</dcterms:modified>
</cp:coreProperties>
</file>