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34" autoAdjust="0"/>
  </p:normalViewPr>
  <p:slideViewPr>
    <p:cSldViewPr>
      <p:cViewPr varScale="1">
        <p:scale>
          <a:sx n="75" d="100"/>
          <a:sy n="75" d="100"/>
        </p:scale>
        <p:origin x="9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15.4.2020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89175"/>
          </a:xfrm>
        </p:spPr>
        <p:txBody>
          <a:bodyPr>
            <a:normAutofit fontScale="90000"/>
          </a:bodyPr>
          <a:lstStyle/>
          <a:p>
            <a:r>
              <a:rPr lang="sk-SK" sz="6700" dirty="0" smtClean="0">
                <a:solidFill>
                  <a:srgbClr val="7030A0"/>
                </a:solidFill>
              </a:rPr>
              <a:t>Výklad  učiva</a:t>
            </a:r>
            <a:br>
              <a:rPr lang="sk-SK" sz="6700" dirty="0" smtClean="0">
                <a:solidFill>
                  <a:srgbClr val="7030A0"/>
                </a:solidFill>
              </a:rPr>
            </a:br>
            <a:r>
              <a:rPr lang="sk-SK" sz="6700" dirty="0" smtClean="0">
                <a:solidFill>
                  <a:srgbClr val="7030A0"/>
                </a:solidFill>
              </a:rPr>
              <a:t>pomocou slovnej úlohy</a:t>
            </a:r>
            <a:br>
              <a:rPr lang="sk-SK" sz="6700" dirty="0" smtClean="0">
                <a:solidFill>
                  <a:srgbClr val="7030A0"/>
                </a:solidFill>
              </a:rPr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2700" dirty="0" smtClean="0"/>
              <a:t>dvojciferné čísla bez prechodu cez 10</a:t>
            </a:r>
            <a:endParaRPr lang="sk-SK" sz="27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/>
          <a:p>
            <a:r>
              <a:rPr lang="sk-SK" dirty="0" smtClean="0"/>
              <a:t>2. Ročník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r>
              <a:rPr lang="sk-SK" u="sng" dirty="0" smtClean="0">
                <a:solidFill>
                  <a:schemeClr val="accent1">
                    <a:lumMod val="75000"/>
                  </a:schemeClr>
                </a:solidFill>
              </a:rPr>
              <a:t>Milena</a:t>
            </a:r>
            <a:r>
              <a:rPr lang="sk-SK" dirty="0" smtClean="0"/>
              <a:t> ozdobila </a:t>
            </a:r>
            <a:r>
              <a:rPr lang="sk-SK" u="sng" dirty="0" smtClean="0">
                <a:solidFill>
                  <a:schemeClr val="accent1">
                    <a:lumMod val="75000"/>
                  </a:schemeClr>
                </a:solidFill>
              </a:rPr>
              <a:t>36</a:t>
            </a:r>
            <a:r>
              <a:rPr lang="sk-SK" dirty="0" smtClean="0"/>
              <a:t> veľkonočných vajíčok. </a:t>
            </a:r>
            <a:br>
              <a:rPr lang="sk-SK" dirty="0" smtClean="0"/>
            </a:br>
            <a:r>
              <a:rPr lang="sk-SK" u="sng" dirty="0" smtClean="0">
                <a:solidFill>
                  <a:schemeClr val="accent3">
                    <a:lumMod val="50000"/>
                  </a:schemeClr>
                </a:solidFill>
              </a:rPr>
              <a:t>Igor</a:t>
            </a:r>
            <a:r>
              <a:rPr lang="sk-SK" dirty="0" smtClean="0"/>
              <a:t> ozdobil </a:t>
            </a:r>
            <a:r>
              <a:rPr lang="sk-SK" u="sng" dirty="0" smtClean="0">
                <a:solidFill>
                  <a:schemeClr val="accent3">
                    <a:lumMod val="50000"/>
                  </a:schemeClr>
                </a:solidFill>
              </a:rPr>
              <a:t>o 13 </a:t>
            </a:r>
            <a:r>
              <a:rPr lang="sk-SK" dirty="0" smtClean="0"/>
              <a:t>vajíčok </a:t>
            </a:r>
            <a:r>
              <a:rPr lang="sk-SK" u="sng" dirty="0" smtClean="0">
                <a:solidFill>
                  <a:schemeClr val="accent3">
                    <a:lumMod val="50000"/>
                  </a:schemeClr>
                </a:solidFill>
              </a:rPr>
              <a:t>menej</a:t>
            </a:r>
            <a:r>
              <a:rPr lang="sk-SK" dirty="0" smtClean="0"/>
              <a:t>. 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Koľko veľkonočných vajíčok ozdobil </a:t>
            </a:r>
            <a:r>
              <a:rPr lang="sk-SK" u="sng" dirty="0" smtClean="0">
                <a:solidFill>
                  <a:srgbClr val="FF0000"/>
                </a:solidFill>
              </a:rPr>
              <a:t>Igor ?</a:t>
            </a:r>
            <a:endParaRPr lang="sk-SK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/>
              <a:t>Milena</a:t>
            </a:r>
            <a:endParaRPr lang="sk-SK" sz="5400" dirty="0"/>
          </a:p>
        </p:txBody>
      </p:sp>
      <p:sp>
        <p:nvSpPr>
          <p:cNvPr id="43" name="Zástupný symbol obsahu 4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                                          </a:t>
            </a:r>
            <a:r>
              <a:rPr lang="sk-SK" sz="5400" dirty="0" smtClean="0"/>
              <a:t>36</a:t>
            </a:r>
            <a:r>
              <a:rPr lang="sk-SK" sz="4400" dirty="0" smtClean="0"/>
              <a:t> </a:t>
            </a:r>
            <a:endParaRPr lang="sk-SK" sz="4400" dirty="0"/>
          </a:p>
        </p:txBody>
      </p:sp>
      <p:sp>
        <p:nvSpPr>
          <p:cNvPr id="4" name="Ovál 3"/>
          <p:cNvSpPr/>
          <p:nvPr/>
        </p:nvSpPr>
        <p:spPr>
          <a:xfrm>
            <a:off x="1219200" y="21336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1371600" y="22860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ál 5"/>
          <p:cNvSpPr/>
          <p:nvPr/>
        </p:nvSpPr>
        <p:spPr>
          <a:xfrm>
            <a:off x="1524000" y="24384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 6"/>
          <p:cNvSpPr/>
          <p:nvPr/>
        </p:nvSpPr>
        <p:spPr>
          <a:xfrm>
            <a:off x="1676400" y="25908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1828800" y="27432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vál 8"/>
          <p:cNvSpPr/>
          <p:nvPr/>
        </p:nvSpPr>
        <p:spPr>
          <a:xfrm>
            <a:off x="1981200" y="28956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ál 9"/>
          <p:cNvSpPr/>
          <p:nvPr/>
        </p:nvSpPr>
        <p:spPr>
          <a:xfrm>
            <a:off x="2133600" y="30480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/>
          <p:cNvSpPr/>
          <p:nvPr/>
        </p:nvSpPr>
        <p:spPr>
          <a:xfrm>
            <a:off x="2286000" y="32004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2438400" y="33528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 12"/>
          <p:cNvSpPr/>
          <p:nvPr/>
        </p:nvSpPr>
        <p:spPr>
          <a:xfrm>
            <a:off x="2590800" y="35052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vál 13"/>
          <p:cNvSpPr/>
          <p:nvPr/>
        </p:nvSpPr>
        <p:spPr>
          <a:xfrm>
            <a:off x="3124200" y="20574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vál 14"/>
          <p:cNvSpPr/>
          <p:nvPr/>
        </p:nvSpPr>
        <p:spPr>
          <a:xfrm>
            <a:off x="2743200" y="36576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vál 15"/>
          <p:cNvSpPr/>
          <p:nvPr/>
        </p:nvSpPr>
        <p:spPr>
          <a:xfrm>
            <a:off x="3276600" y="22098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 16"/>
          <p:cNvSpPr/>
          <p:nvPr/>
        </p:nvSpPr>
        <p:spPr>
          <a:xfrm>
            <a:off x="3429000" y="23622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vál 17"/>
          <p:cNvSpPr/>
          <p:nvPr/>
        </p:nvSpPr>
        <p:spPr>
          <a:xfrm>
            <a:off x="3581400" y="25146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vál 18"/>
          <p:cNvSpPr/>
          <p:nvPr/>
        </p:nvSpPr>
        <p:spPr>
          <a:xfrm>
            <a:off x="3733800" y="26670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3886200" y="28194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4038600" y="29718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4191000" y="31242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vál 22"/>
          <p:cNvSpPr/>
          <p:nvPr/>
        </p:nvSpPr>
        <p:spPr>
          <a:xfrm>
            <a:off x="4343400" y="32766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/>
          <p:cNvSpPr/>
          <p:nvPr/>
        </p:nvSpPr>
        <p:spPr>
          <a:xfrm>
            <a:off x="4495800" y="34290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4876800" y="20574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5029200" y="22098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vál 26"/>
          <p:cNvSpPr/>
          <p:nvPr/>
        </p:nvSpPr>
        <p:spPr>
          <a:xfrm>
            <a:off x="5181600" y="23622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vál 27"/>
          <p:cNvSpPr/>
          <p:nvPr/>
        </p:nvSpPr>
        <p:spPr>
          <a:xfrm>
            <a:off x="5334000" y="25146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vál 28"/>
          <p:cNvSpPr/>
          <p:nvPr/>
        </p:nvSpPr>
        <p:spPr>
          <a:xfrm>
            <a:off x="5486400" y="26670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vál 29"/>
          <p:cNvSpPr/>
          <p:nvPr/>
        </p:nvSpPr>
        <p:spPr>
          <a:xfrm>
            <a:off x="5638800" y="28194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/>
          <p:cNvSpPr/>
          <p:nvPr/>
        </p:nvSpPr>
        <p:spPr>
          <a:xfrm>
            <a:off x="5791200" y="29718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Ovál 31"/>
          <p:cNvSpPr/>
          <p:nvPr/>
        </p:nvSpPr>
        <p:spPr>
          <a:xfrm>
            <a:off x="5943600" y="31242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vál 32"/>
          <p:cNvSpPr/>
          <p:nvPr/>
        </p:nvSpPr>
        <p:spPr>
          <a:xfrm>
            <a:off x="6096000" y="32766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Ovál 33"/>
          <p:cNvSpPr/>
          <p:nvPr/>
        </p:nvSpPr>
        <p:spPr>
          <a:xfrm>
            <a:off x="6248400" y="34290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vál 34"/>
          <p:cNvSpPr/>
          <p:nvPr/>
        </p:nvSpPr>
        <p:spPr>
          <a:xfrm>
            <a:off x="6781800" y="19050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Ovál 35"/>
          <p:cNvSpPr/>
          <p:nvPr/>
        </p:nvSpPr>
        <p:spPr>
          <a:xfrm>
            <a:off x="6934200" y="20574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Ovál 36"/>
          <p:cNvSpPr/>
          <p:nvPr/>
        </p:nvSpPr>
        <p:spPr>
          <a:xfrm>
            <a:off x="7086600" y="22098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Ovál 37"/>
          <p:cNvSpPr/>
          <p:nvPr/>
        </p:nvSpPr>
        <p:spPr>
          <a:xfrm>
            <a:off x="7239000" y="23622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Ovál 38"/>
          <p:cNvSpPr/>
          <p:nvPr/>
        </p:nvSpPr>
        <p:spPr>
          <a:xfrm>
            <a:off x="7391400" y="25146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Ovál 39"/>
          <p:cNvSpPr/>
          <p:nvPr/>
        </p:nvSpPr>
        <p:spPr>
          <a:xfrm>
            <a:off x="7543800" y="26670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/>
              <a:t>Igor</a:t>
            </a:r>
            <a:endParaRPr lang="sk-SK" sz="5400" dirty="0"/>
          </a:p>
        </p:txBody>
      </p:sp>
      <p:sp>
        <p:nvSpPr>
          <p:cNvPr id="6" name="Zástupný symbol obsahu 4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                            </a:t>
            </a:r>
            <a:r>
              <a:rPr lang="sk-SK" sz="5400" dirty="0" smtClean="0"/>
              <a:t>o 13 menej </a:t>
            </a:r>
            <a:endParaRPr lang="sk-SK" sz="5400" dirty="0"/>
          </a:p>
        </p:txBody>
      </p:sp>
      <p:sp>
        <p:nvSpPr>
          <p:cNvPr id="10" name="Ovál 9"/>
          <p:cNvSpPr/>
          <p:nvPr/>
        </p:nvSpPr>
        <p:spPr>
          <a:xfrm>
            <a:off x="1219200" y="21336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/>
          <p:cNvSpPr/>
          <p:nvPr/>
        </p:nvSpPr>
        <p:spPr>
          <a:xfrm>
            <a:off x="1371600" y="22860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24000" y="24384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 12"/>
          <p:cNvSpPr/>
          <p:nvPr/>
        </p:nvSpPr>
        <p:spPr>
          <a:xfrm>
            <a:off x="1676400" y="25908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vál 13"/>
          <p:cNvSpPr/>
          <p:nvPr/>
        </p:nvSpPr>
        <p:spPr>
          <a:xfrm>
            <a:off x="1828800" y="27432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vál 14"/>
          <p:cNvSpPr/>
          <p:nvPr/>
        </p:nvSpPr>
        <p:spPr>
          <a:xfrm>
            <a:off x="1981200" y="28956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vál 15"/>
          <p:cNvSpPr/>
          <p:nvPr/>
        </p:nvSpPr>
        <p:spPr>
          <a:xfrm>
            <a:off x="2133600" y="30480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 16"/>
          <p:cNvSpPr/>
          <p:nvPr/>
        </p:nvSpPr>
        <p:spPr>
          <a:xfrm>
            <a:off x="2286000" y="32004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vál 17"/>
          <p:cNvSpPr/>
          <p:nvPr/>
        </p:nvSpPr>
        <p:spPr>
          <a:xfrm>
            <a:off x="2438400" y="33528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vál 18"/>
          <p:cNvSpPr/>
          <p:nvPr/>
        </p:nvSpPr>
        <p:spPr>
          <a:xfrm>
            <a:off x="2590800" y="35052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2971800" y="20574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3124200" y="22098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vál 22"/>
          <p:cNvSpPr/>
          <p:nvPr/>
        </p:nvSpPr>
        <p:spPr>
          <a:xfrm>
            <a:off x="3276600" y="23622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/>
          <p:cNvSpPr/>
          <p:nvPr/>
        </p:nvSpPr>
        <p:spPr>
          <a:xfrm>
            <a:off x="3429000" y="25146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3581400" y="26670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3733800" y="28194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vál 26"/>
          <p:cNvSpPr/>
          <p:nvPr/>
        </p:nvSpPr>
        <p:spPr>
          <a:xfrm>
            <a:off x="3886200" y="29718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vál 27"/>
          <p:cNvSpPr/>
          <p:nvPr/>
        </p:nvSpPr>
        <p:spPr>
          <a:xfrm>
            <a:off x="4038600" y="31242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vál 28"/>
          <p:cNvSpPr/>
          <p:nvPr/>
        </p:nvSpPr>
        <p:spPr>
          <a:xfrm>
            <a:off x="4191000" y="32766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vál 29"/>
          <p:cNvSpPr/>
          <p:nvPr/>
        </p:nvSpPr>
        <p:spPr>
          <a:xfrm>
            <a:off x="4343400" y="34290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/>
          <p:cNvSpPr/>
          <p:nvPr/>
        </p:nvSpPr>
        <p:spPr>
          <a:xfrm>
            <a:off x="4724400" y="19050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Ovál 31"/>
          <p:cNvSpPr/>
          <p:nvPr/>
        </p:nvSpPr>
        <p:spPr>
          <a:xfrm>
            <a:off x="4876800" y="20574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vál 32"/>
          <p:cNvSpPr/>
          <p:nvPr/>
        </p:nvSpPr>
        <p:spPr>
          <a:xfrm>
            <a:off x="5029200" y="22098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Ovál 33"/>
          <p:cNvSpPr/>
          <p:nvPr/>
        </p:nvSpPr>
        <p:spPr>
          <a:xfrm>
            <a:off x="5181600" y="23622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vál 34"/>
          <p:cNvSpPr/>
          <p:nvPr/>
        </p:nvSpPr>
        <p:spPr>
          <a:xfrm>
            <a:off x="5334000" y="25146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Ovál 35"/>
          <p:cNvSpPr/>
          <p:nvPr/>
        </p:nvSpPr>
        <p:spPr>
          <a:xfrm>
            <a:off x="5486400" y="26670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Ovál 36"/>
          <p:cNvSpPr/>
          <p:nvPr/>
        </p:nvSpPr>
        <p:spPr>
          <a:xfrm>
            <a:off x="5638800" y="28194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Ovál 37"/>
          <p:cNvSpPr/>
          <p:nvPr/>
        </p:nvSpPr>
        <p:spPr>
          <a:xfrm>
            <a:off x="5791200" y="29718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Ovál 38"/>
          <p:cNvSpPr/>
          <p:nvPr/>
        </p:nvSpPr>
        <p:spPr>
          <a:xfrm>
            <a:off x="5943600" y="31242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Ovál 39"/>
          <p:cNvSpPr/>
          <p:nvPr/>
        </p:nvSpPr>
        <p:spPr>
          <a:xfrm>
            <a:off x="6096000" y="32766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Ovál 40"/>
          <p:cNvSpPr/>
          <p:nvPr/>
        </p:nvSpPr>
        <p:spPr>
          <a:xfrm>
            <a:off x="7010400" y="16764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Ovál 41"/>
          <p:cNvSpPr/>
          <p:nvPr/>
        </p:nvSpPr>
        <p:spPr>
          <a:xfrm>
            <a:off x="7543800" y="16764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Ovál 42"/>
          <p:cNvSpPr/>
          <p:nvPr/>
        </p:nvSpPr>
        <p:spPr>
          <a:xfrm>
            <a:off x="7010400" y="24384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4" name="Ovál 43"/>
          <p:cNvSpPr/>
          <p:nvPr/>
        </p:nvSpPr>
        <p:spPr>
          <a:xfrm>
            <a:off x="7543800" y="24384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5" name="Ovál 44"/>
          <p:cNvSpPr/>
          <p:nvPr/>
        </p:nvSpPr>
        <p:spPr>
          <a:xfrm>
            <a:off x="7010400" y="32004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6" name="Ovál 45"/>
          <p:cNvSpPr/>
          <p:nvPr/>
        </p:nvSpPr>
        <p:spPr>
          <a:xfrm>
            <a:off x="7543800" y="32004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3" name="Obdĺžnik 52"/>
          <p:cNvSpPr/>
          <p:nvPr/>
        </p:nvSpPr>
        <p:spPr>
          <a:xfrm rot="19008102">
            <a:off x="5532215" y="1232788"/>
            <a:ext cx="127828" cy="335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6" name="Obdĺžnik 55"/>
          <p:cNvSpPr/>
          <p:nvPr/>
        </p:nvSpPr>
        <p:spPr>
          <a:xfrm rot="19008102">
            <a:off x="7713747" y="1547565"/>
            <a:ext cx="101267" cy="80613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7" name="Obdĺžnik 56"/>
          <p:cNvSpPr/>
          <p:nvPr/>
        </p:nvSpPr>
        <p:spPr>
          <a:xfrm rot="19008102">
            <a:off x="7729787" y="2363824"/>
            <a:ext cx="101267" cy="80613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8" name="Obdĺžnik 57"/>
          <p:cNvSpPr/>
          <p:nvPr/>
        </p:nvSpPr>
        <p:spPr>
          <a:xfrm rot="19008102">
            <a:off x="7653586" y="3202025"/>
            <a:ext cx="101267" cy="80613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u="sng" dirty="0" smtClean="0">
                <a:solidFill>
                  <a:srgbClr val="FF0000"/>
                </a:solidFill>
              </a:rPr>
              <a:t>Igor</a:t>
            </a:r>
            <a:endParaRPr lang="sk-SK" sz="5400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7200" dirty="0" smtClean="0"/>
              <a:t>          </a:t>
            </a:r>
            <a:r>
              <a:rPr lang="sk-SK" sz="8800" dirty="0" smtClean="0"/>
              <a:t>36-13=23</a:t>
            </a:r>
          </a:p>
          <a:p>
            <a:pPr>
              <a:buNone/>
            </a:pPr>
            <a:r>
              <a:rPr lang="sk-SK" sz="4800" dirty="0" smtClean="0"/>
              <a:t>Igor ozdobil 23 veľkonočných vajíčok.</a:t>
            </a:r>
            <a:endParaRPr lang="sk-SK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/>
          </a:bodyPr>
          <a:lstStyle/>
          <a:p>
            <a:r>
              <a:rPr lang="sk-SK" dirty="0" smtClean="0"/>
              <a:t>Koľko veľkonočných vajíčok ozdobili </a:t>
            </a:r>
            <a:r>
              <a:rPr lang="sk-SK" b="1" u="sng" dirty="0" smtClean="0">
                <a:solidFill>
                  <a:srgbClr val="FF0000"/>
                </a:solidFill>
              </a:rPr>
              <a:t>spolu?</a:t>
            </a:r>
            <a:endParaRPr lang="sk-SK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66800" y="2590800"/>
            <a:ext cx="7620000" cy="3535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5400" dirty="0" smtClean="0"/>
              <a:t>Milena       36</a:t>
            </a:r>
          </a:p>
          <a:p>
            <a:pPr>
              <a:buNone/>
            </a:pPr>
            <a:r>
              <a:rPr lang="sk-SK" sz="5400" dirty="0" smtClean="0"/>
              <a:t>Igor             23</a:t>
            </a:r>
          </a:p>
          <a:p>
            <a:pPr>
              <a:buNone/>
            </a:pPr>
            <a:r>
              <a:rPr lang="sk-SK" sz="5400" dirty="0" smtClean="0"/>
              <a:t>Spolu            ?</a:t>
            </a:r>
            <a:endParaRPr lang="sk-SK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sz="2800" dirty="0" smtClean="0"/>
              <a:t>        Milena                                   Igor</a:t>
            </a:r>
            <a:r>
              <a:rPr lang="sk-SK" dirty="0" smtClean="0"/>
              <a:t> 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8800" dirty="0" smtClean="0"/>
              <a:t>     36+23= 59</a:t>
            </a:r>
          </a:p>
          <a:p>
            <a:pPr>
              <a:buNone/>
            </a:pPr>
            <a:r>
              <a:rPr lang="sk-SK" sz="4800" dirty="0" smtClean="0"/>
              <a:t> Spolu ozdobili 59 veľkonočných vajíčok.</a:t>
            </a:r>
            <a:endParaRPr lang="sk-SK" sz="4800" dirty="0"/>
          </a:p>
        </p:txBody>
      </p:sp>
      <p:sp>
        <p:nvSpPr>
          <p:cNvPr id="8" name="Ovál 7"/>
          <p:cNvSpPr/>
          <p:nvPr/>
        </p:nvSpPr>
        <p:spPr>
          <a:xfrm>
            <a:off x="2209800" y="4572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ál 9"/>
          <p:cNvSpPr/>
          <p:nvPr/>
        </p:nvSpPr>
        <p:spPr>
          <a:xfrm>
            <a:off x="2362200" y="6096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/>
          <p:cNvSpPr/>
          <p:nvPr/>
        </p:nvSpPr>
        <p:spPr>
          <a:xfrm>
            <a:off x="2514600" y="7620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2667000" y="9144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 12"/>
          <p:cNvSpPr/>
          <p:nvPr/>
        </p:nvSpPr>
        <p:spPr>
          <a:xfrm>
            <a:off x="2819400" y="10668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vál 13"/>
          <p:cNvSpPr/>
          <p:nvPr/>
        </p:nvSpPr>
        <p:spPr>
          <a:xfrm>
            <a:off x="2971800" y="12192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vál 14"/>
          <p:cNvSpPr/>
          <p:nvPr/>
        </p:nvSpPr>
        <p:spPr>
          <a:xfrm>
            <a:off x="3124200" y="13716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vál 15"/>
          <p:cNvSpPr/>
          <p:nvPr/>
        </p:nvSpPr>
        <p:spPr>
          <a:xfrm>
            <a:off x="3276600" y="15240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 16"/>
          <p:cNvSpPr/>
          <p:nvPr/>
        </p:nvSpPr>
        <p:spPr>
          <a:xfrm>
            <a:off x="3429000" y="16764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vál 17"/>
          <p:cNvSpPr/>
          <p:nvPr/>
        </p:nvSpPr>
        <p:spPr>
          <a:xfrm>
            <a:off x="3581400" y="18288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vál 18"/>
          <p:cNvSpPr/>
          <p:nvPr/>
        </p:nvSpPr>
        <p:spPr>
          <a:xfrm>
            <a:off x="2667000" y="3810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2819400" y="5334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2971800" y="6858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3124200" y="8382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vál 22"/>
          <p:cNvSpPr/>
          <p:nvPr/>
        </p:nvSpPr>
        <p:spPr>
          <a:xfrm>
            <a:off x="3276600" y="9906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/>
          <p:cNvSpPr/>
          <p:nvPr/>
        </p:nvSpPr>
        <p:spPr>
          <a:xfrm>
            <a:off x="3429000" y="11430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3581400" y="12954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3733800" y="14478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vál 26"/>
          <p:cNvSpPr/>
          <p:nvPr/>
        </p:nvSpPr>
        <p:spPr>
          <a:xfrm>
            <a:off x="3886200" y="16002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vál 27"/>
          <p:cNvSpPr/>
          <p:nvPr/>
        </p:nvSpPr>
        <p:spPr>
          <a:xfrm>
            <a:off x="4038600" y="17526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vál 28"/>
          <p:cNvSpPr/>
          <p:nvPr/>
        </p:nvSpPr>
        <p:spPr>
          <a:xfrm>
            <a:off x="3200400" y="3810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vál 29"/>
          <p:cNvSpPr/>
          <p:nvPr/>
        </p:nvSpPr>
        <p:spPr>
          <a:xfrm>
            <a:off x="3352800" y="5334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/>
          <p:cNvSpPr/>
          <p:nvPr/>
        </p:nvSpPr>
        <p:spPr>
          <a:xfrm>
            <a:off x="3505200" y="6858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Ovál 31"/>
          <p:cNvSpPr/>
          <p:nvPr/>
        </p:nvSpPr>
        <p:spPr>
          <a:xfrm>
            <a:off x="3657600" y="8382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vál 32"/>
          <p:cNvSpPr/>
          <p:nvPr/>
        </p:nvSpPr>
        <p:spPr>
          <a:xfrm>
            <a:off x="3810000" y="9906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Ovál 33"/>
          <p:cNvSpPr/>
          <p:nvPr/>
        </p:nvSpPr>
        <p:spPr>
          <a:xfrm>
            <a:off x="3962400" y="11430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vál 34"/>
          <p:cNvSpPr/>
          <p:nvPr/>
        </p:nvSpPr>
        <p:spPr>
          <a:xfrm>
            <a:off x="4114800" y="12954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Ovál 35"/>
          <p:cNvSpPr/>
          <p:nvPr/>
        </p:nvSpPr>
        <p:spPr>
          <a:xfrm>
            <a:off x="4267200" y="14478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Ovál 36"/>
          <p:cNvSpPr/>
          <p:nvPr/>
        </p:nvSpPr>
        <p:spPr>
          <a:xfrm>
            <a:off x="4419600" y="16002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Ovál 37"/>
          <p:cNvSpPr/>
          <p:nvPr/>
        </p:nvSpPr>
        <p:spPr>
          <a:xfrm>
            <a:off x="4572000" y="17526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Ovál 38"/>
          <p:cNvSpPr/>
          <p:nvPr/>
        </p:nvSpPr>
        <p:spPr>
          <a:xfrm>
            <a:off x="3733800" y="3810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Ovál 39"/>
          <p:cNvSpPr/>
          <p:nvPr/>
        </p:nvSpPr>
        <p:spPr>
          <a:xfrm>
            <a:off x="3886200" y="5334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Ovál 40"/>
          <p:cNvSpPr/>
          <p:nvPr/>
        </p:nvSpPr>
        <p:spPr>
          <a:xfrm>
            <a:off x="4038600" y="6858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Ovál 41"/>
          <p:cNvSpPr/>
          <p:nvPr/>
        </p:nvSpPr>
        <p:spPr>
          <a:xfrm>
            <a:off x="4191000" y="8382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Ovál 42"/>
          <p:cNvSpPr/>
          <p:nvPr/>
        </p:nvSpPr>
        <p:spPr>
          <a:xfrm>
            <a:off x="4343400" y="9906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4" name="Ovál 43"/>
          <p:cNvSpPr/>
          <p:nvPr/>
        </p:nvSpPr>
        <p:spPr>
          <a:xfrm>
            <a:off x="4495800" y="11430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5" name="Ovál 44"/>
          <p:cNvSpPr/>
          <p:nvPr/>
        </p:nvSpPr>
        <p:spPr>
          <a:xfrm>
            <a:off x="6172200" y="6096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6" name="Ovál 45"/>
          <p:cNvSpPr/>
          <p:nvPr/>
        </p:nvSpPr>
        <p:spPr>
          <a:xfrm>
            <a:off x="6324600" y="7620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7" name="Ovál 46"/>
          <p:cNvSpPr/>
          <p:nvPr/>
        </p:nvSpPr>
        <p:spPr>
          <a:xfrm>
            <a:off x="6477000" y="9144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8" name="Ovál 47"/>
          <p:cNvSpPr/>
          <p:nvPr/>
        </p:nvSpPr>
        <p:spPr>
          <a:xfrm>
            <a:off x="6629400" y="10668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9" name="Ovál 48"/>
          <p:cNvSpPr/>
          <p:nvPr/>
        </p:nvSpPr>
        <p:spPr>
          <a:xfrm>
            <a:off x="6781800" y="12192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0" name="Ovál 49"/>
          <p:cNvSpPr/>
          <p:nvPr/>
        </p:nvSpPr>
        <p:spPr>
          <a:xfrm>
            <a:off x="6934200" y="13716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1" name="Ovál 50"/>
          <p:cNvSpPr/>
          <p:nvPr/>
        </p:nvSpPr>
        <p:spPr>
          <a:xfrm>
            <a:off x="7086600" y="15240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2" name="Ovál 51"/>
          <p:cNvSpPr/>
          <p:nvPr/>
        </p:nvSpPr>
        <p:spPr>
          <a:xfrm>
            <a:off x="7239000" y="16764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3" name="Ovál 52"/>
          <p:cNvSpPr/>
          <p:nvPr/>
        </p:nvSpPr>
        <p:spPr>
          <a:xfrm>
            <a:off x="7391400" y="18288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4" name="Ovál 53"/>
          <p:cNvSpPr/>
          <p:nvPr/>
        </p:nvSpPr>
        <p:spPr>
          <a:xfrm>
            <a:off x="7543800" y="19812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5" name="Ovál 54"/>
          <p:cNvSpPr/>
          <p:nvPr/>
        </p:nvSpPr>
        <p:spPr>
          <a:xfrm>
            <a:off x="5715000" y="6858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6" name="Ovál 55"/>
          <p:cNvSpPr/>
          <p:nvPr/>
        </p:nvSpPr>
        <p:spPr>
          <a:xfrm>
            <a:off x="5867400" y="8382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7" name="Ovál 56"/>
          <p:cNvSpPr/>
          <p:nvPr/>
        </p:nvSpPr>
        <p:spPr>
          <a:xfrm>
            <a:off x="6019800" y="9906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8" name="Ovál 57"/>
          <p:cNvSpPr/>
          <p:nvPr/>
        </p:nvSpPr>
        <p:spPr>
          <a:xfrm>
            <a:off x="6172200" y="11430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9" name="Ovál 58"/>
          <p:cNvSpPr/>
          <p:nvPr/>
        </p:nvSpPr>
        <p:spPr>
          <a:xfrm>
            <a:off x="6324600" y="12954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0" name="Ovál 59"/>
          <p:cNvSpPr/>
          <p:nvPr/>
        </p:nvSpPr>
        <p:spPr>
          <a:xfrm>
            <a:off x="6477000" y="14478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1" name="Ovál 60"/>
          <p:cNvSpPr/>
          <p:nvPr/>
        </p:nvSpPr>
        <p:spPr>
          <a:xfrm>
            <a:off x="6629400" y="16002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2" name="Ovál 61"/>
          <p:cNvSpPr/>
          <p:nvPr/>
        </p:nvSpPr>
        <p:spPr>
          <a:xfrm>
            <a:off x="6781800" y="17526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3" name="Ovál 62"/>
          <p:cNvSpPr/>
          <p:nvPr/>
        </p:nvSpPr>
        <p:spPr>
          <a:xfrm>
            <a:off x="6934200" y="19050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4" name="Ovál 63"/>
          <p:cNvSpPr/>
          <p:nvPr/>
        </p:nvSpPr>
        <p:spPr>
          <a:xfrm>
            <a:off x="7086600" y="20574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5" name="Ovál 64"/>
          <p:cNvSpPr/>
          <p:nvPr/>
        </p:nvSpPr>
        <p:spPr>
          <a:xfrm>
            <a:off x="7010400" y="6096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6" name="Ovál 65"/>
          <p:cNvSpPr/>
          <p:nvPr/>
        </p:nvSpPr>
        <p:spPr>
          <a:xfrm>
            <a:off x="7162800" y="7620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7" name="Ovál 66"/>
          <p:cNvSpPr/>
          <p:nvPr/>
        </p:nvSpPr>
        <p:spPr>
          <a:xfrm>
            <a:off x="7315200" y="9144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sk-SK" sz="6600" dirty="0" smtClean="0"/>
              <a:t>Super sme to zvládli!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59</Words>
  <Application>Microsoft Office PowerPoint</Application>
  <PresentationFormat>Prezentácia na obrazovke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1" baseType="lpstr">
      <vt:lpstr>Arial</vt:lpstr>
      <vt:lpstr>Calibri</vt:lpstr>
      <vt:lpstr>Motív Office</vt:lpstr>
      <vt:lpstr>Výklad  učiva pomocou slovnej úlohy  dvojciferné čísla bez prechodu cez 10</vt:lpstr>
      <vt:lpstr>Milena ozdobila 36 veľkonočných vajíčok.  Igor ozdobil o 13 vajíčok menej.   Koľko veľkonočných vajíčok ozdobil Igor ?</vt:lpstr>
      <vt:lpstr>Milena</vt:lpstr>
      <vt:lpstr>Igor</vt:lpstr>
      <vt:lpstr>Igor</vt:lpstr>
      <vt:lpstr>Koľko veľkonočných vajíčok ozdobili spolu?</vt:lpstr>
      <vt:lpstr>        Milena                                   Igor  </vt:lpstr>
      <vt:lpstr>Super sme to zvládli!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Slovná úloha</dc:title>
  <dc:creator>riaditel</dc:creator>
  <cp:lastModifiedBy>riaditel</cp:lastModifiedBy>
  <cp:revision>8</cp:revision>
  <dcterms:modified xsi:type="dcterms:W3CDTF">2020-04-15T18:36:00Z</dcterms:modified>
</cp:coreProperties>
</file>