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70" r:id="rId5"/>
    <p:sldId id="272" r:id="rId6"/>
    <p:sldId id="274" r:id="rId7"/>
    <p:sldId id="275" r:id="rId8"/>
    <p:sldId id="276" r:id="rId9"/>
    <p:sldId id="268" r:id="rId10"/>
    <p:sldId id="269" r:id="rId11"/>
    <p:sldId id="271" r:id="rId12"/>
    <p:sldId id="273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537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357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451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698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803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18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631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72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496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071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175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3F784-E6FF-4A5A-BD47-1FFBE3EA32E8}" type="datetimeFigureOut">
              <a:rPr lang="sk-SK" smtClean="0"/>
              <a:pPr/>
              <a:t>1.5.2020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736A-FDE2-44ED-9EC7-47592C88DE28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390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0"/>
            <a:ext cx="113131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Toto je 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kružnica</a:t>
            </a:r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stredom 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k-SK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ál 4"/>
          <p:cNvSpPr/>
          <p:nvPr/>
        </p:nvSpPr>
        <p:spPr>
          <a:xfrm>
            <a:off x="2971303" y="1768752"/>
            <a:ext cx="5370550" cy="4935071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482832" y="5947252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00739" y="4236288"/>
            <a:ext cx="511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908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591" y="0"/>
            <a:ext cx="3330388" cy="6858000"/>
          </a:xfrm>
          <a:prstGeom prst="rect">
            <a:avLst/>
          </a:prstGeom>
        </p:spPr>
      </p:pic>
      <p:sp>
        <p:nvSpPr>
          <p:cNvPr id="3" name="Obdĺžniková bublina 2"/>
          <p:cNvSpPr/>
          <p:nvPr/>
        </p:nvSpPr>
        <p:spPr>
          <a:xfrm>
            <a:off x="4090735" y="325326"/>
            <a:ext cx="1171074" cy="612648"/>
          </a:xfrm>
          <a:prstGeom prst="wedgeRectCallout">
            <a:avLst>
              <a:gd name="adj1" fmla="val 115609"/>
              <a:gd name="adj2" fmla="val -160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solidFill>
                  <a:srgbClr val="C00000"/>
                </a:solidFill>
              </a:rPr>
              <a:t>rúčka</a:t>
            </a:r>
            <a:endParaRPr lang="sk-SK" sz="3200" b="1" dirty="0">
              <a:solidFill>
                <a:srgbClr val="C00000"/>
              </a:solidFill>
            </a:endParaRPr>
          </a:p>
        </p:txBody>
      </p:sp>
      <p:sp>
        <p:nvSpPr>
          <p:cNvPr id="4" name="Obdĺžniková bublina 3"/>
          <p:cNvSpPr/>
          <p:nvPr/>
        </p:nvSpPr>
        <p:spPr>
          <a:xfrm>
            <a:off x="7413813" y="3122676"/>
            <a:ext cx="3593431" cy="612648"/>
          </a:xfrm>
          <a:prstGeom prst="wedgeRectCallout">
            <a:avLst>
              <a:gd name="adj1" fmla="val -69048"/>
              <a:gd name="adj2" fmla="val -212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rgbClr val="C00000"/>
                </a:solidFill>
              </a:rPr>
              <a:t>n</a:t>
            </a:r>
            <a:r>
              <a:rPr lang="sk-SK" sz="3200" b="1" dirty="0" smtClean="0">
                <a:solidFill>
                  <a:srgbClr val="C00000"/>
                </a:solidFill>
              </a:rPr>
              <a:t>oha končiaca ihlou</a:t>
            </a:r>
            <a:endParaRPr lang="sk-SK" sz="3200" b="1" dirty="0">
              <a:solidFill>
                <a:srgbClr val="C00000"/>
              </a:solidFill>
            </a:endParaRPr>
          </a:p>
        </p:txBody>
      </p:sp>
      <p:sp>
        <p:nvSpPr>
          <p:cNvPr id="5" name="Obdĺžniková bublina 4"/>
          <p:cNvSpPr/>
          <p:nvPr/>
        </p:nvSpPr>
        <p:spPr>
          <a:xfrm>
            <a:off x="685803" y="3958390"/>
            <a:ext cx="3729788" cy="612648"/>
          </a:xfrm>
          <a:prstGeom prst="wedgeRectCallout">
            <a:avLst>
              <a:gd name="adj1" fmla="val 76227"/>
              <a:gd name="adj2" fmla="val -134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>
                <a:solidFill>
                  <a:srgbClr val="C00000"/>
                </a:solidFill>
              </a:rPr>
              <a:t>n</a:t>
            </a:r>
            <a:r>
              <a:rPr lang="sk-SK" sz="3200" b="1" dirty="0" smtClean="0">
                <a:solidFill>
                  <a:srgbClr val="C00000"/>
                </a:solidFill>
              </a:rPr>
              <a:t>oha končiaca tuhou</a:t>
            </a:r>
            <a:endParaRPr lang="sk-SK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9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4782671" cy="88181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držím kružidlo?</a:t>
            </a:r>
            <a:endParaRPr lang="sk-SK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5790" y="995082"/>
            <a:ext cx="12146210" cy="4844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sk-SK" sz="4000" dirty="0" smtClean="0"/>
              <a:t>Kružidlo držím jednou rukou.</a:t>
            </a:r>
          </a:p>
          <a:p>
            <a:pPr>
              <a:lnSpc>
                <a:spcPct val="200000"/>
              </a:lnSpc>
            </a:pPr>
            <a:r>
              <a:rPr lang="sk-SK" sz="4000" dirty="0" smtClean="0"/>
              <a:t>Hrot kružidla zapichnem do vyznačeného stredu kružnice.</a:t>
            </a:r>
          </a:p>
          <a:p>
            <a:pPr>
              <a:lnSpc>
                <a:spcPct val="200000"/>
              </a:lnSpc>
            </a:pPr>
            <a:r>
              <a:rPr lang="sk-SK" sz="4000" dirty="0" smtClean="0"/>
              <a:t>Rysujem tak, aby som vytváral oblúk.</a:t>
            </a:r>
          </a:p>
          <a:p>
            <a:pPr>
              <a:lnSpc>
                <a:spcPct val="200000"/>
              </a:lnSpc>
            </a:pPr>
            <a:r>
              <a:rPr lang="sk-SK" sz="4000" dirty="0" smtClean="0"/>
              <a:t>Pri rysovaní primerane tlačím na hrot kružidla.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6309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1024"/>
            <a:ext cx="5226424" cy="722500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rysujem kružnicu?</a:t>
            </a:r>
            <a:endParaRPr lang="sk-SK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8141" y="1180431"/>
            <a:ext cx="5198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Vyznačím si stred kružnice.</a:t>
            </a:r>
            <a:endParaRPr lang="sk-SK" sz="3600" dirty="0"/>
          </a:p>
        </p:txBody>
      </p:sp>
      <p:sp>
        <p:nvSpPr>
          <p:cNvPr id="4" name="BlokTextu 3"/>
          <p:cNvSpPr txBox="1"/>
          <p:nvPr/>
        </p:nvSpPr>
        <p:spPr>
          <a:xfrm>
            <a:off x="5755341" y="1180431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x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8141" y="2486834"/>
            <a:ext cx="4510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Pomenujem tento bod.</a:t>
            </a:r>
            <a:endParaRPr lang="sk-SK" sz="3600" dirty="0"/>
          </a:p>
        </p:txBody>
      </p:sp>
      <p:sp>
        <p:nvSpPr>
          <p:cNvPr id="6" name="BlokTextu 5"/>
          <p:cNvSpPr txBox="1"/>
          <p:nvPr/>
        </p:nvSpPr>
        <p:spPr>
          <a:xfrm>
            <a:off x="4581283" y="2459645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x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542811" y="2809999"/>
            <a:ext cx="426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S</a:t>
            </a:r>
            <a:endParaRPr lang="sk-SK" sz="40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0" y="3939777"/>
            <a:ext cx="8464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Do kružidla vezmem daný polomer kružnice.</a:t>
            </a:r>
            <a:endParaRPr lang="sk-SK" sz="3600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773" y="1656790"/>
            <a:ext cx="1543050" cy="2952750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28141" y="5102866"/>
            <a:ext cx="7970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Narysujem kružnicu s daným polomerom.</a:t>
            </a:r>
            <a:endParaRPr lang="sk-SK" sz="3600" dirty="0"/>
          </a:p>
        </p:txBody>
      </p:sp>
      <p:sp>
        <p:nvSpPr>
          <p:cNvPr id="11" name="Ovál 10"/>
          <p:cNvSpPr/>
          <p:nvPr/>
        </p:nvSpPr>
        <p:spPr>
          <a:xfrm>
            <a:off x="9822898" y="4609540"/>
            <a:ext cx="1692832" cy="170775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FF0000"/>
                </a:solidFill>
              </a:rPr>
              <a:t>x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0455954" y="5463418"/>
            <a:ext cx="426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S</a:t>
            </a:r>
            <a:endParaRPr lang="sk-SK" sz="4000" b="1" dirty="0"/>
          </a:p>
        </p:txBody>
      </p:sp>
      <p:cxnSp>
        <p:nvCxnSpPr>
          <p:cNvPr id="14" name="Rovná spojovacia šípka 13"/>
          <p:cNvCxnSpPr>
            <a:stCxn id="12" idx="0"/>
          </p:cNvCxnSpPr>
          <p:nvPr/>
        </p:nvCxnSpPr>
        <p:spPr>
          <a:xfrm>
            <a:off x="10669314" y="5463418"/>
            <a:ext cx="846416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10912749" y="5063307"/>
            <a:ext cx="2760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r</a:t>
            </a:r>
            <a:endParaRPr lang="sk-SK" sz="20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28141" y="6216256"/>
            <a:ext cx="7081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Pomenuj kružnicu písmenom malé </a:t>
            </a:r>
            <a:r>
              <a:rPr lang="sk-SK" sz="3600" b="1" dirty="0" smtClean="0"/>
              <a:t>k</a:t>
            </a:r>
            <a:r>
              <a:rPr lang="sk-SK" sz="3600" dirty="0" smtClean="0"/>
              <a:t>.</a:t>
            </a:r>
            <a:endParaRPr lang="sk-SK" sz="3600" dirty="0"/>
          </a:p>
        </p:txBody>
      </p:sp>
      <p:sp>
        <p:nvSpPr>
          <p:cNvPr id="20" name="BlokTextu 19"/>
          <p:cNvSpPr txBox="1"/>
          <p:nvPr/>
        </p:nvSpPr>
        <p:spPr>
          <a:xfrm>
            <a:off x="11163881" y="6063178"/>
            <a:ext cx="431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68361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 animBg="1"/>
      <p:bldP spid="12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0"/>
            <a:ext cx="99102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Toto je 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kruh</a:t>
            </a:r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 stredom </a:t>
            </a:r>
            <a:r>
              <a:rPr lang="sk-SK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sk-SK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sk-SK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ál 2"/>
          <p:cNvSpPr/>
          <p:nvPr/>
        </p:nvSpPr>
        <p:spPr>
          <a:xfrm>
            <a:off x="160870" y="1768752"/>
            <a:ext cx="5370550" cy="4935071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/>
              <a:t>x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2590305" y="4236287"/>
            <a:ext cx="511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860655" y="5664864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sk-SK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5531420" y="2343381"/>
            <a:ext cx="6555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b="1" dirty="0">
                <a:solidFill>
                  <a:srgbClr val="FF0000"/>
                </a:solidFill>
                <a:latin typeface="Arial" panose="020B0604020202020204" pitchFamily="34" charset="0"/>
              </a:rPr>
              <a:t>Kruh</a:t>
            </a:r>
            <a:r>
              <a:rPr lang="sk-SK" sz="2000" dirty="0">
                <a:solidFill>
                  <a:srgbClr val="222222"/>
                </a:solidFill>
                <a:latin typeface="Arial" panose="020B0604020202020204" pitchFamily="34" charset="0"/>
              </a:rPr>
              <a:t> je plocha ohraničená kružnicou vrátane nej samej.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80273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314903"/>
            <a:ext cx="12075458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dirty="0" smtClean="0"/>
              <a:t>Na </a:t>
            </a:r>
            <a:r>
              <a:rPr lang="sk-SK" sz="2400" b="1" dirty="0" smtClean="0"/>
              <a:t>kruhu </a:t>
            </a:r>
            <a:r>
              <a:rPr lang="sk-SK" sz="2400" dirty="0" smtClean="0"/>
              <a:t>alebo </a:t>
            </a:r>
            <a:r>
              <a:rPr lang="sk-SK" sz="2400" b="1" dirty="0" smtClean="0"/>
              <a:t>kružnici</a:t>
            </a:r>
            <a:r>
              <a:rPr lang="sk-SK" sz="2400" dirty="0" smtClean="0"/>
              <a:t> meriame viacero údajov. K základným paria </a:t>
            </a:r>
            <a:r>
              <a:rPr lang="sk-SK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polomer</a:t>
            </a:r>
            <a:r>
              <a:rPr lang="sk-SK" sz="2400" dirty="0" smtClean="0"/>
              <a:t> a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priemer</a:t>
            </a:r>
            <a:r>
              <a:rPr lang="sk-SK" sz="2400" dirty="0" smtClean="0"/>
              <a:t>.  </a:t>
            </a:r>
          </a:p>
          <a:p>
            <a:pPr algn="ctr"/>
            <a:r>
              <a:rPr lang="sk-SK" sz="2400" dirty="0" smtClean="0"/>
              <a:t>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 </a:t>
            </a:r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algn="ctr"/>
            <a:r>
              <a:rPr lang="sk-SK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Polomer je označený </a:t>
            </a:r>
            <a:r>
              <a:rPr lang="sk-SK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modrou čiarou</a:t>
            </a:r>
            <a:r>
              <a:rPr lang="sk-SK" sz="2800" dirty="0" smtClean="0"/>
              <a:t>.      </a:t>
            </a:r>
            <a:r>
              <a:rPr lang="sk-SK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Priemer je označený </a:t>
            </a:r>
            <a:r>
              <a:rPr lang="sk-SK" sz="28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zelenou čiarou</a:t>
            </a:r>
            <a:r>
              <a:rPr lang="sk-SK" sz="2800" dirty="0" smtClean="0"/>
              <a:t>.  </a:t>
            </a:r>
          </a:p>
          <a:p>
            <a:endParaRPr lang="sk-SK" dirty="0" smtClean="0"/>
          </a:p>
        </p:txBody>
      </p:sp>
      <p:sp>
        <p:nvSpPr>
          <p:cNvPr id="3" name="Ovál 2"/>
          <p:cNvSpPr/>
          <p:nvPr/>
        </p:nvSpPr>
        <p:spPr>
          <a:xfrm>
            <a:off x="223427" y="1183341"/>
            <a:ext cx="5007479" cy="454638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V="1">
            <a:off x="2727166" y="1425388"/>
            <a:ext cx="1038010" cy="20311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>
            <a:endCxn id="3" idx="6"/>
          </p:cNvCxnSpPr>
          <p:nvPr/>
        </p:nvCxnSpPr>
        <p:spPr>
          <a:xfrm>
            <a:off x="223427" y="3436362"/>
            <a:ext cx="5007479" cy="201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937844" y="4477582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471326" y="3456533"/>
            <a:ext cx="511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566749" y="1219804"/>
            <a:ext cx="4970827" cy="4546385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/>
              <a:t>x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8796322" y="355425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1040058" y="4544178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Rovná spojovacia šípka 15"/>
          <p:cNvCxnSpPr/>
          <p:nvPr/>
        </p:nvCxnSpPr>
        <p:spPr>
          <a:xfrm flipV="1">
            <a:off x="9052161" y="1371456"/>
            <a:ext cx="1086921" cy="2121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>
            <a:endCxn id="13" idx="6"/>
          </p:cNvCxnSpPr>
          <p:nvPr/>
        </p:nvCxnSpPr>
        <p:spPr>
          <a:xfrm flipV="1">
            <a:off x="6530097" y="3492997"/>
            <a:ext cx="5007479" cy="10456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51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4289612" cy="762841"/>
          </a:xfrm>
        </p:spPr>
        <p:txBody>
          <a:bodyPr>
            <a:noAutofit/>
          </a:bodyPr>
          <a:lstStyle/>
          <a:p>
            <a:r>
              <a:rPr lang="sk-SK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Polomer kružnice</a:t>
            </a:r>
            <a:endParaRPr lang="sk-SK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ál 2"/>
          <p:cNvSpPr/>
          <p:nvPr/>
        </p:nvSpPr>
        <p:spPr>
          <a:xfrm>
            <a:off x="120098" y="2106670"/>
            <a:ext cx="5007479" cy="454638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367997" y="4338698"/>
            <a:ext cx="511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611089" y="5729725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  <p:cxnSp>
        <p:nvCxnSpPr>
          <p:cNvPr id="6" name="Rovná spojovacia šípka 5"/>
          <p:cNvCxnSpPr/>
          <p:nvPr/>
        </p:nvCxnSpPr>
        <p:spPr>
          <a:xfrm flipV="1">
            <a:off x="2623836" y="3484303"/>
            <a:ext cx="2328928" cy="9015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BlokTextu 7"/>
          <p:cNvSpPr txBox="1"/>
          <p:nvPr/>
        </p:nvSpPr>
        <p:spPr>
          <a:xfrm>
            <a:off x="3327580" y="3484303"/>
            <a:ext cx="3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0070C0"/>
                </a:solidFill>
              </a:rPr>
              <a:t>r</a:t>
            </a:r>
            <a:endParaRPr lang="sk-SK" sz="3600" b="1" dirty="0">
              <a:solidFill>
                <a:srgbClr val="0070C0"/>
              </a:solidFill>
            </a:endParaRPr>
          </a:p>
        </p:txBody>
      </p:sp>
      <p:sp>
        <p:nvSpPr>
          <p:cNvPr id="9" name="Oválna bublina 8"/>
          <p:cNvSpPr/>
          <p:nvPr/>
        </p:nvSpPr>
        <p:spPr>
          <a:xfrm>
            <a:off x="5477434" y="117382"/>
            <a:ext cx="6714566" cy="2123758"/>
          </a:xfrm>
          <a:prstGeom prst="wedgeEllipseCallout">
            <a:avLst>
              <a:gd name="adj1" fmla="val -69790"/>
              <a:gd name="adj2" fmla="val -3673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Je vzdialenosť </a:t>
            </a:r>
          </a:p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medzi ľubovoľným bodom kružnice a stredom kružnice.</a:t>
            </a:r>
          </a:p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 Označujeme ho malým písmenom </a:t>
            </a:r>
            <a:r>
              <a:rPr lang="sk-SK" sz="3200" b="1" dirty="0" smtClean="0">
                <a:solidFill>
                  <a:srgbClr val="0070C0"/>
                </a:solidFill>
              </a:rPr>
              <a:t>r</a:t>
            </a:r>
            <a:r>
              <a:rPr lang="sk-SK" sz="2300" dirty="0" smtClean="0">
                <a:solidFill>
                  <a:srgbClr val="FFC000"/>
                </a:solidFill>
              </a:rPr>
              <a:t>.</a:t>
            </a:r>
            <a:endParaRPr lang="sk-SK" sz="2300" dirty="0">
              <a:solidFill>
                <a:srgbClr val="FFC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577263" y="4330469"/>
            <a:ext cx="5225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/SA/ = polomer kružnice</a:t>
            </a:r>
            <a:endParaRPr lang="sk-SK" sz="4000" dirty="0"/>
          </a:p>
        </p:txBody>
      </p:sp>
      <p:sp>
        <p:nvSpPr>
          <p:cNvPr id="11" name="BlokTextu 10"/>
          <p:cNvSpPr txBox="1"/>
          <p:nvPr/>
        </p:nvSpPr>
        <p:spPr>
          <a:xfrm>
            <a:off x="4973426" y="2908354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A</a:t>
            </a:r>
            <a:endParaRPr lang="sk-SK" sz="3600" b="1" dirty="0"/>
          </a:p>
        </p:txBody>
      </p:sp>
      <p:cxnSp>
        <p:nvCxnSpPr>
          <p:cNvPr id="13" name="Rovná spojnica 12"/>
          <p:cNvCxnSpPr/>
          <p:nvPr/>
        </p:nvCxnSpPr>
        <p:spPr>
          <a:xfrm flipV="1">
            <a:off x="4869333" y="3403369"/>
            <a:ext cx="177133" cy="212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24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684494" cy="762841"/>
          </a:xfrm>
        </p:spPr>
        <p:txBody>
          <a:bodyPr>
            <a:noAutofit/>
          </a:bodyPr>
          <a:lstStyle/>
          <a:p>
            <a:r>
              <a:rPr lang="sk-SK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Polomer kruhu</a:t>
            </a:r>
            <a:endParaRPr lang="sk-SK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álna bublina 3"/>
          <p:cNvSpPr/>
          <p:nvPr/>
        </p:nvSpPr>
        <p:spPr>
          <a:xfrm>
            <a:off x="5163671" y="117382"/>
            <a:ext cx="7028329" cy="2123758"/>
          </a:xfrm>
          <a:prstGeom prst="wedgeEllipseCallout">
            <a:avLst>
              <a:gd name="adj1" fmla="val -72851"/>
              <a:gd name="adj2" fmla="val -3673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Je vzdialenosť </a:t>
            </a:r>
          </a:p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medzi stredom kruhu a okrajom kruhu.</a:t>
            </a:r>
          </a:p>
          <a:p>
            <a:pPr algn="ctr"/>
            <a:r>
              <a:rPr lang="sk-SK" sz="2300" dirty="0" smtClean="0">
                <a:solidFill>
                  <a:srgbClr val="FFC000"/>
                </a:solidFill>
              </a:rPr>
              <a:t> Označujeme ho malým písmenom </a:t>
            </a:r>
            <a:r>
              <a:rPr lang="sk-SK" sz="3200" b="1" dirty="0" smtClean="0">
                <a:solidFill>
                  <a:srgbClr val="0070C0"/>
                </a:solidFill>
              </a:rPr>
              <a:t>r</a:t>
            </a:r>
            <a:r>
              <a:rPr lang="sk-SK" sz="2300" dirty="0" smtClean="0">
                <a:solidFill>
                  <a:srgbClr val="FFC000"/>
                </a:solidFill>
              </a:rPr>
              <a:t>.</a:t>
            </a:r>
            <a:endParaRPr lang="sk-SK" sz="2300" dirty="0">
              <a:solidFill>
                <a:srgbClr val="FFC000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192844" y="2241140"/>
            <a:ext cx="4970827" cy="4546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/>
              <a:t>x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437182" y="451433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4437552" y="5860315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Rovná spojovacia šípka 7"/>
          <p:cNvCxnSpPr/>
          <p:nvPr/>
        </p:nvCxnSpPr>
        <p:spPr>
          <a:xfrm flipV="1">
            <a:off x="2678256" y="2392791"/>
            <a:ext cx="1086921" cy="212154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2873544" y="3164469"/>
            <a:ext cx="348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0070C0"/>
                </a:solidFill>
              </a:rPr>
              <a:t>r</a:t>
            </a:r>
            <a:endParaRPr lang="sk-SK" sz="3600" b="1" dirty="0">
              <a:solidFill>
                <a:srgbClr val="0070C0"/>
              </a:solidFill>
            </a:endParaRPr>
          </a:p>
        </p:txBody>
      </p:sp>
      <p:cxnSp>
        <p:nvCxnSpPr>
          <p:cNvPr id="10" name="Rovná spojnica 9"/>
          <p:cNvCxnSpPr/>
          <p:nvPr/>
        </p:nvCxnSpPr>
        <p:spPr>
          <a:xfrm flipV="1">
            <a:off x="3672456" y="2392791"/>
            <a:ext cx="166183" cy="106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3691641" y="1929142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B</a:t>
            </a:r>
            <a:endParaRPr lang="sk-SK" sz="2800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6577263" y="4330469"/>
            <a:ext cx="4690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/SB/ = polomer kruhu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07303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9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1298248" y="901558"/>
            <a:ext cx="5007479" cy="454638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cxnSp>
        <p:nvCxnSpPr>
          <p:cNvPr id="4" name="Rovná spojovacia šípka 3"/>
          <p:cNvCxnSpPr/>
          <p:nvPr/>
        </p:nvCxnSpPr>
        <p:spPr>
          <a:xfrm>
            <a:off x="1298248" y="3174750"/>
            <a:ext cx="5007479" cy="2017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lokTextu 4"/>
          <p:cNvSpPr txBox="1"/>
          <p:nvPr/>
        </p:nvSpPr>
        <p:spPr>
          <a:xfrm>
            <a:off x="3560912" y="319492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966468" y="2651530"/>
            <a:ext cx="482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703802" y="2733257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305725" y="2913140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</p:txBody>
      </p:sp>
      <p:cxnSp>
        <p:nvCxnSpPr>
          <p:cNvPr id="11" name="Rovná spojnica 10"/>
          <p:cNvCxnSpPr/>
          <p:nvPr/>
        </p:nvCxnSpPr>
        <p:spPr>
          <a:xfrm flipV="1">
            <a:off x="6222636" y="3194922"/>
            <a:ext cx="195388" cy="86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flipV="1">
            <a:off x="1215154" y="3174750"/>
            <a:ext cx="239669" cy="106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kTextu 14"/>
          <p:cNvSpPr txBox="1"/>
          <p:nvPr/>
        </p:nvSpPr>
        <p:spPr>
          <a:xfrm>
            <a:off x="6577263" y="4330469"/>
            <a:ext cx="5166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 smtClean="0"/>
              <a:t>/OP/ = priemer kružnice</a:t>
            </a:r>
            <a:endParaRPr lang="sk-SK" sz="4000" dirty="0"/>
          </a:p>
        </p:txBody>
      </p:sp>
      <p:sp>
        <p:nvSpPr>
          <p:cNvPr id="16" name="BlokTextu 15"/>
          <p:cNvSpPr txBox="1"/>
          <p:nvPr/>
        </p:nvSpPr>
        <p:spPr>
          <a:xfrm>
            <a:off x="4915889" y="5189458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01006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8" grpId="0"/>
      <p:bldP spid="10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5" y="83683"/>
            <a:ext cx="6332621" cy="789906"/>
          </a:xfrm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Bod</a:t>
            </a:r>
            <a:r>
              <a:rPr lang="sk-SK" dirty="0" smtClean="0"/>
              <a:t> patrí / nepatrí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kružnici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1569645" y="1880125"/>
            <a:ext cx="5007479" cy="454638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tx1"/>
                </a:solidFill>
              </a:rPr>
              <a:t>x</a:t>
            </a:r>
            <a:endParaRPr lang="sk-SK" sz="2800" dirty="0">
              <a:solidFill>
                <a:schemeClr val="tx1"/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800801" y="4153317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349026" y="5885124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</a:p>
        </p:txBody>
      </p:sp>
      <p:cxnSp>
        <p:nvCxnSpPr>
          <p:cNvPr id="6" name="Rovná spojnica 5"/>
          <p:cNvCxnSpPr/>
          <p:nvPr/>
        </p:nvCxnSpPr>
        <p:spPr>
          <a:xfrm flipV="1">
            <a:off x="5220096" y="2133599"/>
            <a:ext cx="257860" cy="172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flipV="1">
            <a:off x="6448194" y="3926949"/>
            <a:ext cx="257860" cy="172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>
            <a:off x="1569645" y="3384395"/>
            <a:ext cx="257860" cy="136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6593896" y="3441030"/>
            <a:ext cx="449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007733" y="2461065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5383365" y="1537735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780421" y="5115355"/>
            <a:ext cx="4393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Body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Z, U, E </a:t>
            </a:r>
            <a:r>
              <a:rPr lang="sk-SK" sz="2800" dirty="0" smtClean="0">
                <a:solidFill>
                  <a:srgbClr val="FF0000"/>
                </a:solidFill>
              </a:rPr>
              <a:t>patria</a:t>
            </a:r>
            <a:r>
              <a:rPr lang="sk-SK" sz="2800" dirty="0" smtClean="0"/>
              <a:t> kružnici k.</a:t>
            </a:r>
            <a:endParaRPr lang="sk-SK" sz="2800" dirty="0"/>
          </a:p>
        </p:txBody>
      </p:sp>
      <p:sp>
        <p:nvSpPr>
          <p:cNvPr id="15" name="BlokTextu 14"/>
          <p:cNvSpPr txBox="1"/>
          <p:nvPr/>
        </p:nvSpPr>
        <p:spPr>
          <a:xfrm>
            <a:off x="3000209" y="259174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x</a:t>
            </a:r>
            <a:endParaRPr lang="sk-SK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2931280" y="2696692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sk-SK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8871284" y="188012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x</a:t>
            </a:r>
            <a:endParaRPr lang="sk-SK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8802355" y="2064791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>
                <a:solidFill>
                  <a:schemeClr val="accent6">
                    <a:lumMod val="75000"/>
                  </a:schemeClr>
                </a:solidFill>
              </a:rPr>
              <a:t>G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7798105" y="5885124"/>
            <a:ext cx="444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Body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, G </a:t>
            </a:r>
            <a:r>
              <a:rPr lang="sk-SK" sz="2800" dirty="0" smtClean="0">
                <a:solidFill>
                  <a:srgbClr val="FF0000"/>
                </a:solidFill>
              </a:rPr>
              <a:t>nepatria </a:t>
            </a:r>
            <a:r>
              <a:rPr lang="sk-SK" sz="2800" dirty="0" smtClean="0"/>
              <a:t>kružnici k.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15269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11" grpId="0"/>
      <p:bldP spid="12" grpId="0"/>
      <p:bldP spid="13" grpId="0"/>
      <p:bldP spid="14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32347" y="97399"/>
            <a:ext cx="5851358" cy="692946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Bod</a:t>
            </a:r>
            <a:r>
              <a:rPr lang="sk-SK" dirty="0" smtClean="0"/>
              <a:t> patrí / nepatrí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kruhu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1012878" y="1840088"/>
            <a:ext cx="4970827" cy="45463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dirty="0"/>
              <a:t>x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257216" y="426561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854647" y="5805048"/>
            <a:ext cx="562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sk-SK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1082586" y="3047511"/>
            <a:ext cx="257860" cy="1363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flipV="1">
            <a:off x="5855368" y="4014536"/>
            <a:ext cx="256674" cy="987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flipH="1">
            <a:off x="4574147" y="1840088"/>
            <a:ext cx="62021" cy="3056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783525" y="2260537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4565982" y="1207471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endParaRPr lang="sk-SK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6112042" y="3342282"/>
            <a:ext cx="482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sk-SK" sz="5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2450017" y="3047511"/>
            <a:ext cx="428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sk-SK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2506812" y="293102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x</a:t>
            </a:r>
            <a:endParaRPr lang="sk-SK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8802355" y="2064791"/>
            <a:ext cx="479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>
                <a:solidFill>
                  <a:schemeClr val="accent6">
                    <a:lumMod val="75000"/>
                  </a:schemeClr>
                </a:solidFill>
              </a:rPr>
              <a:t>G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8896932" y="189120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x</a:t>
            </a:r>
            <a:endParaRPr lang="sk-SK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7347285" y="4927332"/>
            <a:ext cx="4505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Body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Z, U, E, C </a:t>
            </a:r>
            <a:r>
              <a:rPr lang="sk-SK" sz="2800" dirty="0" smtClean="0">
                <a:solidFill>
                  <a:srgbClr val="FF0000"/>
                </a:solidFill>
              </a:rPr>
              <a:t>patria</a:t>
            </a:r>
            <a:r>
              <a:rPr lang="sk-SK" sz="2800" dirty="0" smtClean="0"/>
              <a:t> kruhu </a:t>
            </a:r>
            <a:r>
              <a:rPr lang="sk-SK" sz="2800" dirty="0"/>
              <a:t>K</a:t>
            </a:r>
            <a:r>
              <a:rPr lang="sk-SK" sz="2800" dirty="0" smtClean="0"/>
              <a:t>.</a:t>
            </a:r>
            <a:endParaRPr lang="sk-SK" sz="2800" dirty="0"/>
          </a:p>
        </p:txBody>
      </p:sp>
      <p:sp>
        <p:nvSpPr>
          <p:cNvPr id="21" name="BlokTextu 20"/>
          <p:cNvSpPr txBox="1"/>
          <p:nvPr/>
        </p:nvSpPr>
        <p:spPr>
          <a:xfrm>
            <a:off x="7347285" y="5863253"/>
            <a:ext cx="3499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Bod </a:t>
            </a:r>
            <a:r>
              <a:rPr lang="sk-SK" sz="2800" b="1" dirty="0" smtClean="0">
                <a:solidFill>
                  <a:schemeClr val="accent6">
                    <a:lumMod val="75000"/>
                  </a:schemeClr>
                </a:solidFill>
              </a:rPr>
              <a:t>G </a:t>
            </a:r>
            <a:r>
              <a:rPr lang="sk-SK" sz="2800" dirty="0" smtClean="0">
                <a:solidFill>
                  <a:srgbClr val="FF0000"/>
                </a:solidFill>
              </a:rPr>
              <a:t>nepatrí </a:t>
            </a:r>
            <a:r>
              <a:rPr lang="sk-SK" sz="2800" dirty="0" smtClean="0"/>
              <a:t>kruhu K.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81582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309282"/>
            <a:ext cx="88616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sk-SK" sz="2500" dirty="0" smtClean="0"/>
              <a:t>Na rysovanie kružníc a kruhov používame </a:t>
            </a:r>
            <a:r>
              <a:rPr lang="sk-SK" sz="2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kružidlo</a:t>
            </a:r>
            <a:r>
              <a:rPr lang="sk-SK" sz="2500" dirty="0" smtClean="0"/>
              <a:t>. </a:t>
            </a:r>
          </a:p>
          <a:p>
            <a:pPr>
              <a:lnSpc>
                <a:spcPct val="250000"/>
              </a:lnSpc>
            </a:pPr>
            <a:r>
              <a:rPr lang="sk-SK" dirty="0" smtClean="0"/>
              <a:t>Kružidlo má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rúčku</a:t>
            </a:r>
            <a:r>
              <a:rPr lang="sk-SK" b="1" dirty="0" smtClean="0"/>
              <a:t> </a:t>
            </a:r>
            <a:r>
              <a:rPr lang="sk-SK" dirty="0" smtClean="0"/>
              <a:t>a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dve nohy</a:t>
            </a:r>
            <a:r>
              <a:rPr lang="sk-SK" dirty="0" smtClean="0"/>
              <a:t>.</a:t>
            </a:r>
          </a:p>
          <a:p>
            <a:pPr>
              <a:lnSpc>
                <a:spcPct val="250000"/>
              </a:lnSpc>
            </a:pPr>
            <a:r>
              <a:rPr lang="sk-SK" b="1" dirty="0" smtClean="0">
                <a:solidFill>
                  <a:srgbClr val="00B050"/>
                </a:solidFill>
              </a:rPr>
              <a:t>Jednu nohu končiacu ihlou  </a:t>
            </a:r>
            <a:r>
              <a:rPr lang="sk-SK" dirty="0" smtClean="0"/>
              <a:t>a </a:t>
            </a:r>
            <a:r>
              <a:rPr lang="sk-SK" b="1" dirty="0" smtClean="0">
                <a:solidFill>
                  <a:srgbClr val="0070C0"/>
                </a:solidFill>
              </a:rPr>
              <a:t>druhú nohu končiacu tuhou</a:t>
            </a:r>
            <a:r>
              <a:rPr lang="sk-SK" dirty="0" smtClean="0"/>
              <a:t>. </a:t>
            </a:r>
            <a:r>
              <a:rPr lang="sk-SK" b="1" dirty="0" smtClean="0">
                <a:solidFill>
                  <a:srgbClr val="C00000"/>
                </a:solidFill>
              </a:rPr>
              <a:t>Tuhu strúhame do tvaru mostíka.</a:t>
            </a:r>
          </a:p>
          <a:p>
            <a:pPr>
              <a:lnSpc>
                <a:spcPct val="250000"/>
              </a:lnSpc>
            </a:pPr>
            <a:endParaRPr lang="sk-SK" sz="1000" b="1" u="sng" dirty="0" smtClean="0">
              <a:solidFill>
                <a:srgbClr val="FF0000"/>
              </a:solidFill>
            </a:endParaRPr>
          </a:p>
          <a:p>
            <a:pPr>
              <a:lnSpc>
                <a:spcPct val="250000"/>
              </a:lnSpc>
            </a:pPr>
            <a:r>
              <a:rPr lang="sk-SK" sz="2500" b="1" u="sng" dirty="0" smtClean="0">
                <a:solidFill>
                  <a:srgbClr val="FF0000"/>
                </a:solidFill>
              </a:rPr>
              <a:t>Kružnicu aj kruh rysujeme</a:t>
            </a:r>
            <a:r>
              <a:rPr lang="sk-SK" dirty="0" smtClean="0"/>
              <a:t>: </a:t>
            </a: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sk-SK" dirty="0" smtClean="0"/>
              <a:t>Najprv si popri pravítku natiahneme do kružidla dĺžku polomeru.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sk-SK" dirty="0" smtClean="0"/>
              <a:t>Potom zapichneme kružidlo ihlou do vopred určeného stredu.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sk-SK" dirty="0" smtClean="0"/>
              <a:t>Kružidlo stočíme zachytením rúčky kružidla medzi palcom a ukazovákom okolo zapichnutej nohy. 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1612" y="0"/>
            <a:ext cx="3330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22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348</Words>
  <Application>Microsoft Office PowerPoint</Application>
  <PresentationFormat>Širokouhlá</PresentationFormat>
  <Paragraphs>118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  <vt:lpstr>Prezentácia programu PowerPoint</vt:lpstr>
      <vt:lpstr>Polomer kružnice</vt:lpstr>
      <vt:lpstr>Polomer kruhu</vt:lpstr>
      <vt:lpstr>Prezentácia programu PowerPoint</vt:lpstr>
      <vt:lpstr>Bod patrí / nepatrí kružnici</vt:lpstr>
      <vt:lpstr>Bod patrí / nepatrí kruhu</vt:lpstr>
      <vt:lpstr>Prezentácia programu PowerPoint</vt:lpstr>
      <vt:lpstr>Prezentácia programu PowerPoint</vt:lpstr>
      <vt:lpstr>Ako držím kružidlo?</vt:lpstr>
      <vt:lpstr>Ako rysujem kružnicu?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KRUH, KRUŽNICA                      A ICH VLASTNOSTI</dc:title>
  <dc:creator>ŽIAK-O5</dc:creator>
  <cp:lastModifiedBy>riaditel</cp:lastModifiedBy>
  <cp:revision>25</cp:revision>
  <dcterms:created xsi:type="dcterms:W3CDTF">2020-04-19T08:40:41Z</dcterms:created>
  <dcterms:modified xsi:type="dcterms:W3CDTF">2020-05-01T05:31:11Z</dcterms:modified>
</cp:coreProperties>
</file>