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7"/>
  </p:notesMasterIdLst>
  <p:sldIdLst>
    <p:sldId id="256" r:id="rId2"/>
    <p:sldId id="260" r:id="rId3"/>
    <p:sldId id="262" r:id="rId4"/>
    <p:sldId id="261" r:id="rId5"/>
    <p:sldId id="263" r:id="rId6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DA2B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89" d="100"/>
          <a:sy n="89" d="100"/>
        </p:scale>
        <p:origin x="-624" y="2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894FBD-8F8B-4724-9E28-27FDF0B2372D}" type="datetimeFigureOut">
              <a:rPr lang="sk-SK" smtClean="0"/>
              <a:pPr/>
              <a:t>23. 3. 2020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EE8956-349D-49B3-AEAF-D20536D7F542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EE8956-349D-49B3-AEAF-D20536D7F542}" type="slidenum">
              <a:rPr lang="sk-SK" smtClean="0"/>
              <a:pPr/>
              <a:t>1</a:t>
            </a:fld>
            <a:endParaRPr lang="sk-SK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k-SK" smtClean="0"/>
              <a:t>Kliknite sem a upravte štýl predlohy podnadpisov.</a:t>
            </a:r>
            <a:endParaRPr kumimoji="0" lang="en-US"/>
          </a:p>
        </p:txBody>
      </p:sp>
      <p:sp>
        <p:nvSpPr>
          <p:cNvPr id="28" name="Zástupný symbol dátumu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91FDC048-8221-4205-9D3A-F543B0797AD6}" type="datetimeFigureOut">
              <a:rPr lang="sk-SK" smtClean="0"/>
              <a:pPr/>
              <a:t>23. 3. 2020</a:t>
            </a:fld>
            <a:endParaRPr lang="sk-SK"/>
          </a:p>
        </p:txBody>
      </p:sp>
      <p:sp>
        <p:nvSpPr>
          <p:cNvPr id="17" name="Zástupný symbol päty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sk-SK"/>
          </a:p>
        </p:txBody>
      </p:sp>
      <p:sp>
        <p:nvSpPr>
          <p:cNvPr id="10" name="Obdĺžni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ĺžni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ĺžni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ĺžni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ovná spojnica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ovná spojnic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Rovná spojnica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Rovná spojnic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Rovná spojnic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Rovná spojnica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ĺžni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á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á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á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čísla snímky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505C3E5D-E5F5-42E3-B74F-FCE4AD48C5D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DC048-8221-4205-9D3A-F543B0797AD6}" type="datetimeFigureOut">
              <a:rPr lang="sk-SK" smtClean="0"/>
              <a:pPr/>
              <a:t>23. 3. 2020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C3E5D-E5F5-42E3-B74F-FCE4AD48C5D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DC048-8221-4205-9D3A-F543B0797AD6}" type="datetimeFigureOut">
              <a:rPr lang="sk-SK" smtClean="0"/>
              <a:pPr/>
              <a:t>23. 3. 2020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C3E5D-E5F5-42E3-B74F-FCE4AD48C5D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8" name="Zástupný symbol obsahu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1FDC048-8221-4205-9D3A-F543B0797AD6}" type="datetimeFigureOut">
              <a:rPr lang="sk-SK" smtClean="0"/>
              <a:pPr/>
              <a:t>23. 3. 2020</a:t>
            </a:fld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05C3E5D-E5F5-42E3-B74F-FCE4AD48C5DC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0" name="Zástupný symbol päty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Hlavička sekci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91FDC048-8221-4205-9D3A-F543B0797AD6}" type="datetimeFigureOut">
              <a:rPr lang="sk-SK" smtClean="0"/>
              <a:pPr/>
              <a:t>23. 3. 2020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sk-SK"/>
          </a:p>
        </p:txBody>
      </p:sp>
      <p:sp>
        <p:nvSpPr>
          <p:cNvPr id="9" name="Obdĺžni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ĺžni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ĺžni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ĺžni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ovná spojnica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ovná spojnic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Rovná spojnica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Rovná spojnic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Rovná spojnic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ĺžni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á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á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á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Rovná spojnica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505C3E5D-E5F5-42E3-B74F-FCE4AD48C5D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DC048-8221-4205-9D3A-F543B0797AD6}" type="datetimeFigureOut">
              <a:rPr lang="sk-SK" smtClean="0"/>
              <a:pPr/>
              <a:t>23. 3. 2020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C3E5D-E5F5-42E3-B74F-FCE4AD48C5DC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9" name="Zástupný symbol obsahu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11" name="Zástupný symbol obsahu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DC048-8221-4205-9D3A-F543B0797AD6}" type="datetimeFigureOut">
              <a:rPr lang="sk-SK" smtClean="0"/>
              <a:pPr/>
              <a:t>23. 3. 2020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C3E5D-E5F5-42E3-B74F-FCE4AD48C5DC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1" name="Zástupný symbol obsahu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13" name="Zástupný symbol obsahu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12" name="Zástupný symbol textu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14" name="Zástupný symbol textu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6" name="Zástupný symbol dátumu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1FDC048-8221-4205-9D3A-F543B0797AD6}" type="datetimeFigureOut">
              <a:rPr lang="sk-SK" smtClean="0"/>
              <a:pPr/>
              <a:t>23. 3. 2020</a:t>
            </a:fld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05C3E5D-E5F5-42E3-B74F-FCE4AD48C5DC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DC048-8221-4205-9D3A-F543B0797AD6}" type="datetimeFigureOut">
              <a:rPr lang="sk-SK" smtClean="0"/>
              <a:pPr/>
              <a:t>23. 3. 2020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C3E5D-E5F5-42E3-B74F-FCE4AD48C5D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popiso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vná spojnic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8" name="Rovná spojnic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Rovná spojnica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Rovná spojnic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ĺžni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ovná spojnic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obsahu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21" name="Zástupný symbol dátumu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1FDC048-8221-4205-9D3A-F543B0797AD6}" type="datetimeFigureOut">
              <a:rPr lang="sk-SK" smtClean="0"/>
              <a:pPr/>
              <a:t>23. 3. 2020</a:t>
            </a:fld>
            <a:endParaRPr lang="sk-SK"/>
          </a:p>
        </p:txBody>
      </p:sp>
      <p:sp>
        <p:nvSpPr>
          <p:cNvPr id="22" name="Zástupný symbol čísla snímky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05C3E5D-E5F5-42E3-B74F-FCE4AD48C5DC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23" name="Zástupný symbol päty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vná spojnic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sk-SK" smtClean="0"/>
              <a:t>Ak chcete pridať obrázok, kliknite na ikonu</a:t>
            </a:r>
            <a:endParaRPr kumimoji="0" lang="en-US" dirty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10" name="Rovná spojnic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ĺžni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ovná spojnic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Rovná spojnic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Rovná spojnica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dátumu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1FDC048-8221-4205-9D3A-F543B0797AD6}" type="datetimeFigureOut">
              <a:rPr lang="sk-SK" smtClean="0"/>
              <a:pPr/>
              <a:t>23. 3. 2020</a:t>
            </a:fld>
            <a:endParaRPr lang="sk-SK"/>
          </a:p>
        </p:txBody>
      </p:sp>
      <p:sp>
        <p:nvSpPr>
          <p:cNvPr id="18" name="Zástupný symbol čísla snímky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05C3E5D-E5F5-42E3-B74F-FCE4AD48C5DC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21" name="Zástupný symbol päty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vná spojnic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nadpisu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13" name="Zástupný symbol textu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  <a:p>
            <a:pPr lvl="1" eaLnBrk="1" latinLnBrk="0" hangingPunct="1"/>
            <a:r>
              <a:rPr kumimoji="0" lang="sk-SK" smtClean="0"/>
              <a:t>Druhá úroveň</a:t>
            </a:r>
          </a:p>
          <a:p>
            <a:pPr lvl="2" eaLnBrk="1" latinLnBrk="0" hangingPunct="1"/>
            <a:r>
              <a:rPr kumimoji="0" lang="sk-SK" smtClean="0"/>
              <a:t>Tretia úroveň</a:t>
            </a:r>
          </a:p>
          <a:p>
            <a:pPr lvl="3" eaLnBrk="1" latinLnBrk="0" hangingPunct="1"/>
            <a:r>
              <a:rPr kumimoji="0" lang="sk-SK" smtClean="0"/>
              <a:t>Štvrtá úroveň</a:t>
            </a:r>
          </a:p>
          <a:p>
            <a:pPr lvl="4" eaLnBrk="1" latinLnBrk="0" hangingPunct="1"/>
            <a:r>
              <a:rPr kumimoji="0" lang="sk-SK" smtClean="0"/>
              <a:t>Piata úroveň</a:t>
            </a:r>
            <a:endParaRPr kumimoji="0" lang="en-US"/>
          </a:p>
        </p:txBody>
      </p:sp>
      <p:sp>
        <p:nvSpPr>
          <p:cNvPr id="14" name="Zástupný symbol dátumu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91FDC048-8221-4205-9D3A-F543B0797AD6}" type="datetimeFigureOut">
              <a:rPr lang="sk-SK" smtClean="0"/>
              <a:pPr/>
              <a:t>23. 3. 2020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sk-SK"/>
          </a:p>
        </p:txBody>
      </p:sp>
      <p:sp>
        <p:nvSpPr>
          <p:cNvPr id="7" name="Rovná spojnic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Rovná spojnic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ĺžni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ovná spojnic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čísla snímky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505C3E5D-E5F5-42E3-B74F-FCE4AD48C5DC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000232" y="428604"/>
            <a:ext cx="6172200" cy="857256"/>
          </a:xfrm>
        </p:spPr>
        <p:txBody>
          <a:bodyPr>
            <a:normAutofit fontScale="90000"/>
          </a:bodyPr>
          <a:lstStyle/>
          <a:p>
            <a:pPr algn="ctr"/>
            <a:r>
              <a:rPr lang="sk-SK" sz="6600" dirty="0" smtClean="0"/>
              <a:t>Sila a pohyb</a:t>
            </a:r>
            <a:endParaRPr lang="sk-SK" sz="66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285984" y="5589240"/>
            <a:ext cx="6520238" cy="864096"/>
          </a:xfrm>
        </p:spPr>
        <p:txBody>
          <a:bodyPr>
            <a:noAutofit/>
          </a:bodyPr>
          <a:lstStyle/>
          <a:p>
            <a:pPr algn="ctr"/>
            <a:endParaRPr lang="sk-SK" sz="3600" dirty="0"/>
          </a:p>
        </p:txBody>
      </p:sp>
      <p:sp>
        <p:nvSpPr>
          <p:cNvPr id="6" name="Podnadpis 2"/>
          <p:cNvSpPr txBox="1">
            <a:spLocks/>
          </p:cNvSpPr>
          <p:nvPr/>
        </p:nvSpPr>
        <p:spPr>
          <a:xfrm>
            <a:off x="1714480" y="4000504"/>
            <a:ext cx="7096302" cy="3286124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r>
              <a:rPr kumimoji="0" lang="sk-SK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Opis pohybu telesa.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r>
              <a:rPr lang="sk-SK" sz="3600" b="1" dirty="0" smtClean="0">
                <a:solidFill>
                  <a:schemeClr val="tx2"/>
                </a:solidFill>
              </a:rPr>
              <a:t>Rýchlosť pohybu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endParaRPr kumimoji="0" lang="sk-SK" sz="36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9218" name="Picture 2" descr="https://upload.wikimedia.org/wikipedia/commons/6/6f/Usaf.kc135.flying.fairford.arp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3108" y="1857364"/>
            <a:ext cx="2802094" cy="1785950"/>
          </a:xfrm>
          <a:prstGeom prst="rect">
            <a:avLst/>
          </a:prstGeom>
          <a:noFill/>
        </p:spPr>
      </p:pic>
      <p:pic>
        <p:nvPicPr>
          <p:cNvPr id="9220" name="Picture 4" descr="http://img.topky.sk/cestovky/320px/128286.jpg/lietadlo-sedadla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00694" y="1643050"/>
            <a:ext cx="3048000" cy="22288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  <p:bldP spid="6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25470"/>
          </a:xfrm>
        </p:spPr>
        <p:txBody>
          <a:bodyPr/>
          <a:lstStyle/>
          <a:p>
            <a:pPr algn="ctr"/>
            <a:r>
              <a:rPr lang="sk-SK" dirty="0" smtClean="0"/>
              <a:t>Pokoj a pohyb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>
          <a:xfrm>
            <a:off x="0" y="1071546"/>
            <a:ext cx="8715404" cy="5402406"/>
          </a:xfrm>
        </p:spPr>
        <p:txBody>
          <a:bodyPr/>
          <a:lstStyle/>
          <a:p>
            <a:r>
              <a:rPr lang="sk-SK" dirty="0" smtClean="0"/>
              <a:t>Pokoj a pohyb telesa vždy určujeme vzhľadom na iné teleso, </a:t>
            </a:r>
            <a:r>
              <a:rPr lang="sk-SK" i="1" dirty="0" smtClean="0"/>
              <a:t>najčastejšie voči zemi</a:t>
            </a:r>
            <a:r>
              <a:rPr lang="sk-SK" dirty="0" smtClean="0"/>
              <a:t>.</a:t>
            </a:r>
          </a:p>
          <a:p>
            <a:r>
              <a:rPr lang="sk-SK" dirty="0" smtClean="0"/>
              <a:t>Cestujúci sediaci v idúcom autobuse sú :</a:t>
            </a:r>
          </a:p>
          <a:p>
            <a:pPr lvl="1"/>
            <a:r>
              <a:rPr lang="sk-SK" dirty="0" smtClean="0"/>
              <a:t>voči autobusu </a:t>
            </a:r>
            <a:r>
              <a:rPr lang="sk-SK" b="1" dirty="0" smtClean="0"/>
              <a:t>v pokoji</a:t>
            </a:r>
            <a:r>
              <a:rPr lang="sk-SK" dirty="0" smtClean="0"/>
              <a:t>, </a:t>
            </a:r>
          </a:p>
          <a:p>
            <a:pPr lvl="1"/>
            <a:r>
              <a:rPr lang="sk-SK" dirty="0" smtClean="0"/>
              <a:t>voči ceste, či ľuďom stojacim na zastávke </a:t>
            </a:r>
            <a:r>
              <a:rPr lang="sk-SK" b="1" dirty="0" smtClean="0"/>
              <a:t>v pohybe.</a:t>
            </a:r>
            <a:endParaRPr lang="sk-SK" dirty="0" smtClean="0"/>
          </a:p>
          <a:p>
            <a:endParaRPr lang="sk-SK" dirty="0" smtClean="0"/>
          </a:p>
          <a:p>
            <a:r>
              <a:rPr lang="sk-SK" dirty="0" smtClean="0"/>
              <a:t>Čiaru, po ktorej sa teleso pohybuje</a:t>
            </a:r>
          </a:p>
          <a:p>
            <a:pPr>
              <a:buNone/>
            </a:pPr>
            <a:r>
              <a:rPr lang="sk-SK" dirty="0" smtClean="0"/>
              <a:t>	 nazývame </a:t>
            </a:r>
            <a:r>
              <a:rPr lang="sk-SK" b="1" dirty="0" smtClean="0"/>
              <a:t>trajektória.</a:t>
            </a:r>
          </a:p>
          <a:p>
            <a:r>
              <a:rPr lang="sk-SK" u="sng" dirty="0" smtClean="0"/>
              <a:t>Dráha je dĺžka trajektórie.</a:t>
            </a:r>
          </a:p>
          <a:p>
            <a:endParaRPr lang="sk-SK" dirty="0" smtClean="0"/>
          </a:p>
          <a:p>
            <a:pPr lvl="1"/>
            <a:endParaRPr lang="sk-SK" b="1" dirty="0" smtClean="0"/>
          </a:p>
          <a:p>
            <a:pPr lvl="1"/>
            <a:endParaRPr lang="sk-SK" b="1" dirty="0" smtClean="0"/>
          </a:p>
        </p:txBody>
      </p:sp>
      <p:pic>
        <p:nvPicPr>
          <p:cNvPr id="24578" name="Picture 2" descr="http://www.fandom.sk/content/images/l/literarna-sutaz_ful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6016" y="4437112"/>
            <a:ext cx="1381108" cy="1381108"/>
          </a:xfrm>
          <a:prstGeom prst="rect">
            <a:avLst/>
          </a:prstGeom>
          <a:noFill/>
        </p:spPr>
      </p:pic>
      <p:pic>
        <p:nvPicPr>
          <p:cNvPr id="24580" name="Picture 4" descr="http://www.miropeto.sk/blog-img/Norsko2010/0131/00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44208" y="3212976"/>
            <a:ext cx="2250297" cy="300039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098" name="Picture 2" descr="http://appleapple.top/wp-content/uploads/2015/11/e33efd068a70beeee98593aaaa8634a4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79712" y="5157192"/>
            <a:ext cx="2214578" cy="129552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54032"/>
          </a:xfrm>
        </p:spPr>
        <p:txBody>
          <a:bodyPr/>
          <a:lstStyle/>
          <a:p>
            <a:pPr algn="ctr"/>
            <a:r>
              <a:rPr lang="sk-SK" dirty="0" smtClean="0"/>
              <a:t>Rozdelenie pohybov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>
          <a:xfrm>
            <a:off x="214282" y="928670"/>
            <a:ext cx="8286808" cy="5545282"/>
          </a:xfrm>
        </p:spPr>
        <p:txBody>
          <a:bodyPr/>
          <a:lstStyle/>
          <a:p>
            <a:r>
              <a:rPr lang="sk-SK" dirty="0" smtClean="0"/>
              <a:t>Podľa </a:t>
            </a:r>
            <a:r>
              <a:rPr lang="sk-SK" b="1" dirty="0" smtClean="0"/>
              <a:t>tvaru trajektórie </a:t>
            </a:r>
            <a:r>
              <a:rPr lang="sk-SK" dirty="0" smtClean="0"/>
              <a:t>môžeme rozdeliť pohyb na:</a:t>
            </a:r>
          </a:p>
          <a:p>
            <a:pPr lvl="1"/>
            <a:r>
              <a:rPr lang="sk-SK" dirty="0" smtClean="0"/>
              <a:t>Priamočiary ( tvarom je priamka)</a:t>
            </a:r>
          </a:p>
          <a:p>
            <a:pPr lvl="1"/>
            <a:r>
              <a:rPr lang="sk-SK" dirty="0" smtClean="0"/>
              <a:t>Krivočiary ( tvarom je krivka)</a:t>
            </a:r>
          </a:p>
          <a:p>
            <a:endParaRPr lang="sk-SK" dirty="0" smtClean="0"/>
          </a:p>
          <a:p>
            <a:r>
              <a:rPr lang="sk-SK" dirty="0" smtClean="0"/>
              <a:t>Podľa</a:t>
            </a:r>
            <a:r>
              <a:rPr lang="sk-SK" b="1" dirty="0" smtClean="0"/>
              <a:t> zmeny rýchlosti </a:t>
            </a:r>
            <a:r>
              <a:rPr lang="sk-SK" dirty="0" smtClean="0"/>
              <a:t>môžeme rozdeliť</a:t>
            </a:r>
          </a:p>
          <a:p>
            <a:pPr>
              <a:buNone/>
            </a:pPr>
            <a:r>
              <a:rPr lang="sk-SK" dirty="0" smtClean="0"/>
              <a:t>	pohyb na :</a:t>
            </a:r>
          </a:p>
          <a:p>
            <a:pPr lvl="1"/>
            <a:r>
              <a:rPr lang="sk-SK" dirty="0" smtClean="0"/>
              <a:t>Rovnomerný ( teleso sa pohybuje stálou rýchlosťou)</a:t>
            </a:r>
          </a:p>
          <a:p>
            <a:pPr lvl="1"/>
            <a:r>
              <a:rPr lang="sk-SK" dirty="0" smtClean="0"/>
              <a:t>Nerovnomerný ( rýchlosť telesa sa mení, teleso zrýchľuje alebo spomaľuje)</a:t>
            </a:r>
          </a:p>
          <a:p>
            <a:endParaRPr lang="sk-SK" dirty="0" smtClean="0"/>
          </a:p>
          <a:p>
            <a:endParaRPr lang="sk-SK" dirty="0" smtClean="0"/>
          </a:p>
        </p:txBody>
      </p:sp>
      <p:pic>
        <p:nvPicPr>
          <p:cNvPr id="1026" name="Picture 2" descr="http://static.etrend.sk/uploads/tx_media/2014/04/23/article_750_415/Dialnica__aut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57950" y="1357298"/>
            <a:ext cx="2323886" cy="1285884"/>
          </a:xfrm>
          <a:prstGeom prst="rect">
            <a:avLst/>
          </a:prstGeom>
          <a:noFill/>
        </p:spPr>
      </p:pic>
      <p:pic>
        <p:nvPicPr>
          <p:cNvPr id="1028" name="Picture 4" descr="http://motosvet.com/tabla/uploads/post-14-108038285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43636" y="4857760"/>
            <a:ext cx="2825070" cy="155732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30" name="Picture 6" descr="http://www.automagazin.sk/wp-content/uploads/2016/03/tachometer-650x623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357554" y="4357694"/>
            <a:ext cx="2214578" cy="2122588"/>
          </a:xfrm>
          <a:prstGeom prst="rect">
            <a:avLst/>
          </a:prstGeom>
          <a:noFill/>
        </p:spPr>
      </p:pic>
      <p:sp>
        <p:nvSpPr>
          <p:cNvPr id="7" name="BlokTextu 6"/>
          <p:cNvSpPr txBox="1"/>
          <p:nvPr/>
        </p:nvSpPr>
        <p:spPr>
          <a:xfrm>
            <a:off x="285720" y="4929198"/>
            <a:ext cx="30003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smtClean="0"/>
              <a:t>Tachometer</a:t>
            </a:r>
            <a:r>
              <a:rPr lang="sk-SK" dirty="0" smtClean="0"/>
              <a:t> – zariadenie na meranie okamžitej rýchlosti telesa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ipravda.sk/res/2009/02/07/thumbs/117937-styridsiatka-dopravna-znacka-rychlost-radar-nestandard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60232" y="0"/>
            <a:ext cx="2304256" cy="165618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1560" y="260648"/>
            <a:ext cx="7467600" cy="562074"/>
          </a:xfrm>
        </p:spPr>
        <p:txBody>
          <a:bodyPr/>
          <a:lstStyle/>
          <a:p>
            <a:pPr algn="ctr"/>
            <a:r>
              <a:rPr lang="sk-SK" dirty="0" smtClean="0"/>
              <a:t>rýchlosť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>
          <a:xfrm>
            <a:off x="0" y="908720"/>
            <a:ext cx="8823510" cy="5643602"/>
          </a:xfrm>
        </p:spPr>
        <p:txBody>
          <a:bodyPr/>
          <a:lstStyle/>
          <a:p>
            <a:r>
              <a:rPr lang="sk-SK" dirty="0" smtClean="0"/>
              <a:t>Pohyb telesa popisujeme fyzikálnymi veličinami:</a:t>
            </a:r>
          </a:p>
          <a:p>
            <a:pPr lvl="1"/>
            <a:r>
              <a:rPr lang="sk-SK" dirty="0" smtClean="0"/>
              <a:t>dráha ....... s ........meter...........................kilometer</a:t>
            </a:r>
          </a:p>
          <a:p>
            <a:pPr lvl="1"/>
            <a:r>
              <a:rPr lang="sk-SK" dirty="0" smtClean="0"/>
              <a:t>čas............ t .........sekunda.......................hodina</a:t>
            </a:r>
          </a:p>
          <a:p>
            <a:pPr lvl="1"/>
            <a:r>
              <a:rPr lang="sk-SK" dirty="0" smtClean="0"/>
              <a:t>rýchlosť</a:t>
            </a:r>
          </a:p>
          <a:p>
            <a:r>
              <a:rPr lang="sk-SK" b="1" dirty="0" smtClean="0">
                <a:solidFill>
                  <a:srgbClr val="FF0000"/>
                </a:solidFill>
              </a:rPr>
              <a:t>Rýchlosť</a:t>
            </a:r>
            <a:r>
              <a:rPr lang="sk-SK" dirty="0" smtClean="0"/>
              <a:t> je fyzikálna veličina, označuje sa </a:t>
            </a:r>
            <a:r>
              <a:rPr lang="sk-SK" b="1" dirty="0" smtClean="0">
                <a:solidFill>
                  <a:srgbClr val="FF0000"/>
                </a:solidFill>
              </a:rPr>
              <a:t>v</a:t>
            </a:r>
            <a:r>
              <a:rPr lang="sk-SK" dirty="0" smtClean="0"/>
              <a:t> a základnou jednotkou je </a:t>
            </a:r>
            <a:r>
              <a:rPr lang="sk-SK" b="1" dirty="0" smtClean="0">
                <a:solidFill>
                  <a:srgbClr val="FF0000"/>
                </a:solidFill>
              </a:rPr>
              <a:t>meter za sekundu</a:t>
            </a:r>
            <a:r>
              <a:rPr lang="sk-SK" b="1" dirty="0" smtClean="0"/>
              <a:t> </a:t>
            </a:r>
            <a:r>
              <a:rPr lang="sk-SK" dirty="0" smtClean="0"/>
              <a:t>, označenie        alebo m/s používanejšou jednotkou je </a:t>
            </a:r>
            <a:r>
              <a:rPr lang="sk-SK" b="1" dirty="0" smtClean="0">
                <a:solidFill>
                  <a:srgbClr val="00B050"/>
                </a:solidFill>
              </a:rPr>
              <a:t>kilometer za hodinu</a:t>
            </a:r>
            <a:r>
              <a:rPr lang="sk-SK" dirty="0" smtClean="0"/>
              <a:t>, označenie                alebo km/h.</a:t>
            </a:r>
          </a:p>
          <a:p>
            <a:endParaRPr lang="sk-SK" dirty="0" smtClean="0"/>
          </a:p>
          <a:p>
            <a:r>
              <a:rPr lang="sk-SK" dirty="0" smtClean="0"/>
              <a:t>Rýchlosť vypočítame ako podiel dráhy telesa a času, za ktorý teleso dráhu prešlo:</a:t>
            </a:r>
            <a:endParaRPr lang="sk-SK" dirty="0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76256" y="2852936"/>
            <a:ext cx="232026" cy="576064"/>
          </a:xfrm>
          <a:prstGeom prst="rect">
            <a:avLst/>
          </a:prstGeom>
          <a:noFill/>
        </p:spPr>
      </p:pic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0" y="11430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67744" y="3573016"/>
            <a:ext cx="457200" cy="742950"/>
          </a:xfrm>
          <a:prstGeom prst="rect">
            <a:avLst/>
          </a:prstGeom>
          <a:noFill/>
        </p:spPr>
      </p:pic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5" name="Picture 1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699792" y="5517232"/>
            <a:ext cx="704850" cy="6858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</p:pic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499992" y="5661248"/>
            <a:ext cx="952500" cy="40957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54032"/>
          </a:xfrm>
        </p:spPr>
        <p:txBody>
          <a:bodyPr/>
          <a:lstStyle/>
          <a:p>
            <a:pPr algn="ctr"/>
            <a:r>
              <a:rPr lang="sk-SK" dirty="0" smtClean="0"/>
              <a:t>Príklady rýchlostí:</a:t>
            </a:r>
            <a:endParaRPr lang="en-US" dirty="0"/>
          </a:p>
        </p:txBody>
      </p:sp>
      <p:graphicFrame>
        <p:nvGraphicFramePr>
          <p:cNvPr id="4" name="Zástupný symbol obsahu 3"/>
          <p:cNvGraphicFramePr>
            <a:graphicFrameLocks noGrp="1"/>
          </p:cNvGraphicFramePr>
          <p:nvPr>
            <p:ph sz="quarter" idx="1"/>
          </p:nvPr>
        </p:nvGraphicFramePr>
        <p:xfrm>
          <a:off x="1000100" y="1428736"/>
          <a:ext cx="6572296" cy="4798876"/>
        </p:xfrm>
        <a:graphic>
          <a:graphicData uri="http://schemas.openxmlformats.org/drawingml/2006/table">
            <a:tbl>
              <a:tblPr/>
              <a:tblGrid>
                <a:gridCol w="3286148"/>
                <a:gridCol w="3286148"/>
              </a:tblGrid>
              <a:tr h="4233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400" b="1" dirty="0">
                          <a:latin typeface="Calibri"/>
                          <a:ea typeface="Calibri"/>
                          <a:cs typeface="Times New Roman"/>
                        </a:rPr>
                        <a:t>Teleso</a:t>
                      </a:r>
                      <a:endParaRPr lang="sk-SK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400" b="1" dirty="0">
                          <a:latin typeface="Calibri"/>
                          <a:ea typeface="Calibri"/>
                          <a:cs typeface="Times New Roman"/>
                        </a:rPr>
                        <a:t>rýchlosť</a:t>
                      </a:r>
                      <a:endParaRPr lang="sk-SK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33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400" dirty="0" smtClean="0">
                          <a:latin typeface="Calibri"/>
                          <a:ea typeface="Calibri"/>
                          <a:cs typeface="Times New Roman"/>
                        </a:rPr>
                        <a:t>Chodec </a:t>
                      </a:r>
                      <a:endParaRPr lang="sk-SK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400" dirty="0" smtClean="0">
                          <a:latin typeface="Calibri"/>
                          <a:ea typeface="Calibri"/>
                          <a:cs typeface="Times New Roman"/>
                        </a:rPr>
                        <a:t>4-5 </a:t>
                      </a:r>
                      <a:endParaRPr lang="sk-SK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33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400" dirty="0" smtClean="0">
                          <a:latin typeface="Calibri"/>
                          <a:ea typeface="Calibri"/>
                          <a:cs typeface="Times New Roman"/>
                        </a:rPr>
                        <a:t>Šprintér </a:t>
                      </a:r>
                      <a:endParaRPr lang="sk-SK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400" dirty="0" smtClean="0">
                          <a:latin typeface="Calibri"/>
                          <a:ea typeface="Calibri"/>
                          <a:cs typeface="Times New Roman"/>
                        </a:rPr>
                        <a:t>40 </a:t>
                      </a:r>
                      <a:endParaRPr lang="sk-SK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33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400" dirty="0" smtClean="0">
                          <a:latin typeface="Calibri"/>
                          <a:ea typeface="Calibri"/>
                          <a:cs typeface="Times New Roman"/>
                        </a:rPr>
                        <a:t>Závodný kôň</a:t>
                      </a:r>
                      <a:endParaRPr lang="sk-SK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400" dirty="0" smtClean="0">
                          <a:latin typeface="Calibri"/>
                          <a:ea typeface="Calibri"/>
                          <a:cs typeface="Times New Roman"/>
                        </a:rPr>
                        <a:t>70 </a:t>
                      </a:r>
                      <a:endParaRPr lang="sk-SK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33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400" dirty="0" smtClean="0">
                          <a:latin typeface="Calibri"/>
                          <a:ea typeface="Calibri"/>
                          <a:cs typeface="Times New Roman"/>
                        </a:rPr>
                        <a:t>Gepard </a:t>
                      </a:r>
                      <a:endParaRPr lang="sk-SK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400" dirty="0" smtClean="0">
                          <a:latin typeface="Calibri"/>
                          <a:ea typeface="Calibri"/>
                          <a:cs typeface="Times New Roman"/>
                        </a:rPr>
                        <a:t>120 </a:t>
                      </a:r>
                      <a:endParaRPr lang="sk-SK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33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400" dirty="0" smtClean="0">
                          <a:latin typeface="Calibri"/>
                          <a:ea typeface="Calibri"/>
                          <a:cs typeface="Times New Roman"/>
                        </a:rPr>
                        <a:t>Delfín </a:t>
                      </a:r>
                      <a:endParaRPr lang="sk-SK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400" dirty="0" smtClean="0">
                          <a:latin typeface="Calibri"/>
                          <a:ea typeface="Calibri"/>
                          <a:cs typeface="Times New Roman"/>
                        </a:rPr>
                        <a:t>30 </a:t>
                      </a:r>
                      <a:endParaRPr lang="sk-SK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33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400" dirty="0" err="1" smtClean="0">
                          <a:latin typeface="Calibri"/>
                          <a:ea typeface="Calibri"/>
                          <a:cs typeface="Times New Roman"/>
                        </a:rPr>
                        <a:t>Boeing</a:t>
                      </a:r>
                      <a:r>
                        <a:rPr lang="sk-SK" sz="2400" baseline="0" dirty="0" smtClean="0">
                          <a:latin typeface="Calibri"/>
                          <a:ea typeface="Calibri"/>
                          <a:cs typeface="Times New Roman"/>
                        </a:rPr>
                        <a:t> 787</a:t>
                      </a:r>
                      <a:endParaRPr lang="sk-SK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400" dirty="0" smtClean="0">
                          <a:latin typeface="Calibri"/>
                          <a:ea typeface="Calibri"/>
                          <a:cs typeface="Times New Roman"/>
                        </a:rPr>
                        <a:t>900 </a:t>
                      </a:r>
                      <a:endParaRPr lang="sk-SK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33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400" dirty="0" smtClean="0">
                          <a:latin typeface="Calibri"/>
                          <a:ea typeface="Calibri"/>
                          <a:cs typeface="Times New Roman"/>
                        </a:rPr>
                        <a:t>Zjazdár </a:t>
                      </a:r>
                      <a:endParaRPr lang="sk-SK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400" dirty="0" smtClean="0">
                          <a:latin typeface="Calibri"/>
                          <a:ea typeface="Calibri"/>
                          <a:cs typeface="Times New Roman"/>
                        </a:rPr>
                        <a:t>130</a:t>
                      </a:r>
                      <a:r>
                        <a:rPr lang="sk-SK" sz="2400" baseline="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endParaRPr lang="sk-SK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061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000" dirty="0" smtClean="0">
                          <a:latin typeface="Calibri"/>
                          <a:ea typeface="Calibri"/>
                          <a:cs typeface="Times New Roman"/>
                        </a:rPr>
                        <a:t>Tenisová</a:t>
                      </a:r>
                      <a:r>
                        <a:rPr lang="sk-SK" sz="2000" baseline="0" dirty="0" smtClean="0">
                          <a:latin typeface="Calibri"/>
                          <a:ea typeface="Calibri"/>
                          <a:cs typeface="Times New Roman"/>
                        </a:rPr>
                        <a:t> loptička pri podaní</a:t>
                      </a:r>
                      <a:endParaRPr lang="sk-SK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400" dirty="0" smtClean="0">
                          <a:latin typeface="Calibri"/>
                          <a:ea typeface="Calibri"/>
                          <a:cs typeface="Times New Roman"/>
                        </a:rPr>
                        <a:t>250</a:t>
                      </a:r>
                      <a:endParaRPr lang="sk-SK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061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000" dirty="0" smtClean="0">
                          <a:latin typeface="Calibri"/>
                          <a:ea typeface="Calibri"/>
                          <a:cs typeface="Times New Roman"/>
                        </a:rPr>
                        <a:t>Puk Zdena </a:t>
                      </a:r>
                      <a:r>
                        <a:rPr lang="sk-SK" sz="2000" dirty="0" err="1" smtClean="0">
                          <a:latin typeface="Calibri"/>
                          <a:ea typeface="Calibri"/>
                          <a:cs typeface="Times New Roman"/>
                        </a:rPr>
                        <a:t>Cháru</a:t>
                      </a:r>
                      <a:r>
                        <a:rPr lang="sk-SK" sz="200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endParaRPr lang="sk-SK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400" dirty="0" smtClean="0">
                          <a:latin typeface="Calibri"/>
                          <a:ea typeface="Calibri"/>
                          <a:cs typeface="Times New Roman"/>
                        </a:rPr>
                        <a:t>175 </a:t>
                      </a:r>
                      <a:endParaRPr lang="sk-SK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061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000" dirty="0" smtClean="0">
                          <a:latin typeface="Calibri"/>
                          <a:ea typeface="Calibri"/>
                          <a:cs typeface="Times New Roman"/>
                        </a:rPr>
                        <a:t>Orkán </a:t>
                      </a:r>
                      <a:endParaRPr lang="sk-SK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400" dirty="0" smtClean="0">
                          <a:latin typeface="Calibri"/>
                          <a:ea typeface="Calibri"/>
                          <a:cs typeface="Times New Roman"/>
                        </a:rPr>
                        <a:t>120 </a:t>
                      </a:r>
                      <a:endParaRPr lang="sk-SK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grpSp>
        <p:nvGrpSpPr>
          <p:cNvPr id="16" name="Skupina 15"/>
          <p:cNvGrpSpPr/>
          <p:nvPr/>
        </p:nvGrpSpPr>
        <p:grpSpPr>
          <a:xfrm>
            <a:off x="6286512" y="1857364"/>
            <a:ext cx="285752" cy="4277350"/>
            <a:chOff x="6286512" y="1857364"/>
            <a:chExt cx="285752" cy="4277350"/>
          </a:xfrm>
        </p:grpSpPr>
        <p:pic>
          <p:nvPicPr>
            <p:cNvPr id="2049" name="Picture 1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6286512" y="1857364"/>
              <a:ext cx="214314" cy="348260"/>
            </a:xfrm>
            <a:prstGeom prst="rect">
              <a:avLst/>
            </a:prstGeom>
            <a:noFill/>
          </p:spPr>
        </p:pic>
        <p:pic>
          <p:nvPicPr>
            <p:cNvPr id="7" name="Picture 1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6357950" y="2285992"/>
              <a:ext cx="214314" cy="348260"/>
            </a:xfrm>
            <a:prstGeom prst="rect">
              <a:avLst/>
            </a:prstGeom>
            <a:noFill/>
          </p:spPr>
        </p:pic>
        <p:pic>
          <p:nvPicPr>
            <p:cNvPr id="8" name="Picture 1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6357950" y="2714620"/>
              <a:ext cx="214314" cy="348260"/>
            </a:xfrm>
            <a:prstGeom prst="rect">
              <a:avLst/>
            </a:prstGeom>
            <a:noFill/>
          </p:spPr>
        </p:pic>
        <p:pic>
          <p:nvPicPr>
            <p:cNvPr id="9" name="Picture 1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6286512" y="3143248"/>
              <a:ext cx="214314" cy="348260"/>
            </a:xfrm>
            <a:prstGeom prst="rect">
              <a:avLst/>
            </a:prstGeom>
            <a:noFill/>
          </p:spPr>
        </p:pic>
        <p:pic>
          <p:nvPicPr>
            <p:cNvPr id="10" name="Picture 1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6286512" y="3571876"/>
              <a:ext cx="214314" cy="348260"/>
            </a:xfrm>
            <a:prstGeom prst="rect">
              <a:avLst/>
            </a:prstGeom>
            <a:noFill/>
          </p:spPr>
        </p:pic>
        <p:pic>
          <p:nvPicPr>
            <p:cNvPr id="11" name="Picture 1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6286512" y="4071942"/>
              <a:ext cx="214314" cy="348260"/>
            </a:xfrm>
            <a:prstGeom prst="rect">
              <a:avLst/>
            </a:prstGeom>
            <a:noFill/>
          </p:spPr>
        </p:pic>
        <p:pic>
          <p:nvPicPr>
            <p:cNvPr id="12" name="Picture 1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6286512" y="4429132"/>
              <a:ext cx="214314" cy="348260"/>
            </a:xfrm>
            <a:prstGeom prst="rect">
              <a:avLst/>
            </a:prstGeom>
            <a:noFill/>
          </p:spPr>
        </p:pic>
        <p:pic>
          <p:nvPicPr>
            <p:cNvPr id="13" name="Picture 1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6286512" y="4857760"/>
              <a:ext cx="214314" cy="348260"/>
            </a:xfrm>
            <a:prstGeom prst="rect">
              <a:avLst/>
            </a:prstGeom>
            <a:noFill/>
          </p:spPr>
        </p:pic>
        <p:pic>
          <p:nvPicPr>
            <p:cNvPr id="14" name="Picture 1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6286512" y="5357826"/>
              <a:ext cx="214314" cy="348260"/>
            </a:xfrm>
            <a:prstGeom prst="rect">
              <a:avLst/>
            </a:prstGeom>
            <a:noFill/>
          </p:spPr>
        </p:pic>
        <p:pic>
          <p:nvPicPr>
            <p:cNvPr id="15" name="Picture 1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6286512" y="5786454"/>
              <a:ext cx="214314" cy="348260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áda">
  <a:themeElements>
    <a:clrScheme name="Hala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Arkáda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rkáda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1463</TotalTime>
  <Words>192</Words>
  <Application>Microsoft Office PowerPoint</Application>
  <PresentationFormat>Prezentácia na obrazovke (4:3)</PresentationFormat>
  <Paragraphs>55</Paragraphs>
  <Slides>5</Slides>
  <Notes>1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5</vt:i4>
      </vt:variant>
    </vt:vector>
  </HeadingPairs>
  <TitlesOfParts>
    <vt:vector size="6" baseType="lpstr">
      <vt:lpstr>Arkáda</vt:lpstr>
      <vt:lpstr>Sila a pohyb</vt:lpstr>
      <vt:lpstr>Pokoj a pohyb</vt:lpstr>
      <vt:lpstr>Rozdelenie pohybov</vt:lpstr>
      <vt:lpstr>rýchlosť</vt:lpstr>
      <vt:lpstr>Príklady rýchlostí: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Sila a pohyb</dc:title>
  <dc:creator>pedagog</dc:creator>
  <cp:lastModifiedBy>xxx</cp:lastModifiedBy>
  <cp:revision>256</cp:revision>
  <dcterms:created xsi:type="dcterms:W3CDTF">2015-12-03T11:27:08Z</dcterms:created>
  <dcterms:modified xsi:type="dcterms:W3CDTF">2020-03-23T08:16:21Z</dcterms:modified>
</cp:coreProperties>
</file>