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1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72" r:id="rId11"/>
    <p:sldId id="260" r:id="rId12"/>
    <p:sldId id="261" r:id="rId13"/>
    <p:sldId id="263" r:id="rId14"/>
    <p:sldId id="264" r:id="rId15"/>
    <p:sldId id="268" r:id="rId16"/>
    <p:sldId id="269" r:id="rId17"/>
    <p:sldId id="266" r:id="rId18"/>
    <p:sldId id="267" r:id="rId19"/>
    <p:sldId id="270" r:id="rId20"/>
    <p:sldId id="271" r:id="rId2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B206"/>
    <a:srgbClr val="2AF608"/>
    <a:srgbClr val="08F6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5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0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F2966-5CF2-4618-898D-A584DB5E0E8A}" type="datetimeFigureOut">
              <a:rPr lang="sk-SK" smtClean="0"/>
              <a:pPr/>
              <a:t>29.5.2020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260C5-9653-498C-8495-65E23253E42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59643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F2966-5CF2-4618-898D-A584DB5E0E8A}" type="datetimeFigureOut">
              <a:rPr lang="sk-SK" smtClean="0"/>
              <a:pPr/>
              <a:t>29.5.2020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260C5-9653-498C-8495-65E23253E42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57989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F2966-5CF2-4618-898D-A584DB5E0E8A}" type="datetimeFigureOut">
              <a:rPr lang="sk-SK" smtClean="0"/>
              <a:pPr/>
              <a:t>29.5.2020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260C5-9653-498C-8495-65E23253E42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26502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F2966-5CF2-4618-898D-A584DB5E0E8A}" type="datetimeFigureOut">
              <a:rPr lang="sk-SK" smtClean="0"/>
              <a:pPr/>
              <a:t>29.5.2020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260C5-9653-498C-8495-65E23253E42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80307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F2966-5CF2-4618-898D-A584DB5E0E8A}" type="datetimeFigureOut">
              <a:rPr lang="sk-SK" smtClean="0"/>
              <a:pPr/>
              <a:t>29.5.2020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260C5-9653-498C-8495-65E23253E42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125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F2966-5CF2-4618-898D-A584DB5E0E8A}" type="datetimeFigureOut">
              <a:rPr lang="sk-SK" smtClean="0"/>
              <a:pPr/>
              <a:t>29.5.2020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260C5-9653-498C-8495-65E23253E42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64212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F2966-5CF2-4618-898D-A584DB5E0E8A}" type="datetimeFigureOut">
              <a:rPr lang="sk-SK" smtClean="0"/>
              <a:pPr/>
              <a:t>29.5.2020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260C5-9653-498C-8495-65E23253E42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52290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F2966-5CF2-4618-898D-A584DB5E0E8A}" type="datetimeFigureOut">
              <a:rPr lang="sk-SK" smtClean="0"/>
              <a:pPr/>
              <a:t>29.5.2020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260C5-9653-498C-8495-65E23253E42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51574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F2966-5CF2-4618-898D-A584DB5E0E8A}" type="datetimeFigureOut">
              <a:rPr lang="sk-SK" smtClean="0"/>
              <a:pPr/>
              <a:t>29.5.2020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260C5-9653-498C-8495-65E23253E42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194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F2966-5CF2-4618-898D-A584DB5E0E8A}" type="datetimeFigureOut">
              <a:rPr lang="sk-SK" smtClean="0"/>
              <a:pPr/>
              <a:t>29.5.2020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260C5-9653-498C-8495-65E23253E42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25947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F2966-5CF2-4618-898D-A584DB5E0E8A}" type="datetimeFigureOut">
              <a:rPr lang="sk-SK" smtClean="0"/>
              <a:pPr/>
              <a:t>29.5.2020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260C5-9653-498C-8495-65E23253E42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11431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F2966-5CF2-4618-898D-A584DB5E0E8A}" type="datetimeFigureOut">
              <a:rPr lang="sk-SK" smtClean="0"/>
              <a:pPr/>
              <a:t>29.5.2020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260C5-9653-498C-8495-65E23253E42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54285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23.gif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6.jpeg"/><Relationship Id="rId7" Type="http://schemas.openxmlformats.org/officeDocument/2006/relationships/image" Target="../media/image2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gif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Ã½sledok vyhÄ¾adÃ¡vania obrÃ¡zkov pre dopyt fototapety lÃºk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0"/>
          <a:stretch/>
        </p:blipFill>
        <p:spPr bwMode="auto">
          <a:xfrm>
            <a:off x="0" y="-38637"/>
            <a:ext cx="12192000" cy="689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91473" y="2195311"/>
            <a:ext cx="11577234" cy="121437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sk-SK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Spoločenstvo lúk</a:t>
            </a:r>
            <a:endParaRPr lang="sk-SK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77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Výsledok vyhľadávania obrázkov pre dopyt grass wallpape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24" r="17820"/>
          <a:stretch/>
        </p:blipFill>
        <p:spPr bwMode="auto">
          <a:xfrm>
            <a:off x="-1" y="0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obsahu 2"/>
          <p:cNvSpPr txBox="1">
            <a:spLocks/>
          </p:cNvSpPr>
          <p:nvPr/>
        </p:nvSpPr>
        <p:spPr>
          <a:xfrm>
            <a:off x="1324377" y="401168"/>
            <a:ext cx="9543244" cy="738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k-SK" sz="6000" dirty="0" smtClean="0">
                <a:ln>
                  <a:solidFill>
                    <a:schemeClr val="tx1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anose="020B0A04020102020204" pitchFamily="34" charset="0"/>
              </a:rPr>
              <a:t>Stavba tela hmyzu</a:t>
            </a:r>
            <a:endParaRPr lang="sk-SK" sz="6000" dirty="0" smtClean="0">
              <a:ln>
                <a:solidFill>
                  <a:schemeClr val="tx1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 Black" panose="020B0A04020102020204" pitchFamily="34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0" y="2271712"/>
            <a:ext cx="4572000" cy="2314575"/>
          </a:xfrm>
          <a:prstGeom prst="rect">
            <a:avLst/>
          </a:prstGeom>
        </p:spPr>
      </p:pic>
      <p:sp>
        <p:nvSpPr>
          <p:cNvPr id="6" name="Zaoblený obdĺžnik 5"/>
          <p:cNvSpPr/>
          <p:nvPr/>
        </p:nvSpPr>
        <p:spPr>
          <a:xfrm>
            <a:off x="3809998" y="1730800"/>
            <a:ext cx="1378038" cy="540912"/>
          </a:xfrm>
          <a:prstGeom prst="roundRect">
            <a:avLst/>
          </a:prstGeom>
          <a:solidFill>
            <a:srgbClr val="1FB206"/>
          </a:solidFill>
          <a:ln>
            <a:solidFill>
              <a:srgbClr val="1FB2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dirty="0" smtClean="0"/>
              <a:t>hlava</a:t>
            </a:r>
            <a:endParaRPr lang="sk-SK" sz="2800" dirty="0"/>
          </a:p>
        </p:txBody>
      </p:sp>
      <p:sp>
        <p:nvSpPr>
          <p:cNvPr id="7" name="Zaoblený obdĺžnik 6"/>
          <p:cNvSpPr/>
          <p:nvPr/>
        </p:nvSpPr>
        <p:spPr>
          <a:xfrm>
            <a:off x="5406980" y="1730800"/>
            <a:ext cx="1378038" cy="540912"/>
          </a:xfrm>
          <a:prstGeom prst="roundRect">
            <a:avLst/>
          </a:prstGeom>
          <a:solidFill>
            <a:srgbClr val="1FB206"/>
          </a:solidFill>
          <a:ln>
            <a:solidFill>
              <a:srgbClr val="1FB2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dirty="0" smtClean="0"/>
              <a:t>hruď</a:t>
            </a:r>
            <a:endParaRPr lang="sk-SK" sz="2800" dirty="0"/>
          </a:p>
        </p:txBody>
      </p:sp>
      <p:sp>
        <p:nvSpPr>
          <p:cNvPr id="8" name="Zaoblený obdĺžnik 7"/>
          <p:cNvSpPr/>
          <p:nvPr/>
        </p:nvSpPr>
        <p:spPr>
          <a:xfrm>
            <a:off x="7003962" y="1730800"/>
            <a:ext cx="1378038" cy="540912"/>
          </a:xfrm>
          <a:prstGeom prst="roundRect">
            <a:avLst/>
          </a:prstGeom>
          <a:solidFill>
            <a:srgbClr val="1FB206"/>
          </a:solidFill>
          <a:ln>
            <a:solidFill>
              <a:srgbClr val="1FB2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dirty="0" smtClean="0"/>
              <a:t>bruško</a:t>
            </a:r>
            <a:endParaRPr lang="sk-SK" sz="2800" dirty="0"/>
          </a:p>
        </p:txBody>
      </p:sp>
      <p:cxnSp>
        <p:nvCxnSpPr>
          <p:cNvPr id="9" name="Rovná spojnica 8"/>
          <p:cNvCxnSpPr/>
          <p:nvPr/>
        </p:nvCxnSpPr>
        <p:spPr>
          <a:xfrm>
            <a:off x="4651174" y="2121761"/>
            <a:ext cx="536862" cy="415377"/>
          </a:xfrm>
          <a:prstGeom prst="line">
            <a:avLst/>
          </a:prstGeom>
          <a:ln w="57150">
            <a:solidFill>
              <a:srgbClr val="1FB2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ovná spojnica 11"/>
          <p:cNvCxnSpPr/>
          <p:nvPr/>
        </p:nvCxnSpPr>
        <p:spPr>
          <a:xfrm>
            <a:off x="6029210" y="2271712"/>
            <a:ext cx="0" cy="407094"/>
          </a:xfrm>
          <a:prstGeom prst="line">
            <a:avLst/>
          </a:prstGeom>
          <a:ln w="57150">
            <a:solidFill>
              <a:srgbClr val="1FB2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ovná spojnica 13"/>
          <p:cNvCxnSpPr/>
          <p:nvPr/>
        </p:nvCxnSpPr>
        <p:spPr>
          <a:xfrm flipH="1">
            <a:off x="7003962" y="2271712"/>
            <a:ext cx="689020" cy="948374"/>
          </a:xfrm>
          <a:prstGeom prst="line">
            <a:avLst/>
          </a:prstGeom>
          <a:ln w="57150">
            <a:solidFill>
              <a:srgbClr val="1FB2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aoblený obdĺžnik 16"/>
          <p:cNvSpPr/>
          <p:nvPr/>
        </p:nvSpPr>
        <p:spPr>
          <a:xfrm>
            <a:off x="2423003" y="2245954"/>
            <a:ext cx="1378038" cy="540912"/>
          </a:xfrm>
          <a:prstGeom prst="roundRect">
            <a:avLst/>
          </a:prstGeom>
          <a:solidFill>
            <a:srgbClr val="1FB206"/>
          </a:solidFill>
          <a:ln>
            <a:solidFill>
              <a:srgbClr val="1FB2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dirty="0" smtClean="0"/>
              <a:t>tykadlá</a:t>
            </a:r>
            <a:endParaRPr lang="sk-SK" sz="2800" dirty="0"/>
          </a:p>
        </p:txBody>
      </p:sp>
      <p:sp>
        <p:nvSpPr>
          <p:cNvPr id="18" name="Zaoblený obdĺžnik 17"/>
          <p:cNvSpPr/>
          <p:nvPr/>
        </p:nvSpPr>
        <p:spPr>
          <a:xfrm>
            <a:off x="2431961" y="2904397"/>
            <a:ext cx="1378038" cy="740323"/>
          </a:xfrm>
          <a:prstGeom prst="roundRect">
            <a:avLst/>
          </a:prstGeom>
          <a:solidFill>
            <a:srgbClr val="1FB206"/>
          </a:solidFill>
          <a:ln>
            <a:solidFill>
              <a:srgbClr val="1FB2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dirty="0"/>
              <a:t>z</a:t>
            </a:r>
            <a:r>
              <a:rPr lang="sk-SK" sz="2800" dirty="0" smtClean="0"/>
              <a:t>ložené oči</a:t>
            </a:r>
            <a:endParaRPr lang="sk-SK" sz="2800" dirty="0"/>
          </a:p>
        </p:txBody>
      </p:sp>
      <p:sp>
        <p:nvSpPr>
          <p:cNvPr id="19" name="Zaoblený obdĺžnik 18"/>
          <p:cNvSpPr/>
          <p:nvPr/>
        </p:nvSpPr>
        <p:spPr>
          <a:xfrm>
            <a:off x="2431961" y="3785599"/>
            <a:ext cx="1378038" cy="740323"/>
          </a:xfrm>
          <a:prstGeom prst="roundRect">
            <a:avLst/>
          </a:prstGeom>
          <a:solidFill>
            <a:srgbClr val="1FB206"/>
          </a:solidFill>
          <a:ln>
            <a:solidFill>
              <a:srgbClr val="1FB2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dirty="0" smtClean="0"/>
              <a:t>ústne orgány</a:t>
            </a:r>
            <a:endParaRPr lang="sk-SK" sz="2800" dirty="0"/>
          </a:p>
        </p:txBody>
      </p:sp>
      <p:sp>
        <p:nvSpPr>
          <p:cNvPr id="20" name="Zaoblený obdĺžnik 19"/>
          <p:cNvSpPr/>
          <p:nvPr/>
        </p:nvSpPr>
        <p:spPr>
          <a:xfrm>
            <a:off x="4651174" y="4586287"/>
            <a:ext cx="2616560" cy="561020"/>
          </a:xfrm>
          <a:prstGeom prst="roundRect">
            <a:avLst/>
          </a:prstGeom>
          <a:solidFill>
            <a:srgbClr val="1FB206"/>
          </a:solidFill>
          <a:ln>
            <a:solidFill>
              <a:srgbClr val="1FB2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dirty="0" smtClean="0"/>
              <a:t>3 páry končatín</a:t>
            </a:r>
            <a:endParaRPr lang="sk-SK" sz="2800" dirty="0"/>
          </a:p>
        </p:txBody>
      </p:sp>
      <p:cxnSp>
        <p:nvCxnSpPr>
          <p:cNvPr id="21" name="Rovná spojnica 20"/>
          <p:cNvCxnSpPr/>
          <p:nvPr/>
        </p:nvCxnSpPr>
        <p:spPr>
          <a:xfrm flipV="1">
            <a:off x="3676423" y="2588522"/>
            <a:ext cx="411176" cy="21437"/>
          </a:xfrm>
          <a:prstGeom prst="line">
            <a:avLst/>
          </a:prstGeom>
          <a:ln w="57150">
            <a:solidFill>
              <a:srgbClr val="1FB2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ovná spojnica 23"/>
          <p:cNvCxnSpPr/>
          <p:nvPr/>
        </p:nvCxnSpPr>
        <p:spPr>
          <a:xfrm flipV="1">
            <a:off x="3694298" y="2687089"/>
            <a:ext cx="1493738" cy="590696"/>
          </a:xfrm>
          <a:prstGeom prst="line">
            <a:avLst/>
          </a:prstGeom>
          <a:ln w="57150">
            <a:solidFill>
              <a:srgbClr val="1FB2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ovná spojnica 25"/>
          <p:cNvCxnSpPr/>
          <p:nvPr/>
        </p:nvCxnSpPr>
        <p:spPr>
          <a:xfrm flipV="1">
            <a:off x="3694298" y="3038397"/>
            <a:ext cx="1081494" cy="1117364"/>
          </a:xfrm>
          <a:prstGeom prst="line">
            <a:avLst/>
          </a:prstGeom>
          <a:ln w="57150">
            <a:solidFill>
              <a:srgbClr val="1FB2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ovná spojnica 28"/>
          <p:cNvCxnSpPr/>
          <p:nvPr/>
        </p:nvCxnSpPr>
        <p:spPr>
          <a:xfrm>
            <a:off x="4651173" y="3845640"/>
            <a:ext cx="948039" cy="798347"/>
          </a:xfrm>
          <a:prstGeom prst="line">
            <a:avLst/>
          </a:prstGeom>
          <a:ln w="57150">
            <a:solidFill>
              <a:srgbClr val="1FB2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ovná spojnica 31"/>
          <p:cNvCxnSpPr/>
          <p:nvPr/>
        </p:nvCxnSpPr>
        <p:spPr>
          <a:xfrm flipH="1">
            <a:off x="5751612" y="4370581"/>
            <a:ext cx="207841" cy="425806"/>
          </a:xfrm>
          <a:prstGeom prst="line">
            <a:avLst/>
          </a:prstGeom>
          <a:ln w="57150">
            <a:solidFill>
              <a:srgbClr val="1FB2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ovná spojnica 33"/>
          <p:cNvCxnSpPr/>
          <p:nvPr/>
        </p:nvCxnSpPr>
        <p:spPr>
          <a:xfrm flipH="1">
            <a:off x="5751612" y="3816790"/>
            <a:ext cx="2156369" cy="979597"/>
          </a:xfrm>
          <a:prstGeom prst="line">
            <a:avLst/>
          </a:prstGeom>
          <a:ln w="57150">
            <a:solidFill>
              <a:srgbClr val="1FB2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80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ýsledok vyhľadávania obrázkov pre dopyt grasshopper wallpape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5" b="4191"/>
          <a:stretch/>
        </p:blipFill>
        <p:spPr bwMode="auto">
          <a:xfrm>
            <a:off x="-1" y="-77274"/>
            <a:ext cx="12192001" cy="699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51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Výsledok vyhľadávania obrázkov pre dopyt grass wallpape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24" r="17820"/>
          <a:stretch/>
        </p:blipFill>
        <p:spPr bwMode="auto">
          <a:xfrm>
            <a:off x="-1" y="0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Výsledok vyhľadávania obrázkov pre dopyt grasshopper jumps 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841" y="4914900"/>
            <a:ext cx="3815362" cy="214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obsahu 2"/>
          <p:cNvSpPr txBox="1">
            <a:spLocks/>
          </p:cNvSpPr>
          <p:nvPr/>
        </p:nvSpPr>
        <p:spPr>
          <a:xfrm>
            <a:off x="347731" y="414047"/>
            <a:ext cx="5653824" cy="738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6000" dirty="0" smtClean="0">
                <a:ln>
                  <a:solidFill>
                    <a:schemeClr val="tx1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anose="020B0A04020102020204" pitchFamily="34" charset="0"/>
              </a:rPr>
              <a:t>Koník lúčny</a:t>
            </a:r>
            <a:endParaRPr lang="sk-SK" sz="6000" dirty="0" smtClean="0">
              <a:ln>
                <a:solidFill>
                  <a:schemeClr val="tx1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 Black" panose="020B0A04020102020204" pitchFamily="34" charset="0"/>
            </a:endParaRPr>
          </a:p>
        </p:txBody>
      </p:sp>
      <p:sp>
        <p:nvSpPr>
          <p:cNvPr id="5" name="Zástupný symbol obsahu 2"/>
          <p:cNvSpPr txBox="1">
            <a:spLocks/>
          </p:cNvSpPr>
          <p:nvPr/>
        </p:nvSpPr>
        <p:spPr>
          <a:xfrm>
            <a:off x="347731" y="1300767"/>
            <a:ext cx="7235688" cy="5100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sk-SK" dirty="0" smtClean="0">
                <a:ln>
                  <a:solidFill>
                    <a:schemeClr val="tx1"/>
                  </a:solidFill>
                </a:ln>
                <a:solidFill>
                  <a:srgbClr val="1FB2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Koník lúčny žije v tráve na lúkach a patrí medzi veľmi rozšírený hmyz,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dirty="0" smtClean="0">
                <a:ln>
                  <a:solidFill>
                    <a:schemeClr val="tx1"/>
                  </a:solidFill>
                </a:ln>
                <a:solidFill>
                  <a:srgbClr val="1FB2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bylinožravec,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dirty="0">
                <a:ln>
                  <a:solidFill>
                    <a:schemeClr val="tx1"/>
                  </a:solidFill>
                </a:ln>
                <a:solidFill>
                  <a:srgbClr val="1FB2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smtClean="0">
                <a:ln>
                  <a:solidFill>
                    <a:schemeClr val="tx1"/>
                  </a:solidFill>
                </a:ln>
                <a:solidFill>
                  <a:srgbClr val="1FB2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 dlhé tykadlá, dva páry krídel a tri páry nôh,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dirty="0" smtClean="0">
                <a:ln>
                  <a:solidFill>
                    <a:schemeClr val="tx1"/>
                  </a:solidFill>
                </a:ln>
                <a:solidFill>
                  <a:srgbClr val="1FB2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zadné nohy má dlhé a silné, prispôsobené na skákanie,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dirty="0">
                <a:ln>
                  <a:solidFill>
                    <a:schemeClr val="tx1"/>
                  </a:solidFill>
                </a:ln>
                <a:solidFill>
                  <a:srgbClr val="1FB2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smtClean="0">
                <a:ln>
                  <a:solidFill>
                    <a:schemeClr val="tx1"/>
                  </a:solidFill>
                </a:ln>
                <a:solidFill>
                  <a:srgbClr val="1FB2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dokáže skočiť 20-krát ďalej, ako je jeho dĺžka tela,</a:t>
            </a:r>
          </a:p>
          <a:p>
            <a:pPr marL="0" indent="0">
              <a:buNone/>
            </a:pPr>
            <a:endParaRPr lang="sk-SK" dirty="0" smtClean="0">
              <a:ln>
                <a:solidFill>
                  <a:schemeClr val="tx1"/>
                </a:solidFill>
              </a:ln>
              <a:solidFill>
                <a:srgbClr val="1FB2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0" name="Picture 8" descr="Výsledok vyhľadávania obrázkov pre dopyt grass wallpap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419" y="783106"/>
            <a:ext cx="3573003" cy="222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Výsledok vyhľadávania obrázkov pre dopyt koník lúčn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419" y="3455562"/>
            <a:ext cx="3573003" cy="267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70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Výsledok vyhľadávania obrázkov pre dopyt grass wallpape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24" r="17820"/>
          <a:stretch/>
        </p:blipFill>
        <p:spPr bwMode="auto">
          <a:xfrm>
            <a:off x="-1" y="0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ýsledok vyhľadávania obrázkov pre dopyt grasshopper jumps 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465" y="3058238"/>
            <a:ext cx="4543068" cy="348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obsahu 2"/>
          <p:cNvSpPr txBox="1">
            <a:spLocks/>
          </p:cNvSpPr>
          <p:nvPr/>
        </p:nvSpPr>
        <p:spPr>
          <a:xfrm>
            <a:off x="347731" y="414047"/>
            <a:ext cx="5653824" cy="738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6000" dirty="0" smtClean="0">
                <a:ln>
                  <a:solidFill>
                    <a:schemeClr val="tx1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anose="020B0A04020102020204" pitchFamily="34" charset="0"/>
              </a:rPr>
              <a:t>Koník lúčny</a:t>
            </a:r>
            <a:endParaRPr lang="sk-SK" sz="6000" dirty="0" smtClean="0">
              <a:ln>
                <a:solidFill>
                  <a:schemeClr val="tx1"/>
                </a:solidFill>
              </a:ln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 Black" panose="020B0A04020102020204" pitchFamily="34" charset="0"/>
            </a:endParaRPr>
          </a:p>
        </p:txBody>
      </p:sp>
      <p:sp>
        <p:nvSpPr>
          <p:cNvPr id="5" name="Zástupný symbol obsahu 2"/>
          <p:cNvSpPr txBox="1">
            <a:spLocks/>
          </p:cNvSpPr>
          <p:nvPr/>
        </p:nvSpPr>
        <p:spPr>
          <a:xfrm>
            <a:off x="347730" y="1777285"/>
            <a:ext cx="11423559" cy="1764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sk-SK" dirty="0" smtClean="0">
                <a:ln>
                  <a:solidFill>
                    <a:schemeClr val="tx1"/>
                  </a:solidFill>
                </a:ln>
                <a:solidFill>
                  <a:srgbClr val="1FB2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Koník lúčny púta vŕzgavým zvukom, ktorý vydáva trením stehien zadných končatín o stvrdnutú plôšku na predných krídlach.</a:t>
            </a:r>
          </a:p>
          <a:p>
            <a:pPr marL="0" indent="0">
              <a:buNone/>
            </a:pPr>
            <a:endParaRPr lang="sk-SK" dirty="0" smtClean="0">
              <a:ln>
                <a:solidFill>
                  <a:schemeClr val="tx1"/>
                </a:solidFill>
              </a:ln>
              <a:solidFill>
                <a:srgbClr val="1FB2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oník lúčny - zvu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15" end="21746.25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756306" y="5558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Výsledok vyhľadávania obrázkov pre dopyt grass wallpape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24" r="17820"/>
          <a:stretch/>
        </p:blipFill>
        <p:spPr bwMode="auto">
          <a:xfrm>
            <a:off x="-1" y="0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37304" y="2237283"/>
            <a:ext cx="7044410" cy="4526763"/>
          </a:xfrm>
          <a:prstGeom prst="rect">
            <a:avLst/>
          </a:prstGeom>
        </p:spPr>
      </p:pic>
      <p:sp>
        <p:nvSpPr>
          <p:cNvPr id="4" name="Zástupný symbol obsahu 2"/>
          <p:cNvSpPr txBox="1">
            <a:spLocks/>
          </p:cNvSpPr>
          <p:nvPr/>
        </p:nvSpPr>
        <p:spPr>
          <a:xfrm>
            <a:off x="347731" y="414047"/>
            <a:ext cx="5653824" cy="738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6000" dirty="0" smtClean="0">
                <a:ln>
                  <a:solidFill>
                    <a:schemeClr val="tx1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anose="020B0A04020102020204" pitchFamily="34" charset="0"/>
              </a:rPr>
              <a:t>Koník lúčny</a:t>
            </a:r>
            <a:endParaRPr lang="sk-SK" sz="6000" dirty="0" smtClean="0">
              <a:ln>
                <a:solidFill>
                  <a:schemeClr val="tx1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 Black" panose="020B0A04020102020204" pitchFamily="34" charset="0"/>
            </a:endParaRPr>
          </a:p>
        </p:txBody>
      </p:sp>
      <p:sp>
        <p:nvSpPr>
          <p:cNvPr id="5" name="Zástupný symbol obsahu 2"/>
          <p:cNvSpPr txBox="1">
            <a:spLocks/>
          </p:cNvSpPr>
          <p:nvPr/>
        </p:nvSpPr>
        <p:spPr>
          <a:xfrm>
            <a:off x="347730" y="1313646"/>
            <a:ext cx="11668259" cy="131364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sk-SK" dirty="0" smtClean="0">
                <a:ln>
                  <a:solidFill>
                    <a:schemeClr val="tx1"/>
                  </a:solidFill>
                </a:ln>
                <a:solidFill>
                  <a:srgbClr val="1FB2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Nedokonalá premena.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dirty="0" smtClean="0">
                <a:ln>
                  <a:solidFill>
                    <a:schemeClr val="tx1"/>
                  </a:solidFill>
                </a:ln>
                <a:solidFill>
                  <a:srgbClr val="1FB2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Larvy – nymfy – sa podobajú na dospelého jedinca. Chýbajú im krídla, preto len skáču.</a:t>
            </a:r>
          </a:p>
          <a:p>
            <a:pPr marL="0" indent="0">
              <a:buNone/>
            </a:pPr>
            <a:endParaRPr lang="sk-SK" dirty="0" smtClean="0">
              <a:ln>
                <a:solidFill>
                  <a:schemeClr val="tx1"/>
                </a:solidFill>
              </a:ln>
              <a:solidFill>
                <a:srgbClr val="1FB2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61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ýsledok vyhľadávania obrázkov pre dopyt ladybird wallpape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2"/>
          <a:stretch/>
        </p:blipFill>
        <p:spPr bwMode="auto">
          <a:xfrm>
            <a:off x="0" y="-25759"/>
            <a:ext cx="12192000" cy="688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39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Výsledok vyhľadávania obrázkov pre dopyt grass wallpape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24" r="17820"/>
          <a:stretch/>
        </p:blipFill>
        <p:spPr bwMode="auto">
          <a:xfrm>
            <a:off x="-1" y="0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obsahu 2"/>
          <p:cNvSpPr txBox="1">
            <a:spLocks/>
          </p:cNvSpPr>
          <p:nvPr/>
        </p:nvSpPr>
        <p:spPr>
          <a:xfrm>
            <a:off x="347731" y="414047"/>
            <a:ext cx="9543244" cy="738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6000" dirty="0" smtClean="0">
                <a:ln>
                  <a:solidFill>
                    <a:schemeClr val="tx1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anose="020B0A04020102020204" pitchFamily="34" charset="0"/>
              </a:rPr>
              <a:t>Lienka sedembodková</a:t>
            </a:r>
            <a:endParaRPr lang="sk-SK" sz="6000" dirty="0" smtClean="0">
              <a:ln>
                <a:solidFill>
                  <a:schemeClr val="tx1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 Black" panose="020B0A04020102020204" pitchFamily="34" charset="0"/>
            </a:endParaRPr>
          </a:p>
        </p:txBody>
      </p:sp>
      <p:sp>
        <p:nvSpPr>
          <p:cNvPr id="5" name="Zástupný symbol obsahu 2"/>
          <p:cNvSpPr txBox="1">
            <a:spLocks/>
          </p:cNvSpPr>
          <p:nvPr/>
        </p:nvSpPr>
        <p:spPr>
          <a:xfrm>
            <a:off x="347730" y="1566213"/>
            <a:ext cx="7379593" cy="483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sk-SK" dirty="0" smtClean="0">
                <a:ln>
                  <a:solidFill>
                    <a:schemeClr val="tx1"/>
                  </a:solidFill>
                </a:ln>
                <a:solidFill>
                  <a:srgbClr val="1FB2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Lienka sedembodková patrí medzi hmyz,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dirty="0" smtClean="0">
                <a:ln>
                  <a:solidFill>
                    <a:schemeClr val="tx1"/>
                  </a:solidFill>
                </a:ln>
                <a:solidFill>
                  <a:srgbClr val="1FB2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vyskytuje sa skoro všade,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dirty="0">
                <a:ln>
                  <a:solidFill>
                    <a:schemeClr val="tx1"/>
                  </a:solidFill>
                </a:ln>
                <a:solidFill>
                  <a:srgbClr val="1FB2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smtClean="0">
                <a:ln>
                  <a:solidFill>
                    <a:schemeClr val="tx1"/>
                  </a:solidFill>
                </a:ln>
                <a:solidFill>
                  <a:srgbClr val="1FB2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užitočná, pretože jej larvy sa živia voškami – zabraňuje ich premnoženiu,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dirty="0" smtClean="0">
                <a:ln>
                  <a:solidFill>
                    <a:schemeClr val="tx1"/>
                  </a:solidFill>
                </a:ln>
                <a:solidFill>
                  <a:srgbClr val="1FB2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dokonalá premena</a:t>
            </a:r>
          </a:p>
          <a:p>
            <a:pPr marL="0" indent="0">
              <a:buNone/>
            </a:pPr>
            <a:endParaRPr lang="sk-SK" dirty="0" smtClean="0">
              <a:ln>
                <a:solidFill>
                  <a:schemeClr val="tx1"/>
                </a:solidFill>
              </a:ln>
              <a:solidFill>
                <a:srgbClr val="1FB2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0" name="Picture 4" descr="Súvisiaci obrázo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225" y="112600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Výsledok vyhľadávania obrázkov pre dopyt ladybird 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231" y="4262781"/>
            <a:ext cx="3901494" cy="213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5819" y="3983507"/>
            <a:ext cx="2894660" cy="2699827"/>
          </a:xfrm>
          <a:prstGeom prst="rect">
            <a:avLst/>
          </a:prstGeom>
        </p:spPr>
      </p:pic>
      <p:pic>
        <p:nvPicPr>
          <p:cNvPr id="9224" name="Picture 8" descr="Výsledok vyhľadávania obrázkov pre dopyt larva of ladybir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484" y="4262781"/>
            <a:ext cx="3211824" cy="213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42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VÃ½sledok vyhÄ¾adÃ¡vania obrÃ¡zkov pre dopyt Bombus terrestris wallpape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" b="7886"/>
          <a:stretch/>
        </p:blipFill>
        <p:spPr bwMode="auto">
          <a:xfrm>
            <a:off x="0" y="-25758"/>
            <a:ext cx="12192000" cy="690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51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VÃ½sledok vyhÄ¾adÃ¡vania obrÃ¡zkov pre dopyt ÄmeÄ¾ zemnÃ½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1" b="5694"/>
          <a:stretch/>
        </p:blipFill>
        <p:spPr bwMode="auto">
          <a:xfrm flipH="1">
            <a:off x="0" y="-14068"/>
            <a:ext cx="12191998" cy="69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obsahu 2"/>
          <p:cNvSpPr txBox="1">
            <a:spLocks/>
          </p:cNvSpPr>
          <p:nvPr/>
        </p:nvSpPr>
        <p:spPr>
          <a:xfrm>
            <a:off x="347730" y="414047"/>
            <a:ext cx="7127227" cy="738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6000" dirty="0" smtClean="0">
                <a:ln>
                  <a:solidFill>
                    <a:schemeClr val="tx1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anose="020B0A04020102020204" pitchFamily="34" charset="0"/>
              </a:rPr>
              <a:t>Čmeľ zemný</a:t>
            </a:r>
            <a:endParaRPr lang="sk-SK" sz="6000" dirty="0" smtClean="0">
              <a:ln>
                <a:solidFill>
                  <a:schemeClr val="tx1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 Black" panose="020B0A04020102020204" pitchFamily="34" charset="0"/>
            </a:endParaRPr>
          </a:p>
        </p:txBody>
      </p:sp>
      <p:sp>
        <p:nvSpPr>
          <p:cNvPr id="5" name="Zástupný symbol obsahu 2"/>
          <p:cNvSpPr txBox="1">
            <a:spLocks/>
          </p:cNvSpPr>
          <p:nvPr/>
        </p:nvSpPr>
        <p:spPr>
          <a:xfrm>
            <a:off x="347730" y="1300767"/>
            <a:ext cx="7379593" cy="5100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sk-SK" dirty="0" smtClean="0">
                <a:ln>
                  <a:solidFill>
                    <a:schemeClr val="tx1"/>
                  </a:solidFill>
                </a:ln>
                <a:solidFill>
                  <a:srgbClr val="1FB2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patrí medzi hmyz,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dirty="0" smtClean="0">
                <a:ln>
                  <a:solidFill>
                    <a:schemeClr val="tx1"/>
                  </a:solidFill>
                </a:ln>
                <a:solidFill>
                  <a:srgbClr val="1FB2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žije v kolóniách na lúkach a medziach,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dirty="0">
                <a:ln>
                  <a:solidFill>
                    <a:schemeClr val="tx1"/>
                  </a:solidFill>
                </a:ln>
                <a:solidFill>
                  <a:srgbClr val="1FB2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smtClean="0">
                <a:ln>
                  <a:solidFill>
                    <a:schemeClr val="tx1"/>
                  </a:solidFill>
                </a:ln>
                <a:solidFill>
                  <a:srgbClr val="1FB2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 zavalité, husto ochlpené telo žlto-čiernej farby s bielym koncom bruška,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dirty="0" smtClean="0">
                <a:ln>
                  <a:solidFill>
                    <a:schemeClr val="tx1"/>
                  </a:solidFill>
                </a:ln>
                <a:solidFill>
                  <a:srgbClr val="1FB2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živí sa nektárom a peľom,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dirty="0">
                <a:ln>
                  <a:solidFill>
                    <a:schemeClr val="tx1"/>
                  </a:solidFill>
                </a:ln>
                <a:solidFill>
                  <a:srgbClr val="1FB2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smtClean="0">
                <a:ln>
                  <a:solidFill>
                    <a:schemeClr val="tx1"/>
                  </a:solidFill>
                </a:ln>
                <a:solidFill>
                  <a:srgbClr val="1FB2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koncom jesene zahynú všetky robotnice aj samčeky, prezimujú iba matky, ktoré na jar zakladajú nové spoločenstvo</a:t>
            </a:r>
          </a:p>
          <a:p>
            <a:pPr marL="0" indent="0">
              <a:buNone/>
            </a:pPr>
            <a:endParaRPr lang="sk-SK" dirty="0" smtClean="0">
              <a:ln>
                <a:solidFill>
                  <a:schemeClr val="tx1"/>
                </a:solidFill>
              </a:ln>
              <a:solidFill>
                <a:srgbClr val="1FB2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2" name="Picture 6" descr="VÃ½sledok vyhÄ¾adÃ¡vania obrÃ¡zkov pre dopyt Bombus terrestris 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884" y="3111634"/>
            <a:ext cx="4130018" cy="292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1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Ãºvisiaci obrÃ¡zo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80"/>
          <a:stretch/>
        </p:blipFill>
        <p:spPr bwMode="auto">
          <a:xfrm>
            <a:off x="0" y="0"/>
            <a:ext cx="12192000" cy="683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09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Ã½sledok vyhÄ¾adÃ¡vania obrÃ¡zkov pre dopyt fototapety lÃºk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4" b="8472"/>
          <a:stretch/>
        </p:blipFill>
        <p:spPr bwMode="auto">
          <a:xfrm>
            <a:off x="-18246" y="-36088"/>
            <a:ext cx="12210245" cy="691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Lúka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47324" y="2830178"/>
            <a:ext cx="10515600" cy="80426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sk-SK" dirty="0"/>
              <a:t>l</a:t>
            </a:r>
            <a:r>
              <a:rPr lang="sk-SK" dirty="0" smtClean="0"/>
              <a:t>úky vznikli na miestach, kde nerastú stromy, prípadne ich ľudia vyklčovali,</a:t>
            </a:r>
          </a:p>
        </p:txBody>
      </p:sp>
      <p:sp>
        <p:nvSpPr>
          <p:cNvPr id="6" name="Zástupný symbol obsahu 2"/>
          <p:cNvSpPr txBox="1">
            <a:spLocks/>
          </p:cNvSpPr>
          <p:nvPr/>
        </p:nvSpPr>
        <p:spPr>
          <a:xfrm>
            <a:off x="838200" y="3634439"/>
            <a:ext cx="10515600" cy="9375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je to spoločenstvo rastlín, húb a živočíchov, ktoré žijú vo vzájomných vzťahoch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2390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Ã½sledok vyhÄ¾adÃ¡vania obrÃ¡zkov pre dopyt garden spider wallpape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14"/>
          <a:stretch/>
        </p:blipFill>
        <p:spPr bwMode="auto">
          <a:xfrm flipH="1">
            <a:off x="0" y="0"/>
            <a:ext cx="12192000" cy="689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obsahu 2"/>
          <p:cNvSpPr txBox="1">
            <a:spLocks/>
          </p:cNvSpPr>
          <p:nvPr/>
        </p:nvSpPr>
        <p:spPr>
          <a:xfrm>
            <a:off x="347731" y="414047"/>
            <a:ext cx="9543244" cy="738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6000" dirty="0" smtClean="0">
                <a:ln>
                  <a:solidFill>
                    <a:schemeClr val="tx1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 Black" panose="020B0A04020102020204" pitchFamily="34" charset="0"/>
              </a:rPr>
              <a:t>Križiak obyčajný</a:t>
            </a:r>
            <a:endParaRPr lang="sk-SK" sz="6000" dirty="0" smtClean="0">
              <a:ln>
                <a:solidFill>
                  <a:schemeClr val="tx1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 Black" panose="020B0A04020102020204" pitchFamily="34" charset="0"/>
            </a:endParaRPr>
          </a:p>
        </p:txBody>
      </p:sp>
      <p:sp>
        <p:nvSpPr>
          <p:cNvPr id="5" name="Zástupný symbol obsahu 2"/>
          <p:cNvSpPr txBox="1">
            <a:spLocks/>
          </p:cNvSpPr>
          <p:nvPr/>
        </p:nvSpPr>
        <p:spPr>
          <a:xfrm>
            <a:off x="347730" y="1566213"/>
            <a:ext cx="7379593" cy="483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sk-SK" dirty="0" smtClean="0">
                <a:ln>
                  <a:solidFill>
                    <a:schemeClr val="tx1"/>
                  </a:solidFill>
                </a:ln>
                <a:solidFill>
                  <a:srgbClr val="1FB2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nie je hmyz, patrí medzi pavúky (8 nôh),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dirty="0">
                <a:ln>
                  <a:solidFill>
                    <a:schemeClr val="tx1"/>
                  </a:solidFill>
                </a:ln>
                <a:solidFill>
                  <a:srgbClr val="1FB2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smtClean="0">
                <a:ln>
                  <a:solidFill>
                    <a:schemeClr val="tx1"/>
                  </a:solidFill>
                </a:ln>
                <a:solidFill>
                  <a:srgbClr val="1FB2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telo tvorí hlavohruď a bruško,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dirty="0">
                <a:ln>
                  <a:solidFill>
                    <a:schemeClr val="tx1"/>
                  </a:solidFill>
                </a:ln>
                <a:solidFill>
                  <a:srgbClr val="1FB2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smtClean="0">
                <a:ln>
                  <a:solidFill>
                    <a:schemeClr val="tx1"/>
                  </a:solidFill>
                </a:ln>
                <a:solidFill>
                  <a:srgbClr val="1FB2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vrchnej strane bruška má škvrnu v tvare kríža,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dirty="0">
                <a:ln>
                  <a:solidFill>
                    <a:schemeClr val="tx1"/>
                  </a:solidFill>
                </a:ln>
                <a:solidFill>
                  <a:srgbClr val="1FB2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smtClean="0">
                <a:ln>
                  <a:solidFill>
                    <a:schemeClr val="tx1"/>
                  </a:solidFill>
                </a:ln>
                <a:solidFill>
                  <a:srgbClr val="1FB2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 8 očí,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dirty="0">
                <a:ln>
                  <a:solidFill>
                    <a:schemeClr val="tx1"/>
                  </a:solidFill>
                </a:ln>
                <a:solidFill>
                  <a:srgbClr val="1FB2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smtClean="0">
                <a:ln>
                  <a:solidFill>
                    <a:schemeClr val="tx1"/>
                  </a:solidFill>
                </a:ln>
                <a:solidFill>
                  <a:srgbClr val="1FB2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živí sa lietajúcim hmyzom. Omráči ho jedovatou tekutinou z klepietka,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dirty="0">
                <a:ln>
                  <a:solidFill>
                    <a:schemeClr val="tx1"/>
                  </a:solidFill>
                </a:ln>
                <a:solidFill>
                  <a:srgbClr val="1FB2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smtClean="0">
                <a:ln>
                  <a:solidFill>
                    <a:schemeClr val="tx1"/>
                  </a:solidFill>
                </a:ln>
                <a:solidFill>
                  <a:srgbClr val="1FB2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konci bruška má snovacie bradavice. Z nich vytláča tekutinu, z ktorej robí vlákna na pavučinu</a:t>
            </a:r>
          </a:p>
          <a:p>
            <a:pPr marL="0" indent="0">
              <a:buNone/>
            </a:pPr>
            <a:endParaRPr lang="sk-SK" dirty="0" smtClean="0">
              <a:ln>
                <a:solidFill>
                  <a:schemeClr val="tx1"/>
                </a:solidFill>
              </a:ln>
              <a:solidFill>
                <a:srgbClr val="1FB2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35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Ã½sledok vyhÄ¾adÃ¡vania obrÃ¡zkov pre dopyt lÃºk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5"/>
          <a:stretch/>
        </p:blipFill>
        <p:spPr bwMode="auto">
          <a:xfrm>
            <a:off x="0" y="-51515"/>
            <a:ext cx="12192000" cy="691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820177" cy="935641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sk-SK" dirty="0" smtClean="0"/>
              <a:t>Rastliny spoločenstva lúk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2318197"/>
            <a:ext cx="8009586" cy="656823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sk-SK" dirty="0" smtClean="0"/>
              <a:t>sú to prevažne </a:t>
            </a:r>
            <a:r>
              <a:rPr lang="sk-SK" dirty="0" smtClean="0">
                <a:solidFill>
                  <a:srgbClr val="FF0000"/>
                </a:solidFill>
              </a:rPr>
              <a:t>byliny</a:t>
            </a:r>
            <a:r>
              <a:rPr lang="sk-SK" dirty="0" smtClean="0"/>
              <a:t> – rastliny s dužinatou stonkou,</a:t>
            </a:r>
          </a:p>
          <a:p>
            <a:endParaRPr lang="sk-SK" dirty="0"/>
          </a:p>
        </p:txBody>
      </p:sp>
      <p:sp>
        <p:nvSpPr>
          <p:cNvPr id="5" name="Zástupný symbol obsahu 2"/>
          <p:cNvSpPr txBox="1">
            <a:spLocks/>
          </p:cNvSpPr>
          <p:nvPr/>
        </p:nvSpPr>
        <p:spPr>
          <a:xfrm>
            <a:off x="838200" y="2893303"/>
            <a:ext cx="8009586" cy="5453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byliny poskytujú lúčnym živočíchom </a:t>
            </a:r>
            <a:r>
              <a:rPr lang="sk-SK" dirty="0" smtClean="0">
                <a:solidFill>
                  <a:srgbClr val="FF0000"/>
                </a:solidFill>
              </a:rPr>
              <a:t>úkryt</a:t>
            </a:r>
            <a:r>
              <a:rPr lang="sk-SK" dirty="0" smtClean="0"/>
              <a:t> a </a:t>
            </a:r>
            <a:r>
              <a:rPr lang="sk-SK" dirty="0" smtClean="0">
                <a:solidFill>
                  <a:srgbClr val="FF0000"/>
                </a:solidFill>
              </a:rPr>
              <a:t>potravu</a:t>
            </a:r>
            <a:r>
              <a:rPr lang="sk-SK" dirty="0" smtClean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83791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Ã½sledok vyhÄ¾adÃ¡vania obrÃ¡zkov pre dopyt Centaurea cyanus wallpape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" b="4891"/>
          <a:stretch/>
        </p:blipFill>
        <p:spPr bwMode="auto">
          <a:xfrm flipH="1">
            <a:off x="0" y="0"/>
            <a:ext cx="12192000" cy="689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536852" cy="935641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sk-SK" dirty="0" smtClean="0"/>
              <a:t>Nevädza poľná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199" y="1657012"/>
            <a:ext cx="5464127" cy="575105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sk-SK" dirty="0" smtClean="0"/>
              <a:t>liečivá bylina,</a:t>
            </a:r>
          </a:p>
          <a:p>
            <a:endParaRPr lang="sk-SK" dirty="0"/>
          </a:p>
        </p:txBody>
      </p:sp>
      <p:sp>
        <p:nvSpPr>
          <p:cNvPr id="5" name="Zástupný symbol obsahu 2"/>
          <p:cNvSpPr txBox="1">
            <a:spLocks/>
          </p:cNvSpPr>
          <p:nvPr/>
        </p:nvSpPr>
        <p:spPr>
          <a:xfrm>
            <a:off x="838200" y="2232118"/>
            <a:ext cx="5464126" cy="725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/>
              <a:t>r</a:t>
            </a:r>
            <a:r>
              <a:rPr lang="sk-SK" dirty="0" smtClean="0"/>
              <a:t>astie pri cestách, na lúkach a pasienkoch, </a:t>
            </a:r>
          </a:p>
        </p:txBody>
      </p:sp>
      <p:pic>
        <p:nvPicPr>
          <p:cNvPr id="4100" name="Picture 4" descr="VÃ½sledok vyhÄ¾adÃ¡vania obrÃ¡zkov pre dopyt Centaurea cyanus wallpap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2" t="12598" b="4680"/>
          <a:stretch/>
        </p:blipFill>
        <p:spPr bwMode="auto">
          <a:xfrm>
            <a:off x="1350913" y="3607783"/>
            <a:ext cx="4438697" cy="326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obsahu 2"/>
          <p:cNvSpPr txBox="1">
            <a:spLocks/>
          </p:cNvSpPr>
          <p:nvPr/>
        </p:nvSpPr>
        <p:spPr>
          <a:xfrm>
            <a:off x="838200" y="2924916"/>
            <a:ext cx="5464126" cy="725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má modré kvety v strede do fialova</a:t>
            </a:r>
          </a:p>
        </p:txBody>
      </p:sp>
    </p:spTree>
    <p:extLst>
      <p:ext uri="{BB962C8B-B14F-4D97-AF65-F5344CB8AC3E}">
        <p14:creationId xmlns:p14="http://schemas.microsoft.com/office/powerpoint/2010/main" val="425993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Ã½sledok vyhÄ¾adÃ¡vania obrÃ¡zkov pre dopyt Matricaria recutita wallpape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37"/>
          <a:stretch/>
        </p:blipFill>
        <p:spPr bwMode="auto">
          <a:xfrm>
            <a:off x="0" y="-14069"/>
            <a:ext cx="12192000" cy="692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621257" cy="93564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sk-SK" dirty="0" smtClean="0"/>
              <a:t>Rumanček roľný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199" y="1853966"/>
            <a:ext cx="5464127" cy="575105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sk-SK" dirty="0" smtClean="0"/>
              <a:t>liečivá bylina,</a:t>
            </a:r>
          </a:p>
          <a:p>
            <a:endParaRPr lang="sk-SK" dirty="0"/>
          </a:p>
        </p:txBody>
      </p:sp>
      <p:sp>
        <p:nvSpPr>
          <p:cNvPr id="5" name="Zástupný symbol obsahu 2"/>
          <p:cNvSpPr txBox="1">
            <a:spLocks/>
          </p:cNvSpPr>
          <p:nvPr/>
        </p:nvSpPr>
        <p:spPr>
          <a:xfrm>
            <a:off x="838200" y="2429072"/>
            <a:ext cx="5464126" cy="725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/>
              <a:t>r</a:t>
            </a:r>
            <a:r>
              <a:rPr lang="sk-SK" dirty="0" smtClean="0"/>
              <a:t>astie na poliach a lúkach,</a:t>
            </a:r>
          </a:p>
        </p:txBody>
      </p:sp>
      <p:sp>
        <p:nvSpPr>
          <p:cNvPr id="8" name="Zástupný symbol obsahu 2"/>
          <p:cNvSpPr txBox="1">
            <a:spLocks/>
          </p:cNvSpPr>
          <p:nvPr/>
        </p:nvSpPr>
        <p:spPr>
          <a:xfrm>
            <a:off x="838200" y="3083672"/>
            <a:ext cx="5464126" cy="725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má biele kvety so žltým stredom</a:t>
            </a:r>
          </a:p>
        </p:txBody>
      </p:sp>
      <p:pic>
        <p:nvPicPr>
          <p:cNvPr id="5124" name="Picture 4" descr="VÃ½sledok vyhÄ¾adÃ¡vania obrÃ¡zkov pre dopyt Matricaria recutita wallpap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"/>
          <a:stretch/>
        </p:blipFill>
        <p:spPr bwMode="auto">
          <a:xfrm>
            <a:off x="2125833" y="3685132"/>
            <a:ext cx="2333625" cy="322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6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Ã½sledok vyhÄ¾adÃ¡vania obrÃ¡zkov pre dopyt zvonÄek konÃ¡ristÃ½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" b="10317"/>
          <a:stretch/>
        </p:blipFill>
        <p:spPr bwMode="auto">
          <a:xfrm flipH="1">
            <a:off x="0" y="-56271"/>
            <a:ext cx="12192000" cy="693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944814" cy="93564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sk-SK" dirty="0"/>
              <a:t>Z</a:t>
            </a:r>
            <a:r>
              <a:rPr lang="sk-SK" dirty="0" smtClean="0"/>
              <a:t>vonček konáristý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199" y="1853966"/>
            <a:ext cx="6406663" cy="575105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2500"/>
          </a:bodyPr>
          <a:lstStyle/>
          <a:p>
            <a:r>
              <a:rPr lang="sk-SK" dirty="0" smtClean="0"/>
              <a:t>rastie pri cestách, na lúkach a pasienkoch,</a:t>
            </a:r>
            <a:endParaRPr lang="sk-SK" dirty="0"/>
          </a:p>
        </p:txBody>
      </p:sp>
      <p:sp>
        <p:nvSpPr>
          <p:cNvPr id="5" name="Zástupný symbol obsahu 2"/>
          <p:cNvSpPr txBox="1">
            <a:spLocks/>
          </p:cNvSpPr>
          <p:nvPr/>
        </p:nvSpPr>
        <p:spPr>
          <a:xfrm>
            <a:off x="838200" y="2429072"/>
            <a:ext cx="6406662" cy="725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má bledofialové kvety,</a:t>
            </a:r>
          </a:p>
        </p:txBody>
      </p:sp>
      <p:sp>
        <p:nvSpPr>
          <p:cNvPr id="8" name="Zástupný symbol obsahu 2"/>
          <p:cNvSpPr txBox="1">
            <a:spLocks/>
          </p:cNvSpPr>
          <p:nvPr/>
        </p:nvSpPr>
        <p:spPr>
          <a:xfrm>
            <a:off x="838200" y="3083672"/>
            <a:ext cx="6406662" cy="725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kvety sa otáčajú za svetlom</a:t>
            </a:r>
          </a:p>
        </p:txBody>
      </p:sp>
      <p:pic>
        <p:nvPicPr>
          <p:cNvPr id="8198" name="Picture 6" descr="VÃ½sledok vyhÄ¾adÃ¡vania obrÃ¡zkov pre dopyt zvonÄek konÃ¡ristÃ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191" y="3502856"/>
            <a:ext cx="4697034" cy="316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36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ttps://upload.wikimedia.org/wikipedia/commons/7/7b/Poa_annua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08"/>
          <a:stretch/>
        </p:blipFill>
        <p:spPr bwMode="auto">
          <a:xfrm>
            <a:off x="0" y="0"/>
            <a:ext cx="12192000" cy="692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114821" cy="93564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sk-SK" dirty="0" smtClean="0"/>
              <a:t>Lipnica lúčna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199" y="1853966"/>
            <a:ext cx="5886158" cy="575105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2500"/>
          </a:bodyPr>
          <a:lstStyle/>
          <a:p>
            <a:r>
              <a:rPr lang="sk-SK" dirty="0" smtClean="0"/>
              <a:t>patrí medzi lúčne trávy, má dutú stonku,</a:t>
            </a:r>
            <a:endParaRPr lang="sk-SK" dirty="0"/>
          </a:p>
        </p:txBody>
      </p:sp>
      <p:sp>
        <p:nvSpPr>
          <p:cNvPr id="5" name="Zástupný symbol obsahu 2"/>
          <p:cNvSpPr txBox="1">
            <a:spLocks/>
          </p:cNvSpPr>
          <p:nvPr/>
        </p:nvSpPr>
        <p:spPr>
          <a:xfrm>
            <a:off x="838199" y="2429072"/>
            <a:ext cx="5886157" cy="725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má drobné kvety tvoriace klasy,</a:t>
            </a:r>
          </a:p>
        </p:txBody>
      </p:sp>
      <p:sp>
        <p:nvSpPr>
          <p:cNvPr id="8" name="Zástupný symbol obsahu 2"/>
          <p:cNvSpPr txBox="1">
            <a:spLocks/>
          </p:cNvSpPr>
          <p:nvPr/>
        </p:nvSpPr>
        <p:spPr>
          <a:xfrm>
            <a:off x="838199" y="3083672"/>
            <a:ext cx="5886157" cy="9537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je zdrojom potravy hospodárskych živočíchov</a:t>
            </a:r>
          </a:p>
        </p:txBody>
      </p:sp>
      <p:pic>
        <p:nvPicPr>
          <p:cNvPr id="7172" name="Picture 4" descr="VÃ½sledok vyhÄ¾adÃ¡vania obrÃ¡zkov pre dopyt Poa pratensi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b="7022"/>
          <a:stretch/>
        </p:blipFill>
        <p:spPr bwMode="auto">
          <a:xfrm>
            <a:off x="3473684" y="3480118"/>
            <a:ext cx="2287104" cy="344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VÃ½sledok vyhÄ¾adÃ¡vania obrÃ¡zkov pre dopyt Poa pratens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84" y="3863780"/>
            <a:ext cx="2286000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81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5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VÃ½sledok vyhÄ¾adÃ¡vania obrÃ¡zkov pre dopyt Äakanka obyÄajnÃ¡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0"/>
          <a:stretch/>
        </p:blipFill>
        <p:spPr bwMode="auto">
          <a:xfrm flipH="1">
            <a:off x="0" y="-1"/>
            <a:ext cx="12196689" cy="689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4198033" cy="93564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sk-SK" dirty="0" smtClean="0"/>
              <a:t>Čakanka obyčajná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199" y="1853966"/>
            <a:ext cx="5801752" cy="575105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sk-SK" dirty="0" smtClean="0"/>
              <a:t>rastie pri cestách, na suchších lúkach,</a:t>
            </a:r>
            <a:endParaRPr lang="sk-SK" dirty="0"/>
          </a:p>
        </p:txBody>
      </p:sp>
      <p:sp>
        <p:nvSpPr>
          <p:cNvPr id="5" name="Zástupný symbol obsahu 2"/>
          <p:cNvSpPr txBox="1">
            <a:spLocks/>
          </p:cNvSpPr>
          <p:nvPr/>
        </p:nvSpPr>
        <p:spPr>
          <a:xfrm>
            <a:off x="838199" y="2429072"/>
            <a:ext cx="5801751" cy="725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má sýtomodré kvety,</a:t>
            </a:r>
          </a:p>
        </p:txBody>
      </p:sp>
      <p:sp>
        <p:nvSpPr>
          <p:cNvPr id="8" name="Zástupný symbol obsahu 2"/>
          <p:cNvSpPr txBox="1">
            <a:spLocks/>
          </p:cNvSpPr>
          <p:nvPr/>
        </p:nvSpPr>
        <p:spPr>
          <a:xfrm>
            <a:off x="838199" y="3083672"/>
            <a:ext cx="5801751" cy="9537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z čakanky zbierame koreň, stonku aj kvety</a:t>
            </a:r>
          </a:p>
        </p:txBody>
      </p:sp>
      <p:pic>
        <p:nvPicPr>
          <p:cNvPr id="6146" name="Picture 2" descr="VÃ½sledok vyhÄ¾adÃ¡vania obrÃ¡zkov pre dopyt Äakanka obyÄajnÃ¡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008" y="3444117"/>
            <a:ext cx="1934534" cy="341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40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5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Ã½sledok vyhÄ¾adÃ¡vania obrÃ¡zkov pre dopyt lÃºk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5"/>
          <a:stretch/>
        </p:blipFill>
        <p:spPr bwMode="auto">
          <a:xfrm>
            <a:off x="0" y="-51515"/>
            <a:ext cx="12192000" cy="691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069037" cy="93564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sk-SK" dirty="0" smtClean="0"/>
              <a:t>Živočíchy spoločenstva lúk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2318197"/>
            <a:ext cx="6069037" cy="656823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sk-SK" dirty="0" smtClean="0"/>
              <a:t>sú to drobné živočíchy, najmä hmyz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9299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440</Words>
  <Application>Microsoft Office PowerPoint</Application>
  <PresentationFormat>Širokouhlá</PresentationFormat>
  <Paragraphs>66</Paragraphs>
  <Slides>20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Wingdings</vt:lpstr>
      <vt:lpstr>Motív Office</vt:lpstr>
      <vt:lpstr>Spoločenstvo lúk</vt:lpstr>
      <vt:lpstr>Lúka</vt:lpstr>
      <vt:lpstr>Rastliny spoločenstva lúk</vt:lpstr>
      <vt:lpstr>Nevädza poľná</vt:lpstr>
      <vt:lpstr>Rumanček roľný</vt:lpstr>
      <vt:lpstr>Zvonček konáristý</vt:lpstr>
      <vt:lpstr>Lipnica lúčna</vt:lpstr>
      <vt:lpstr>Čakanka obyčajná</vt:lpstr>
      <vt:lpstr>Živočíchy spoločenstva lúk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Prostredie, v ktorom živočíchy žijú II. ŽIVOČÍCHY ŽIJÚCE NA LÚKE</dc:title>
  <dc:creator>PC</dc:creator>
  <cp:lastModifiedBy>riaditel</cp:lastModifiedBy>
  <cp:revision>59</cp:revision>
  <dcterms:created xsi:type="dcterms:W3CDTF">2018-03-03T12:19:42Z</dcterms:created>
  <dcterms:modified xsi:type="dcterms:W3CDTF">2020-05-29T06:30:51Z</dcterms:modified>
</cp:coreProperties>
</file>