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77" r:id="rId4"/>
    <p:sldId id="282" r:id="rId5"/>
    <p:sldId id="283" r:id="rId6"/>
    <p:sldId id="284" r:id="rId7"/>
    <p:sldId id="285" r:id="rId8"/>
    <p:sldId id="286" r:id="rId9"/>
    <p:sldId id="287" r:id="rId10"/>
    <p:sldId id="267" r:id="rId11"/>
    <p:sldId id="276" r:id="rId12"/>
    <p:sldId id="268" r:id="rId13"/>
    <p:sldId id="271" r:id="rId14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CC00CC"/>
    <a:srgbClr val="FFE69F"/>
    <a:srgbClr val="1C1C1C"/>
    <a:srgbClr val="025198"/>
    <a:srgbClr val="422C16"/>
    <a:srgbClr val="0C788E"/>
    <a:srgbClr val="000099"/>
    <a:srgbClr val="3366FF"/>
    <a:srgbClr val="221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11" autoAdjust="0"/>
    <p:restoredTop sz="94652" autoAdjust="0"/>
  </p:normalViewPr>
  <p:slideViewPr>
    <p:cSldViewPr>
      <p:cViewPr varScale="1">
        <p:scale>
          <a:sx n="75" d="100"/>
          <a:sy n="75" d="100"/>
        </p:scale>
        <p:origin x="75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2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1D546F-2D6E-41A9-A5E3-E3C2039291EE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CB15E8-440E-4FEC-A996-26065B931D3D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1B6B66-6520-4A94-B38D-7F10B5D58F82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28EF3B-8D98-4137-B3A5-D08BE22DB492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74A67F-D33B-4714-80D8-A87709481F30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D3336A-2A21-4BB8-AE27-5E5E35A27EE1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2D69D5-0F37-44D0-B49D-11230EF9C20F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854492-50B9-4405-9F93-6323DC35789A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F4EB16-C03B-40D4-98B2-54C6B7351DDA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66DA95-0C66-41C6-A16B-7F3A424AB7E6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3ACF1F-6EAF-421D-ADB1-21F8039A0E68}" type="slidenum">
              <a:rPr lang="es-ES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1FFF734-9DD8-4E29-B584-9A03DB238CB9}" type="slidenum">
              <a:rPr lang="es-ES"/>
              <a:pPr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0.tiff"/><Relationship Id="rId7" Type="http://schemas.openxmlformats.org/officeDocument/2006/relationships/image" Target="../media/image2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2.tiff"/><Relationship Id="rId4" Type="http://schemas.openxmlformats.org/officeDocument/2006/relationships/image" Target="../media/image21.tiff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ĺžnik 5"/>
          <p:cNvSpPr/>
          <p:nvPr/>
        </p:nvSpPr>
        <p:spPr>
          <a:xfrm>
            <a:off x="0" y="285728"/>
            <a:ext cx="9144000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9600" b="1" cap="none" spc="0" dirty="0" smtClean="0">
                <a:ln w="900" cmpd="sng">
                  <a:solidFill>
                    <a:srgbClr val="FFFF00">
                      <a:alpha val="55000"/>
                    </a:srgb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entury Schoolbook" pitchFamily="18" charset="0"/>
              </a:rPr>
              <a:t>POVOLANIA ĽUDÍ </a:t>
            </a:r>
            <a:endParaRPr lang="sk-SK" sz="9600" b="1" cap="none" spc="0" dirty="0">
              <a:ln w="900" cmpd="sng">
                <a:solidFill>
                  <a:srgbClr val="FFFF00">
                    <a:alpha val="55000"/>
                  </a:srgb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Century Schoolbook" pitchFamily="18" charset="0"/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2987824" y="3789040"/>
            <a:ext cx="2149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600" b="1" dirty="0" smtClean="0">
                <a:solidFill>
                  <a:srgbClr val="FF0000"/>
                </a:solidFill>
                <a:latin typeface="Century Schoolbook" pitchFamily="18" charset="0"/>
              </a:rPr>
              <a:t>2.ročník</a:t>
            </a:r>
            <a:endParaRPr lang="sk-SK" sz="3600" b="1" dirty="0">
              <a:solidFill>
                <a:srgbClr val="FF0000"/>
              </a:solidFill>
              <a:latin typeface="Century Schoolbook" pitchFamily="18" charset="0"/>
            </a:endParaRPr>
          </a:p>
        </p:txBody>
      </p:sp>
      <p:sp>
        <p:nvSpPr>
          <p:cNvPr id="8" name="Zástupný symbol dátumu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BBF0D-687E-45D3-95A3-B5A7D6A4FF54}" type="datetime8">
              <a:rPr lang="sk-SK" smtClean="0"/>
              <a:pPr/>
              <a:t>15.5.2020 8:51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4" descr="PRVOUKA_2R_PU kap2 -- print_Strana_14.jpg"/>
          <p:cNvPicPr>
            <a:picLocks noChangeAspect="1"/>
          </p:cNvPicPr>
          <p:nvPr/>
        </p:nvPicPr>
        <p:blipFill>
          <a:blip r:embed="rId2"/>
          <a:srcRect l="13725" t="76237" r="7390" b="10852"/>
          <a:stretch>
            <a:fillRect/>
          </a:stretch>
        </p:blipFill>
        <p:spPr bwMode="auto">
          <a:xfrm>
            <a:off x="98123" y="617294"/>
            <a:ext cx="8796512" cy="3957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ĺžnik 4"/>
          <p:cNvSpPr/>
          <p:nvPr/>
        </p:nvSpPr>
        <p:spPr>
          <a:xfrm>
            <a:off x="571472" y="70285"/>
            <a:ext cx="77153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800" i="1" dirty="0" smtClean="0">
                <a:solidFill>
                  <a:schemeClr val="bg1"/>
                </a:solidFill>
                <a:latin typeface="Century Schoolbook" pitchFamily="18" charset="0"/>
              </a:rPr>
              <a:t>.</a:t>
            </a:r>
          </a:p>
        </p:txBody>
      </p:sp>
      <p:sp>
        <p:nvSpPr>
          <p:cNvPr id="6" name="Obdĺžnik 5"/>
          <p:cNvSpPr/>
          <p:nvPr/>
        </p:nvSpPr>
        <p:spPr>
          <a:xfrm>
            <a:off x="251520" y="934566"/>
            <a:ext cx="20002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800" i="1" dirty="0" smtClean="0">
                <a:solidFill>
                  <a:srgbClr val="C00000"/>
                </a:solidFill>
                <a:latin typeface="Century Schoolbook" pitchFamily="18" charset="0"/>
              </a:rPr>
              <a:t>Povolanie </a:t>
            </a:r>
          </a:p>
        </p:txBody>
      </p:sp>
      <p:pic>
        <p:nvPicPr>
          <p:cNvPr id="7" name="Obrázok 9" descr="obr 008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6260" y="1214422"/>
            <a:ext cx="1027740" cy="142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bdĺžnik 7"/>
          <p:cNvSpPr/>
          <p:nvPr/>
        </p:nvSpPr>
        <p:spPr>
          <a:xfrm>
            <a:off x="8286776" y="214290"/>
            <a:ext cx="607859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sk-SK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?</a:t>
            </a:r>
            <a:endParaRPr lang="sk-SK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9" name="Obdĺžnik 8"/>
          <p:cNvSpPr/>
          <p:nvPr/>
        </p:nvSpPr>
        <p:spPr>
          <a:xfrm>
            <a:off x="4788024" y="1798848"/>
            <a:ext cx="20185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800" i="1" dirty="0" smtClean="0">
                <a:solidFill>
                  <a:srgbClr val="C00000"/>
                </a:solidFill>
                <a:latin typeface="Century Schoolbook" pitchFamily="18" charset="0"/>
              </a:rPr>
              <a:t>peňažnú</a:t>
            </a:r>
          </a:p>
        </p:txBody>
      </p:sp>
      <p:sp>
        <p:nvSpPr>
          <p:cNvPr id="10" name="Obdĺžnik 9"/>
          <p:cNvSpPr/>
          <p:nvPr/>
        </p:nvSpPr>
        <p:spPr>
          <a:xfrm>
            <a:off x="2915816" y="2757779"/>
            <a:ext cx="14840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800" i="1" dirty="0" smtClean="0">
                <a:solidFill>
                  <a:srgbClr val="C00000"/>
                </a:solidFill>
                <a:latin typeface="Century Schoolbook" pitchFamily="18" charset="0"/>
              </a:rPr>
              <a:t>učením</a:t>
            </a:r>
          </a:p>
        </p:txBody>
      </p:sp>
      <p:sp>
        <p:nvSpPr>
          <p:cNvPr id="11" name="Obdĺžnik 10"/>
          <p:cNvSpPr/>
          <p:nvPr/>
        </p:nvSpPr>
        <p:spPr>
          <a:xfrm>
            <a:off x="5436096" y="2693874"/>
            <a:ext cx="20002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800" i="1" dirty="0" smtClean="0">
                <a:solidFill>
                  <a:srgbClr val="C00000"/>
                </a:solidFill>
                <a:latin typeface="Century Schoolbook" pitchFamily="18" charset="0"/>
              </a:rPr>
              <a:t>štúdiom</a:t>
            </a:r>
          </a:p>
        </p:txBody>
      </p:sp>
      <p:sp>
        <p:nvSpPr>
          <p:cNvPr id="12" name="Obdĺžnik 11"/>
          <p:cNvSpPr/>
          <p:nvPr/>
        </p:nvSpPr>
        <p:spPr>
          <a:xfrm>
            <a:off x="1915700" y="3575816"/>
            <a:ext cx="20002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800" i="1" dirty="0" smtClean="0">
                <a:solidFill>
                  <a:srgbClr val="C00000"/>
                </a:solidFill>
                <a:latin typeface="Century Schoolbook" pitchFamily="18" charset="0"/>
              </a:rPr>
              <a:t>povolaní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"/>
                            </p:stCondLst>
                            <p:childTnLst>
                              <p:par>
                                <p:cTn id="1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20"/>
                            </p:stCondLst>
                            <p:childTnLst>
                              <p:par>
                                <p:cTn id="2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2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0" y="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400" dirty="0" smtClean="0">
                <a:solidFill>
                  <a:schemeClr val="bg1"/>
                </a:solidFill>
                <a:latin typeface="Century Schoolbook" pitchFamily="18" charset="0"/>
              </a:rPr>
              <a:t>Pomenujte pracoviská na obrázku . Kto tu  vykonáva svoje povolanie? Priraď  ich k obrázkom. Ako sa  museli na dané povolanie pripravovať? Čo  všetko sa museli naučiť a zvládnuť, aby ich mohli vykonávať?</a:t>
            </a:r>
          </a:p>
          <a:p>
            <a:r>
              <a:rPr lang="sk-SK" sz="2400" i="1" dirty="0" smtClean="0">
                <a:solidFill>
                  <a:schemeClr val="bg1"/>
                </a:solidFill>
                <a:latin typeface="Century Schoolbook" pitchFamily="18" charset="0"/>
              </a:rPr>
              <a:t>	</a:t>
            </a:r>
          </a:p>
        </p:txBody>
      </p:sp>
      <p:grpSp>
        <p:nvGrpSpPr>
          <p:cNvPr id="8" name="Skupina 7"/>
          <p:cNvGrpSpPr/>
          <p:nvPr/>
        </p:nvGrpSpPr>
        <p:grpSpPr>
          <a:xfrm>
            <a:off x="0" y="1571612"/>
            <a:ext cx="3143272" cy="1951897"/>
            <a:chOff x="285720" y="1643050"/>
            <a:chExt cx="3143272" cy="1951897"/>
          </a:xfrm>
        </p:grpSpPr>
        <p:sp>
          <p:nvSpPr>
            <p:cNvPr id="7" name="Obdĺžnik 6"/>
            <p:cNvSpPr/>
            <p:nvPr/>
          </p:nvSpPr>
          <p:spPr>
            <a:xfrm>
              <a:off x="285720" y="1643050"/>
              <a:ext cx="3143272" cy="19288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3" name="Obrázok 2" descr="ilustracia 014_str23_ul1.ti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5720" y="1643050"/>
              <a:ext cx="3104676" cy="195189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0" name="Skupina 9"/>
          <p:cNvGrpSpPr/>
          <p:nvPr/>
        </p:nvGrpSpPr>
        <p:grpSpPr>
          <a:xfrm>
            <a:off x="0" y="3571876"/>
            <a:ext cx="3143272" cy="1928826"/>
            <a:chOff x="-571536" y="4071942"/>
            <a:chExt cx="3143272" cy="1928826"/>
          </a:xfrm>
        </p:grpSpPr>
        <p:sp>
          <p:nvSpPr>
            <p:cNvPr id="9" name="Obdĺžnik 8"/>
            <p:cNvSpPr/>
            <p:nvPr/>
          </p:nvSpPr>
          <p:spPr>
            <a:xfrm>
              <a:off x="-571536" y="4071942"/>
              <a:ext cx="3143272" cy="19288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4" name="Obrázok 3" descr="ilustracia 016_str23_ul1.tif"/>
            <p:cNvPicPr>
              <a:picLocks noChangeAspect="1"/>
            </p:cNvPicPr>
            <p:nvPr/>
          </p:nvPicPr>
          <p:blipFill>
            <a:blip r:embed="rId3" cstate="print"/>
            <a:srcRect b="437"/>
            <a:stretch>
              <a:fillRect/>
            </a:stretch>
          </p:blipFill>
          <p:spPr>
            <a:xfrm>
              <a:off x="-500098" y="4071942"/>
              <a:ext cx="3000396" cy="192882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2" name="Skupina 11"/>
          <p:cNvGrpSpPr/>
          <p:nvPr/>
        </p:nvGrpSpPr>
        <p:grpSpPr>
          <a:xfrm>
            <a:off x="6000728" y="1500174"/>
            <a:ext cx="3143272" cy="1928826"/>
            <a:chOff x="3143240" y="2500306"/>
            <a:chExt cx="3143272" cy="1928826"/>
          </a:xfrm>
        </p:grpSpPr>
        <p:sp>
          <p:nvSpPr>
            <p:cNvPr id="11" name="Obdĺžnik 10"/>
            <p:cNvSpPr/>
            <p:nvPr/>
          </p:nvSpPr>
          <p:spPr>
            <a:xfrm>
              <a:off x="3143240" y="2500306"/>
              <a:ext cx="3143272" cy="19288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5" name="Obrázok 4" descr="ilustracia 017_str23_ul1.ti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86116" y="2571744"/>
              <a:ext cx="2857520" cy="182907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4" name="Skupina 13"/>
          <p:cNvGrpSpPr/>
          <p:nvPr/>
        </p:nvGrpSpPr>
        <p:grpSpPr>
          <a:xfrm>
            <a:off x="6000728" y="3500438"/>
            <a:ext cx="3143272" cy="1928826"/>
            <a:chOff x="6572264" y="3643314"/>
            <a:chExt cx="3143272" cy="1928826"/>
          </a:xfrm>
        </p:grpSpPr>
        <p:sp>
          <p:nvSpPr>
            <p:cNvPr id="13" name="Obdĺžnik 12"/>
            <p:cNvSpPr/>
            <p:nvPr/>
          </p:nvSpPr>
          <p:spPr>
            <a:xfrm>
              <a:off x="6572264" y="3643314"/>
              <a:ext cx="3143272" cy="19288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6" name="Obrázok 5" descr="ilustracia 015_str23_ul1.tif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43702" y="3643314"/>
              <a:ext cx="2928958" cy="185738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15" name="Obrázok 64" descr="obr 045_str23_ul1.PNG"/>
          <p:cNvPicPr>
            <a:picLocks noChangeAspect="1"/>
          </p:cNvPicPr>
          <p:nvPr/>
        </p:nvPicPr>
        <p:blipFill>
          <a:blip r:embed="rId6" cstate="print"/>
          <a:srcRect l="7805" t="52086" r="69560" b="1830"/>
          <a:stretch>
            <a:fillRect/>
          </a:stretch>
        </p:blipFill>
        <p:spPr bwMode="auto">
          <a:xfrm>
            <a:off x="5072066" y="3429000"/>
            <a:ext cx="736736" cy="184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Obrázok 62" descr="obr 045_str23_ul1.PNG"/>
          <p:cNvPicPr>
            <a:picLocks noChangeAspect="1"/>
          </p:cNvPicPr>
          <p:nvPr/>
        </p:nvPicPr>
        <p:blipFill>
          <a:blip r:embed="rId7" cstate="print"/>
          <a:srcRect l="14146" t="2495" r="46829" b="48083"/>
          <a:stretch>
            <a:fillRect/>
          </a:stretch>
        </p:blipFill>
        <p:spPr bwMode="auto">
          <a:xfrm>
            <a:off x="3214678" y="3357562"/>
            <a:ext cx="1214414" cy="1893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Obrázok 63" descr="obr 045_str23_ul1.PNG"/>
          <p:cNvPicPr>
            <a:picLocks noChangeAspect="1"/>
          </p:cNvPicPr>
          <p:nvPr/>
        </p:nvPicPr>
        <p:blipFill>
          <a:blip r:embed="rId8" cstate="print"/>
          <a:srcRect l="7805" t="6297" r="54732" b="49014"/>
          <a:stretch>
            <a:fillRect/>
          </a:stretch>
        </p:blipFill>
        <p:spPr bwMode="auto">
          <a:xfrm>
            <a:off x="3214678" y="1571612"/>
            <a:ext cx="1352550" cy="198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Obrázok 65" descr="obr 045_str23_ul1.PNG"/>
          <p:cNvPicPr>
            <a:picLocks noChangeAspect="1"/>
          </p:cNvPicPr>
          <p:nvPr/>
        </p:nvPicPr>
        <p:blipFill>
          <a:blip r:embed="rId9" cstate="print"/>
          <a:srcRect l="33562" t="51283" r="38342" b="1830"/>
          <a:stretch>
            <a:fillRect/>
          </a:stretch>
        </p:blipFill>
        <p:spPr bwMode="auto">
          <a:xfrm>
            <a:off x="4857752" y="1357298"/>
            <a:ext cx="956524" cy="1968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72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72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ĺžnik 4"/>
          <p:cNvSpPr/>
          <p:nvPr/>
        </p:nvSpPr>
        <p:spPr>
          <a:xfrm>
            <a:off x="571472" y="0"/>
            <a:ext cx="37862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800" i="1" dirty="0" smtClean="0">
                <a:solidFill>
                  <a:schemeClr val="bg1"/>
                </a:solidFill>
                <a:latin typeface="Century Schoolbook" pitchFamily="18" charset="0"/>
              </a:rPr>
              <a:t>DOMÁCA ÚLOHA</a:t>
            </a:r>
          </a:p>
        </p:txBody>
      </p:sp>
      <p:sp>
        <p:nvSpPr>
          <p:cNvPr id="8" name="Bublina v tvare zaobleného obdĺžnika 7"/>
          <p:cNvSpPr/>
          <p:nvPr/>
        </p:nvSpPr>
        <p:spPr>
          <a:xfrm>
            <a:off x="343494" y="692696"/>
            <a:ext cx="8028384" cy="4032448"/>
          </a:xfrm>
          <a:prstGeom prst="wedgeRoundRectCallout">
            <a:avLst>
              <a:gd name="adj1" fmla="val 41178"/>
              <a:gd name="adj2" fmla="val 7732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endParaRPr lang="sk-SK" sz="2800" i="1" dirty="0" smtClean="0">
              <a:latin typeface="Century Schoolbook" pitchFamily="18" charset="0"/>
            </a:endParaRPr>
          </a:p>
          <a:p>
            <a:r>
              <a:rPr lang="sk-SK" sz="2800" i="1" dirty="0" smtClean="0">
                <a:latin typeface="Century Schoolbook" pitchFamily="18" charset="0"/>
              </a:rPr>
              <a:t> </a:t>
            </a:r>
          </a:p>
          <a:p>
            <a:r>
              <a:rPr lang="sk-SK" sz="2800" i="1" dirty="0" smtClean="0">
                <a:latin typeface="Century Schoolbook" pitchFamily="18" charset="0"/>
              </a:rPr>
              <a:t>Aké  povolanie má môj rodič? </a:t>
            </a:r>
          </a:p>
          <a:p>
            <a:r>
              <a:rPr lang="sk-SK" sz="2800" i="1" dirty="0" smtClean="0">
                <a:solidFill>
                  <a:srgbClr val="0070C0"/>
                </a:solidFill>
                <a:latin typeface="Century Schoolbook" pitchFamily="18" charset="0"/>
              </a:rPr>
              <a:t>Prečo pracuje? </a:t>
            </a:r>
          </a:p>
          <a:p>
            <a:r>
              <a:rPr lang="sk-SK" sz="2800" i="1" dirty="0" smtClean="0">
                <a:solidFill>
                  <a:srgbClr val="C00000"/>
                </a:solidFill>
                <a:latin typeface="Century Schoolbook" pitchFamily="18" charset="0"/>
              </a:rPr>
              <a:t>Ako sa volá jeho pracovisko?</a:t>
            </a:r>
          </a:p>
          <a:p>
            <a:r>
              <a:rPr lang="sk-SK" sz="2800" i="1" dirty="0" smtClean="0">
                <a:solidFill>
                  <a:srgbClr val="CC00CC"/>
                </a:solidFill>
                <a:latin typeface="Century Schoolbook" pitchFamily="18" charset="0"/>
              </a:rPr>
              <a:t>Čo robí v práci?</a:t>
            </a:r>
          </a:p>
          <a:p>
            <a:r>
              <a:rPr lang="sk-SK" sz="2800" i="1" dirty="0" smtClean="0">
                <a:solidFill>
                  <a:srgbClr val="00CC00"/>
                </a:solidFill>
                <a:latin typeface="Century Schoolbook" pitchFamily="18" charset="0"/>
              </a:rPr>
              <a:t>Prečo je jeho povolanie dôležité?</a:t>
            </a:r>
          </a:p>
          <a:p>
            <a:r>
              <a:rPr lang="sk-SK" sz="2800" i="1" dirty="0" smtClean="0">
                <a:solidFill>
                  <a:srgbClr val="FFC000"/>
                </a:solidFill>
                <a:latin typeface="Century Schoolbook" pitchFamily="18" charset="0"/>
              </a:rPr>
              <a:t>Čo potrebuje k svojej práci? </a:t>
            </a:r>
          </a:p>
          <a:p>
            <a:r>
              <a:rPr lang="pl-PL" sz="2800" i="1" dirty="0">
                <a:latin typeface="Century Schoolbook" pitchFamily="18" charset="0"/>
              </a:rPr>
              <a:t>	</a:t>
            </a:r>
          </a:p>
          <a:p>
            <a:r>
              <a:rPr lang="sk-SK" sz="2800" i="1" dirty="0">
                <a:latin typeface="Century Schoolbook" pitchFamily="18" charset="0"/>
              </a:rPr>
              <a:t>	</a:t>
            </a:r>
          </a:p>
        </p:txBody>
      </p:sp>
      <p:pic>
        <p:nvPicPr>
          <p:cNvPr id="7" name="Obrázok 6" descr="obr 012_str8_ul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7786710" y="1189699"/>
            <a:ext cx="1714512" cy="2423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8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466846" y="404664"/>
            <a:ext cx="864399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k-SK" sz="2800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endParaRPr lang="sk-SK" sz="2800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r>
              <a:rPr lang="sk-SK" sz="2800" dirty="0">
                <a:solidFill>
                  <a:schemeClr val="bg1"/>
                </a:solidFill>
                <a:latin typeface="Century Schoolbook" pitchFamily="18" charset="0"/>
              </a:rPr>
              <a:t> </a:t>
            </a:r>
            <a:r>
              <a:rPr lang="sk-SK" sz="2800" dirty="0" smtClean="0">
                <a:solidFill>
                  <a:schemeClr val="bg1"/>
                </a:solidFill>
                <a:latin typeface="Century Schoolbook" pitchFamily="18" charset="0"/>
              </a:rPr>
              <a:t>    O AKOM POVOLANÍ SNÍVAŠ ?</a:t>
            </a:r>
          </a:p>
          <a:p>
            <a:endParaRPr lang="sk-SK" sz="2800" dirty="0" smtClean="0">
              <a:solidFill>
                <a:schemeClr val="bg1"/>
              </a:solidFill>
              <a:latin typeface="Century Schoolbook" pitchFamily="18" charset="0"/>
            </a:endParaRPr>
          </a:p>
          <a:p>
            <a:r>
              <a:rPr lang="sk-SK" sz="2800" dirty="0" smtClean="0">
                <a:solidFill>
                  <a:schemeClr val="bg1"/>
                </a:solidFill>
                <a:latin typeface="Century Schoolbook" pitchFamily="18" charset="0"/>
              </a:rPr>
              <a:t>     ČÍM BY STE CHCEL BYŤ?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2" name="Rovná spojovacia šípka 231"/>
          <p:cNvCxnSpPr/>
          <p:nvPr/>
        </p:nvCxnSpPr>
        <p:spPr>
          <a:xfrm rot="5400000">
            <a:off x="-321503" y="2607463"/>
            <a:ext cx="2000264" cy="214314"/>
          </a:xfrm>
          <a:prstGeom prst="straightConnector1">
            <a:avLst/>
          </a:prstGeom>
          <a:ln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Obrázok 62" descr="obr 045_str23_ul1.PNG"/>
          <p:cNvPicPr>
            <a:picLocks noChangeAspect="1"/>
          </p:cNvPicPr>
          <p:nvPr/>
        </p:nvPicPr>
        <p:blipFill>
          <a:blip r:embed="rId2" cstate="print"/>
          <a:srcRect l="14146" t="2495" r="46829" b="48083"/>
          <a:stretch>
            <a:fillRect/>
          </a:stretch>
        </p:blipFill>
        <p:spPr bwMode="auto">
          <a:xfrm>
            <a:off x="1" y="3383376"/>
            <a:ext cx="1214414" cy="1893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Obrázok 63" descr="obr 045_str23_ul1.PNG"/>
          <p:cNvPicPr>
            <a:picLocks noChangeAspect="1"/>
          </p:cNvPicPr>
          <p:nvPr/>
        </p:nvPicPr>
        <p:blipFill>
          <a:blip r:embed="rId3" cstate="print"/>
          <a:srcRect l="7805" t="6297" r="54732" b="49014"/>
          <a:stretch>
            <a:fillRect/>
          </a:stretch>
        </p:blipFill>
        <p:spPr bwMode="auto">
          <a:xfrm>
            <a:off x="1214414" y="3429000"/>
            <a:ext cx="1352550" cy="198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Obrázok 65" descr="obr 045_str23_ul1.PNG"/>
          <p:cNvPicPr>
            <a:picLocks noChangeAspect="1"/>
          </p:cNvPicPr>
          <p:nvPr/>
        </p:nvPicPr>
        <p:blipFill>
          <a:blip r:embed="rId4" cstate="print"/>
          <a:srcRect l="33562" t="51283" r="38342" b="1830"/>
          <a:stretch>
            <a:fillRect/>
          </a:stretch>
        </p:blipFill>
        <p:spPr bwMode="auto">
          <a:xfrm>
            <a:off x="8187476" y="3429000"/>
            <a:ext cx="956524" cy="1968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Obrázok 73" descr="obr 045_str23_ul1.PNG"/>
          <p:cNvPicPr>
            <a:picLocks noChangeAspect="1"/>
          </p:cNvPicPr>
          <p:nvPr/>
        </p:nvPicPr>
        <p:blipFill>
          <a:blip r:embed="rId5" cstate="print"/>
          <a:srcRect l="67479" t="56059" r="2438" b="1698"/>
          <a:stretch>
            <a:fillRect/>
          </a:stretch>
        </p:blipFill>
        <p:spPr bwMode="auto">
          <a:xfrm>
            <a:off x="3643306" y="3643314"/>
            <a:ext cx="976139" cy="1685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Obrázok 69" descr="obr 046_str23_ul1.tif"/>
          <p:cNvPicPr>
            <a:picLocks noChangeAspect="1"/>
          </p:cNvPicPr>
          <p:nvPr/>
        </p:nvPicPr>
        <p:blipFill>
          <a:blip r:embed="rId6" cstate="print"/>
          <a:srcRect l="66187" t="11855" r="7745" b="45641"/>
          <a:stretch>
            <a:fillRect/>
          </a:stretch>
        </p:blipFill>
        <p:spPr bwMode="auto">
          <a:xfrm>
            <a:off x="7050323" y="3429000"/>
            <a:ext cx="841156" cy="1874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Obrázok 68" descr="obr 046_str23_ul1.tif"/>
          <p:cNvPicPr>
            <a:picLocks noChangeAspect="1"/>
          </p:cNvPicPr>
          <p:nvPr/>
        </p:nvPicPr>
        <p:blipFill>
          <a:blip r:embed="rId7" cstate="print"/>
          <a:srcRect l="37083" t="6950" r="35649" b="50000"/>
          <a:stretch>
            <a:fillRect/>
          </a:stretch>
        </p:blipFill>
        <p:spPr bwMode="auto">
          <a:xfrm>
            <a:off x="2571736" y="3286124"/>
            <a:ext cx="984690" cy="2124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Obrázok 64" descr="obr 045_str23_ul1.PNG"/>
          <p:cNvPicPr>
            <a:picLocks noChangeAspect="1"/>
          </p:cNvPicPr>
          <p:nvPr/>
        </p:nvPicPr>
        <p:blipFill>
          <a:blip r:embed="rId8" cstate="print"/>
          <a:srcRect l="7805" t="52086" r="69560" b="1830"/>
          <a:stretch>
            <a:fillRect/>
          </a:stretch>
        </p:blipFill>
        <p:spPr bwMode="auto">
          <a:xfrm>
            <a:off x="6072198" y="3500438"/>
            <a:ext cx="736736" cy="184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22" name="Obrázok 163" descr="obr 046_str23_ul1.tif"/>
          <p:cNvPicPr>
            <a:picLocks noChangeAspect="1"/>
          </p:cNvPicPr>
          <p:nvPr/>
        </p:nvPicPr>
        <p:blipFill>
          <a:blip r:embed="rId9" cstate="print"/>
          <a:srcRect l="14546" t="51407" r="58827" b="-993"/>
          <a:stretch>
            <a:fillRect/>
          </a:stretch>
        </p:blipFill>
        <p:spPr bwMode="auto">
          <a:xfrm>
            <a:off x="4929190" y="3571876"/>
            <a:ext cx="731574" cy="1860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" name="Obdĺžnik 128"/>
          <p:cNvSpPr/>
          <p:nvPr/>
        </p:nvSpPr>
        <p:spPr>
          <a:xfrm>
            <a:off x="8286776" y="214290"/>
            <a:ext cx="607859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sk-SK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?</a:t>
            </a:r>
            <a:endParaRPr lang="sk-SK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210" name="Zástupný symbol dátumu 20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0A4AD-AE8E-4EC5-96D8-E300759EF57D}" type="datetime8">
              <a:rPr lang="sk-SK" smtClean="0"/>
              <a:pPr/>
              <a:t>15.5.2020 8:51</a:t>
            </a:fld>
            <a:endParaRPr lang="es-ES"/>
          </a:p>
        </p:txBody>
      </p:sp>
      <p:sp>
        <p:nvSpPr>
          <p:cNvPr id="211" name="BlokTextu 210"/>
          <p:cNvSpPr txBox="1"/>
          <p:nvPr/>
        </p:nvSpPr>
        <p:spPr>
          <a:xfrm>
            <a:off x="2285984" y="0"/>
            <a:ext cx="4762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>
                <a:solidFill>
                  <a:schemeClr val="bg1"/>
                </a:solidFill>
                <a:latin typeface="Century Schoolbook" pitchFamily="18" charset="0"/>
              </a:rPr>
              <a:t>SPOJ NÁZVY POVOLANÍ S OBRÁZKOM.</a:t>
            </a:r>
            <a:endParaRPr lang="sk-SK" dirty="0">
              <a:solidFill>
                <a:schemeClr val="bg1"/>
              </a:solidFill>
              <a:latin typeface="Century Schoolbook" pitchFamily="18" charset="0"/>
            </a:endParaRPr>
          </a:p>
        </p:txBody>
      </p:sp>
      <p:sp>
        <p:nvSpPr>
          <p:cNvPr id="212" name="BlokTextu 211"/>
          <p:cNvSpPr txBox="1"/>
          <p:nvPr/>
        </p:nvSpPr>
        <p:spPr>
          <a:xfrm>
            <a:off x="285720" y="1500174"/>
            <a:ext cx="1297150" cy="461665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sk-SK" sz="2400" dirty="0" smtClean="0">
                <a:solidFill>
                  <a:srgbClr val="1C1C1C"/>
                </a:solidFill>
                <a:latin typeface="Century Schoolbook" pitchFamily="18" charset="0"/>
              </a:rPr>
              <a:t>PEKÁR</a:t>
            </a:r>
            <a:endParaRPr lang="sk-SK" sz="2400" dirty="0">
              <a:solidFill>
                <a:srgbClr val="1C1C1C"/>
              </a:solidFill>
              <a:latin typeface="Century Schoolbook" pitchFamily="18" charset="0"/>
            </a:endParaRPr>
          </a:p>
        </p:txBody>
      </p:sp>
      <p:sp>
        <p:nvSpPr>
          <p:cNvPr id="213" name="BlokTextu 212"/>
          <p:cNvSpPr txBox="1"/>
          <p:nvPr/>
        </p:nvSpPr>
        <p:spPr>
          <a:xfrm>
            <a:off x="285720" y="571480"/>
            <a:ext cx="1473480" cy="461665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sk-SK" sz="2400" dirty="0" smtClean="0">
                <a:solidFill>
                  <a:srgbClr val="1C1C1C"/>
                </a:solidFill>
                <a:latin typeface="Century Schoolbook" pitchFamily="18" charset="0"/>
              </a:rPr>
              <a:t>POŠTÁR</a:t>
            </a:r>
            <a:endParaRPr lang="sk-SK" sz="2400" dirty="0">
              <a:solidFill>
                <a:srgbClr val="1C1C1C"/>
              </a:solidFill>
              <a:latin typeface="Century Schoolbook" pitchFamily="18" charset="0"/>
            </a:endParaRPr>
          </a:p>
        </p:txBody>
      </p:sp>
      <p:sp>
        <p:nvSpPr>
          <p:cNvPr id="214" name="BlokTextu 213"/>
          <p:cNvSpPr txBox="1"/>
          <p:nvPr/>
        </p:nvSpPr>
        <p:spPr>
          <a:xfrm>
            <a:off x="2143108" y="571480"/>
            <a:ext cx="1923925" cy="461665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sk-SK" sz="2400" dirty="0" smtClean="0">
                <a:solidFill>
                  <a:srgbClr val="1C1C1C"/>
                </a:solidFill>
                <a:latin typeface="Century Schoolbook" pitchFamily="18" charset="0"/>
              </a:rPr>
              <a:t>MÄSIARKA</a:t>
            </a:r>
            <a:endParaRPr lang="sk-SK" sz="2400" dirty="0">
              <a:solidFill>
                <a:srgbClr val="1C1C1C"/>
              </a:solidFill>
              <a:latin typeface="Century Schoolbook" pitchFamily="18" charset="0"/>
            </a:endParaRPr>
          </a:p>
        </p:txBody>
      </p:sp>
      <p:sp>
        <p:nvSpPr>
          <p:cNvPr id="215" name="BlokTextu 214"/>
          <p:cNvSpPr txBox="1"/>
          <p:nvPr/>
        </p:nvSpPr>
        <p:spPr>
          <a:xfrm>
            <a:off x="214282" y="2357430"/>
            <a:ext cx="1997663" cy="461665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sk-SK" sz="2400" dirty="0" smtClean="0">
                <a:solidFill>
                  <a:srgbClr val="1C1C1C"/>
                </a:solidFill>
                <a:latin typeface="Century Schoolbook" pitchFamily="18" charset="0"/>
              </a:rPr>
              <a:t>REDAKTOR</a:t>
            </a:r>
            <a:endParaRPr lang="sk-SK" sz="2400" dirty="0">
              <a:solidFill>
                <a:srgbClr val="1C1C1C"/>
              </a:solidFill>
              <a:latin typeface="Century Schoolbook" pitchFamily="18" charset="0"/>
            </a:endParaRPr>
          </a:p>
        </p:txBody>
      </p:sp>
      <p:sp>
        <p:nvSpPr>
          <p:cNvPr id="216" name="BlokTextu 215"/>
          <p:cNvSpPr txBox="1"/>
          <p:nvPr/>
        </p:nvSpPr>
        <p:spPr>
          <a:xfrm>
            <a:off x="4357686" y="571480"/>
            <a:ext cx="1314784" cy="461665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sk-SK" sz="2400" dirty="0" smtClean="0">
                <a:solidFill>
                  <a:srgbClr val="1C1C1C"/>
                </a:solidFill>
                <a:latin typeface="Century Schoolbook" pitchFamily="18" charset="0"/>
              </a:rPr>
              <a:t>VEDEC</a:t>
            </a:r>
            <a:endParaRPr lang="sk-SK" sz="2400" dirty="0">
              <a:solidFill>
                <a:srgbClr val="1C1C1C"/>
              </a:solidFill>
              <a:latin typeface="Century Schoolbook" pitchFamily="18" charset="0"/>
            </a:endParaRPr>
          </a:p>
        </p:txBody>
      </p:sp>
      <p:sp>
        <p:nvSpPr>
          <p:cNvPr id="217" name="BlokTextu 216"/>
          <p:cNvSpPr txBox="1"/>
          <p:nvPr/>
        </p:nvSpPr>
        <p:spPr>
          <a:xfrm>
            <a:off x="6715140" y="1500174"/>
            <a:ext cx="2215671" cy="461665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sk-SK" sz="2400" dirty="0" smtClean="0">
                <a:solidFill>
                  <a:srgbClr val="1C1C1C"/>
                </a:solidFill>
                <a:latin typeface="Century Schoolbook" pitchFamily="18" charset="0"/>
              </a:rPr>
              <a:t>ZÁCHRANÁR</a:t>
            </a:r>
            <a:endParaRPr lang="sk-SK" sz="2400" dirty="0">
              <a:solidFill>
                <a:srgbClr val="1C1C1C"/>
              </a:solidFill>
              <a:latin typeface="Century Schoolbook" pitchFamily="18" charset="0"/>
            </a:endParaRPr>
          </a:p>
        </p:txBody>
      </p:sp>
      <p:sp>
        <p:nvSpPr>
          <p:cNvPr id="218" name="BlokTextu 217"/>
          <p:cNvSpPr txBox="1"/>
          <p:nvPr/>
        </p:nvSpPr>
        <p:spPr>
          <a:xfrm>
            <a:off x="6072198" y="571480"/>
            <a:ext cx="1781257" cy="461665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sk-SK" sz="2400" dirty="0" smtClean="0">
                <a:solidFill>
                  <a:srgbClr val="1C1C1C"/>
                </a:solidFill>
                <a:latin typeface="Century Schoolbook" pitchFamily="18" charset="0"/>
              </a:rPr>
              <a:t>POLICAJT</a:t>
            </a:r>
            <a:endParaRPr lang="sk-SK" sz="2400" dirty="0">
              <a:solidFill>
                <a:srgbClr val="1C1C1C"/>
              </a:solidFill>
              <a:latin typeface="Century Schoolbook" pitchFamily="18" charset="0"/>
            </a:endParaRPr>
          </a:p>
        </p:txBody>
      </p:sp>
      <p:sp>
        <p:nvSpPr>
          <p:cNvPr id="219" name="BlokTextu 218"/>
          <p:cNvSpPr txBox="1"/>
          <p:nvPr/>
        </p:nvSpPr>
        <p:spPr>
          <a:xfrm>
            <a:off x="7072330" y="2285992"/>
            <a:ext cx="1877437" cy="461665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sk-SK" sz="2400" dirty="0" smtClean="0">
                <a:solidFill>
                  <a:srgbClr val="1C1C1C"/>
                </a:solidFill>
                <a:latin typeface="Century Schoolbook" pitchFamily="18" charset="0"/>
              </a:rPr>
              <a:t>UČITEĽKA</a:t>
            </a:r>
            <a:endParaRPr lang="sk-SK" sz="2400" dirty="0">
              <a:solidFill>
                <a:srgbClr val="1C1C1C"/>
              </a:solidFill>
              <a:latin typeface="Century Schoolbook" pitchFamily="18" charset="0"/>
            </a:endParaRPr>
          </a:p>
        </p:txBody>
      </p:sp>
      <p:cxnSp>
        <p:nvCxnSpPr>
          <p:cNvPr id="221" name="Rovná spojovacia šípka 220"/>
          <p:cNvCxnSpPr>
            <a:endCxn id="4105" idx="0"/>
          </p:cNvCxnSpPr>
          <p:nvPr/>
        </p:nvCxnSpPr>
        <p:spPr>
          <a:xfrm rot="16200000" flipH="1">
            <a:off x="1601325" y="1113263"/>
            <a:ext cx="2643206" cy="2416896"/>
          </a:xfrm>
          <a:prstGeom prst="straightConnector1">
            <a:avLst/>
          </a:prstGeom>
          <a:ln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Rovná spojovacia šípka 221"/>
          <p:cNvCxnSpPr/>
          <p:nvPr/>
        </p:nvCxnSpPr>
        <p:spPr>
          <a:xfrm rot="5400000">
            <a:off x="1142976" y="1928802"/>
            <a:ext cx="2714644" cy="10001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Rovná spojovacia šípka 223"/>
          <p:cNvCxnSpPr/>
          <p:nvPr/>
        </p:nvCxnSpPr>
        <p:spPr>
          <a:xfrm>
            <a:off x="4786314" y="1071546"/>
            <a:ext cx="3786214" cy="2643206"/>
          </a:xfrm>
          <a:prstGeom prst="straightConnector1">
            <a:avLst/>
          </a:prstGeom>
          <a:ln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Rovná spojovacia šípka 225"/>
          <p:cNvCxnSpPr>
            <a:endCxn id="4122" idx="0"/>
          </p:cNvCxnSpPr>
          <p:nvPr/>
        </p:nvCxnSpPr>
        <p:spPr>
          <a:xfrm rot="5400000">
            <a:off x="4540580" y="1825944"/>
            <a:ext cx="2500330" cy="99153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Rovná spojovacia šípka 227"/>
          <p:cNvCxnSpPr/>
          <p:nvPr/>
        </p:nvCxnSpPr>
        <p:spPr>
          <a:xfrm rot="16200000" flipH="1">
            <a:off x="5899585" y="2684883"/>
            <a:ext cx="2071702" cy="416664"/>
          </a:xfrm>
          <a:prstGeom prst="straightConnector1">
            <a:avLst/>
          </a:prstGeom>
          <a:ln>
            <a:solidFill>
              <a:srgbClr val="FFE69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Rovná spojovacia šípka 229"/>
          <p:cNvCxnSpPr/>
          <p:nvPr/>
        </p:nvCxnSpPr>
        <p:spPr>
          <a:xfrm rot="10800000" flipV="1">
            <a:off x="6572264" y="2714620"/>
            <a:ext cx="1363288" cy="10001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Rovná spojovacia šípka 233"/>
          <p:cNvCxnSpPr/>
          <p:nvPr/>
        </p:nvCxnSpPr>
        <p:spPr>
          <a:xfrm>
            <a:off x="1214414" y="2857496"/>
            <a:ext cx="1857388" cy="642942"/>
          </a:xfrm>
          <a:prstGeom prst="straightConnector1">
            <a:avLst/>
          </a:prstGeom>
          <a:ln>
            <a:solidFill>
              <a:srgbClr val="FFE69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500034" y="285728"/>
            <a:ext cx="84296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800" dirty="0" smtClean="0">
                <a:solidFill>
                  <a:schemeClr val="bg1"/>
                </a:solidFill>
                <a:latin typeface="Century Schoolbook" pitchFamily="18" charset="0"/>
              </a:rPr>
              <a:t>Prečítaj si , aká je náplň práce napríklad týchto  povolaní: </a:t>
            </a:r>
            <a:r>
              <a:rPr lang="sk-SK" sz="2800" i="1" dirty="0" smtClean="0">
                <a:solidFill>
                  <a:schemeClr val="bg1"/>
                </a:solidFill>
                <a:latin typeface="Century Schoolbook" pitchFamily="18" charset="0"/>
              </a:rPr>
              <a:t>obchodník, lekár, strojník.</a:t>
            </a:r>
          </a:p>
        </p:txBody>
      </p:sp>
      <p:sp>
        <p:nvSpPr>
          <p:cNvPr id="8" name="Obdĺžnik 7"/>
          <p:cNvSpPr/>
          <p:nvPr/>
        </p:nvSpPr>
        <p:spPr>
          <a:xfrm>
            <a:off x="214282" y="2000240"/>
            <a:ext cx="2428892" cy="58477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sk-SK" sz="3200" i="1" dirty="0" smtClean="0">
                <a:solidFill>
                  <a:srgbClr val="1C1C1C"/>
                </a:solidFill>
                <a:latin typeface="Century Schoolbook" pitchFamily="18" charset="0"/>
              </a:rPr>
              <a:t>STROJNÍK</a:t>
            </a:r>
          </a:p>
        </p:txBody>
      </p:sp>
      <p:sp>
        <p:nvSpPr>
          <p:cNvPr id="9" name="Obdĺžnik 8"/>
          <p:cNvSpPr/>
          <p:nvPr/>
        </p:nvSpPr>
        <p:spPr>
          <a:xfrm>
            <a:off x="214282" y="3071810"/>
            <a:ext cx="2928958" cy="58477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sk-SK" sz="3200" i="1" dirty="0" smtClean="0">
                <a:solidFill>
                  <a:srgbClr val="1C1C1C"/>
                </a:solidFill>
                <a:latin typeface="Century Schoolbook" pitchFamily="18" charset="0"/>
              </a:rPr>
              <a:t>OBCHODNÍK</a:t>
            </a:r>
          </a:p>
        </p:txBody>
      </p:sp>
      <p:sp>
        <p:nvSpPr>
          <p:cNvPr id="10" name="Obdĺžnik 9"/>
          <p:cNvSpPr/>
          <p:nvPr/>
        </p:nvSpPr>
        <p:spPr>
          <a:xfrm>
            <a:off x="214282" y="4143380"/>
            <a:ext cx="1785918" cy="58477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sk-SK" sz="3200" i="1" dirty="0" smtClean="0">
                <a:solidFill>
                  <a:srgbClr val="1C1C1C"/>
                </a:solidFill>
                <a:latin typeface="Century Schoolbook" pitchFamily="18" charset="0"/>
              </a:rPr>
              <a:t>LEKÁR</a:t>
            </a:r>
          </a:p>
        </p:txBody>
      </p:sp>
      <p:sp>
        <p:nvSpPr>
          <p:cNvPr id="11" name="Obdĺžnik 10"/>
          <p:cNvSpPr/>
          <p:nvPr/>
        </p:nvSpPr>
        <p:spPr>
          <a:xfrm>
            <a:off x="4572000" y="4071942"/>
            <a:ext cx="4357750" cy="584775"/>
          </a:xfrm>
          <a:prstGeom prst="rect">
            <a:avLst/>
          </a:prstGeom>
          <a:solidFill>
            <a:srgbClr val="FFE69F"/>
          </a:solidFill>
        </p:spPr>
        <p:txBody>
          <a:bodyPr wrap="square">
            <a:spAutoFit/>
          </a:bodyPr>
          <a:lstStyle/>
          <a:p>
            <a:r>
              <a:rPr lang="sk-SK" sz="3200" i="1" dirty="0" smtClean="0">
                <a:solidFill>
                  <a:srgbClr val="1C1C1C"/>
                </a:solidFill>
                <a:latin typeface="Century Schoolbook" pitchFamily="18" charset="0"/>
              </a:rPr>
              <a:t> lieči ľudí</a:t>
            </a:r>
          </a:p>
        </p:txBody>
      </p:sp>
      <p:sp>
        <p:nvSpPr>
          <p:cNvPr id="12" name="Obdĺžnik 11"/>
          <p:cNvSpPr/>
          <p:nvPr/>
        </p:nvSpPr>
        <p:spPr>
          <a:xfrm>
            <a:off x="4572000" y="1714488"/>
            <a:ext cx="4357750" cy="1077218"/>
          </a:xfrm>
          <a:prstGeom prst="rect">
            <a:avLst/>
          </a:prstGeom>
          <a:solidFill>
            <a:srgbClr val="FFE69F"/>
          </a:solidFill>
        </p:spPr>
        <p:txBody>
          <a:bodyPr wrap="square">
            <a:spAutoFit/>
          </a:bodyPr>
          <a:lstStyle/>
          <a:p>
            <a:r>
              <a:rPr lang="sk-SK" sz="3200" i="1" dirty="0" smtClean="0">
                <a:solidFill>
                  <a:srgbClr val="1C1C1C"/>
                </a:solidFill>
                <a:latin typeface="Century Schoolbook" pitchFamily="18" charset="0"/>
              </a:rPr>
              <a:t>Stará sa o stroje o ich údržbu</a:t>
            </a:r>
          </a:p>
        </p:txBody>
      </p:sp>
      <p:sp>
        <p:nvSpPr>
          <p:cNvPr id="13" name="Obdĺžnik 12"/>
          <p:cNvSpPr/>
          <p:nvPr/>
        </p:nvSpPr>
        <p:spPr>
          <a:xfrm>
            <a:off x="4572000" y="2857496"/>
            <a:ext cx="4357750" cy="584775"/>
          </a:xfrm>
          <a:prstGeom prst="rect">
            <a:avLst/>
          </a:prstGeom>
          <a:solidFill>
            <a:srgbClr val="FFE69F"/>
          </a:solidFill>
        </p:spPr>
        <p:txBody>
          <a:bodyPr wrap="square">
            <a:spAutoFit/>
          </a:bodyPr>
          <a:lstStyle/>
          <a:p>
            <a:r>
              <a:rPr lang="sk-SK" sz="3200" i="1" dirty="0" smtClean="0">
                <a:solidFill>
                  <a:srgbClr val="1C1C1C"/>
                </a:solidFill>
                <a:latin typeface="Century Schoolbook" pitchFamily="18" charset="0"/>
              </a:rPr>
              <a:t>Zaoberá sa obchodom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4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6" descr="obr 012_str8_ul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43182"/>
            <a:ext cx="1944687" cy="282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Bublina v tvare zaobleného obdĺžnika 6"/>
          <p:cNvSpPr/>
          <p:nvPr/>
        </p:nvSpPr>
        <p:spPr>
          <a:xfrm>
            <a:off x="428596" y="0"/>
            <a:ext cx="8429684" cy="1643050"/>
          </a:xfrm>
          <a:prstGeom prst="wedgeRoundRectCallout">
            <a:avLst>
              <a:gd name="adj1" fmla="val -42037"/>
              <a:gd name="adj2" fmla="val 121694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endParaRPr lang="sk-SK" sz="3600" i="1" dirty="0" smtClean="0">
              <a:latin typeface="Century Schoolbook" pitchFamily="18" charset="0"/>
            </a:endParaRPr>
          </a:p>
          <a:p>
            <a:r>
              <a:rPr lang="sk-SK" sz="3600" i="1" dirty="0" smtClean="0">
                <a:latin typeface="Century Schoolbook" pitchFamily="18" charset="0"/>
              </a:rPr>
              <a:t> </a:t>
            </a:r>
          </a:p>
          <a:p>
            <a:endParaRPr lang="sk-SK" sz="3600" i="1" dirty="0" smtClean="0">
              <a:latin typeface="Century Schoolbook" pitchFamily="18" charset="0"/>
            </a:endParaRPr>
          </a:p>
          <a:p>
            <a:endParaRPr lang="sk-SK" sz="3600" i="1" dirty="0">
              <a:latin typeface="Century Schoolbook" pitchFamily="18" charset="0"/>
            </a:endParaRPr>
          </a:p>
          <a:p>
            <a:r>
              <a:rPr lang="sk-SK" sz="3600" i="1" dirty="0" smtClean="0">
                <a:latin typeface="Century Schoolbook" pitchFamily="18" charset="0"/>
              </a:rPr>
              <a:t>Pomenuj povolanie a povedz, aké predmety, nástroje k svojej činnosti potrebuje. </a:t>
            </a:r>
            <a:endParaRPr lang="sk-SK" sz="3600" i="1" dirty="0">
              <a:solidFill>
                <a:srgbClr val="FF0000"/>
              </a:solidFill>
              <a:latin typeface="Century Schoolbook" pitchFamily="18" charset="0"/>
            </a:endParaRPr>
          </a:p>
          <a:p>
            <a:r>
              <a:rPr lang="sk-SK" sz="3600" dirty="0"/>
              <a:t>	</a:t>
            </a:r>
          </a:p>
          <a:p>
            <a:endParaRPr lang="sk-SK" sz="3600" i="1" dirty="0">
              <a:latin typeface="Century Schoolbook" pitchFamily="18" charset="0"/>
            </a:endParaRPr>
          </a:p>
          <a:p>
            <a:r>
              <a:rPr lang="pl-PL" sz="3600" i="1" dirty="0">
                <a:latin typeface="Century Schoolbook" pitchFamily="18" charset="0"/>
              </a:rPr>
              <a:t>	</a:t>
            </a:r>
          </a:p>
          <a:p>
            <a:r>
              <a:rPr lang="sk-SK" sz="3600" i="1" dirty="0">
                <a:latin typeface="Century Schoolbook" pitchFamily="18" charset="0"/>
              </a:rPr>
              <a:t>	</a:t>
            </a:r>
          </a:p>
        </p:txBody>
      </p:sp>
      <p:sp>
        <p:nvSpPr>
          <p:cNvPr id="9" name="Zástupný symbol dátumu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B2D5D-C86A-46F9-B1B7-60EF4C8C6503}" type="datetime8">
              <a:rPr lang="sk-SK" smtClean="0"/>
              <a:pPr/>
              <a:t>15.5.2020 8:51</a:t>
            </a:fld>
            <a:endParaRPr lang="es-ES"/>
          </a:p>
        </p:txBody>
      </p:sp>
      <p:pic>
        <p:nvPicPr>
          <p:cNvPr id="10" name="Picture 2" descr="Játékos tanulás és kreativitás: Pályaorientációs nap: Foglalkozások puzzle, feladatlapo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1785926"/>
            <a:ext cx="3406247" cy="33575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200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6" descr="obr 012_str8_ul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43182"/>
            <a:ext cx="1944687" cy="282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Bublina v tvare zaobleného obdĺžnika 6"/>
          <p:cNvSpPr/>
          <p:nvPr/>
        </p:nvSpPr>
        <p:spPr>
          <a:xfrm>
            <a:off x="428596" y="0"/>
            <a:ext cx="8429684" cy="1643050"/>
          </a:xfrm>
          <a:prstGeom prst="wedgeRoundRectCallout">
            <a:avLst>
              <a:gd name="adj1" fmla="val -42037"/>
              <a:gd name="adj2" fmla="val 121694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endParaRPr lang="sk-SK" sz="3600" i="1" dirty="0" smtClean="0">
              <a:latin typeface="Century Schoolbook" pitchFamily="18" charset="0"/>
            </a:endParaRPr>
          </a:p>
          <a:p>
            <a:r>
              <a:rPr lang="sk-SK" sz="3600" i="1" dirty="0" smtClean="0">
                <a:latin typeface="Century Schoolbook" pitchFamily="18" charset="0"/>
              </a:rPr>
              <a:t> </a:t>
            </a:r>
          </a:p>
          <a:p>
            <a:endParaRPr lang="sk-SK" sz="3600" i="1" dirty="0" smtClean="0">
              <a:latin typeface="Century Schoolbook" pitchFamily="18" charset="0"/>
            </a:endParaRPr>
          </a:p>
          <a:p>
            <a:endParaRPr lang="sk-SK" sz="3600" i="1" dirty="0">
              <a:latin typeface="Century Schoolbook" pitchFamily="18" charset="0"/>
            </a:endParaRPr>
          </a:p>
          <a:p>
            <a:r>
              <a:rPr lang="sk-SK" sz="3600" i="1" dirty="0" smtClean="0">
                <a:latin typeface="Century Schoolbook" pitchFamily="18" charset="0"/>
              </a:rPr>
              <a:t>Pomenuj povolanie a povedz, aké predmety, nástroje k svojej činnosti potrebuje. </a:t>
            </a:r>
            <a:endParaRPr lang="sk-SK" sz="3600" i="1" dirty="0">
              <a:solidFill>
                <a:srgbClr val="FF0000"/>
              </a:solidFill>
              <a:latin typeface="Century Schoolbook" pitchFamily="18" charset="0"/>
            </a:endParaRPr>
          </a:p>
          <a:p>
            <a:r>
              <a:rPr lang="sk-SK" sz="3600" dirty="0"/>
              <a:t>	</a:t>
            </a:r>
          </a:p>
          <a:p>
            <a:endParaRPr lang="sk-SK" sz="3600" i="1" dirty="0">
              <a:latin typeface="Century Schoolbook" pitchFamily="18" charset="0"/>
            </a:endParaRPr>
          </a:p>
          <a:p>
            <a:r>
              <a:rPr lang="pl-PL" sz="3600" i="1" dirty="0">
                <a:latin typeface="Century Schoolbook" pitchFamily="18" charset="0"/>
              </a:rPr>
              <a:t>	</a:t>
            </a:r>
          </a:p>
          <a:p>
            <a:r>
              <a:rPr lang="sk-SK" sz="3600" i="1" dirty="0">
                <a:latin typeface="Century Schoolbook" pitchFamily="18" charset="0"/>
              </a:rPr>
              <a:t>	</a:t>
            </a:r>
          </a:p>
        </p:txBody>
      </p:sp>
      <p:sp>
        <p:nvSpPr>
          <p:cNvPr id="9" name="Zástupný symbol dátumu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B2D5D-C86A-46F9-B1B7-60EF4C8C6503}" type="datetime8">
              <a:rPr lang="sk-SK" smtClean="0"/>
              <a:pPr/>
              <a:t>15.5.2020 8:51</a:t>
            </a:fld>
            <a:endParaRPr lang="es-ES"/>
          </a:p>
        </p:txBody>
      </p:sp>
      <p:pic>
        <p:nvPicPr>
          <p:cNvPr id="35842" name="Picture 2" descr="портних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1643050"/>
            <a:ext cx="3643338" cy="3643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200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6" descr="obr 012_str8_ul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43182"/>
            <a:ext cx="1944687" cy="282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Bublina v tvare zaobleného obdĺžnika 6"/>
          <p:cNvSpPr/>
          <p:nvPr/>
        </p:nvSpPr>
        <p:spPr>
          <a:xfrm>
            <a:off x="428596" y="0"/>
            <a:ext cx="8429684" cy="1643050"/>
          </a:xfrm>
          <a:prstGeom prst="wedgeRoundRectCallout">
            <a:avLst>
              <a:gd name="adj1" fmla="val -42037"/>
              <a:gd name="adj2" fmla="val 121694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endParaRPr lang="sk-SK" sz="3600" i="1" dirty="0" smtClean="0">
              <a:latin typeface="Century Schoolbook" pitchFamily="18" charset="0"/>
            </a:endParaRPr>
          </a:p>
          <a:p>
            <a:r>
              <a:rPr lang="sk-SK" sz="3600" i="1" dirty="0" smtClean="0">
                <a:latin typeface="Century Schoolbook" pitchFamily="18" charset="0"/>
              </a:rPr>
              <a:t> </a:t>
            </a:r>
          </a:p>
          <a:p>
            <a:endParaRPr lang="sk-SK" sz="3600" i="1" dirty="0" smtClean="0">
              <a:latin typeface="Century Schoolbook" pitchFamily="18" charset="0"/>
            </a:endParaRPr>
          </a:p>
          <a:p>
            <a:endParaRPr lang="sk-SK" sz="3600" i="1" dirty="0">
              <a:latin typeface="Century Schoolbook" pitchFamily="18" charset="0"/>
            </a:endParaRPr>
          </a:p>
          <a:p>
            <a:r>
              <a:rPr lang="sk-SK" sz="3600" i="1" dirty="0" smtClean="0">
                <a:latin typeface="Century Schoolbook" pitchFamily="18" charset="0"/>
              </a:rPr>
              <a:t>Pomenuj povolanie a povedz, aké predmety, nástroje k svojej činnosti potrebuje. </a:t>
            </a:r>
            <a:endParaRPr lang="sk-SK" sz="3600" i="1" dirty="0">
              <a:solidFill>
                <a:srgbClr val="FF0000"/>
              </a:solidFill>
              <a:latin typeface="Century Schoolbook" pitchFamily="18" charset="0"/>
            </a:endParaRPr>
          </a:p>
          <a:p>
            <a:r>
              <a:rPr lang="sk-SK" sz="3600" dirty="0"/>
              <a:t>	</a:t>
            </a:r>
          </a:p>
          <a:p>
            <a:endParaRPr lang="sk-SK" sz="3600" i="1" dirty="0">
              <a:latin typeface="Century Schoolbook" pitchFamily="18" charset="0"/>
            </a:endParaRPr>
          </a:p>
          <a:p>
            <a:r>
              <a:rPr lang="pl-PL" sz="3600" i="1" dirty="0">
                <a:latin typeface="Century Schoolbook" pitchFamily="18" charset="0"/>
              </a:rPr>
              <a:t>	</a:t>
            </a:r>
          </a:p>
          <a:p>
            <a:r>
              <a:rPr lang="sk-SK" sz="3600" i="1" dirty="0">
                <a:latin typeface="Century Schoolbook" pitchFamily="18" charset="0"/>
              </a:rPr>
              <a:t>	</a:t>
            </a:r>
          </a:p>
        </p:txBody>
      </p:sp>
      <p:sp>
        <p:nvSpPr>
          <p:cNvPr id="9" name="Zástupný symbol dátumu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B2D5D-C86A-46F9-B1B7-60EF4C8C6503}" type="datetime8">
              <a:rPr lang="sk-SK" smtClean="0"/>
              <a:pPr/>
              <a:t>15.5.2020 8:51</a:t>
            </a:fld>
            <a:endParaRPr lang="es-ES"/>
          </a:p>
        </p:txBody>
      </p:sp>
      <p:pic>
        <p:nvPicPr>
          <p:cNvPr id="37890" name="Picture 2" descr="hairdresser puzz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1" y="1714488"/>
            <a:ext cx="3646971" cy="35861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200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6" descr="obr 012_str8_ul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43182"/>
            <a:ext cx="1944687" cy="282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Bublina v tvare zaobleného obdĺžnika 6"/>
          <p:cNvSpPr/>
          <p:nvPr/>
        </p:nvSpPr>
        <p:spPr>
          <a:xfrm>
            <a:off x="428596" y="0"/>
            <a:ext cx="8429684" cy="1643050"/>
          </a:xfrm>
          <a:prstGeom prst="wedgeRoundRectCallout">
            <a:avLst>
              <a:gd name="adj1" fmla="val -42037"/>
              <a:gd name="adj2" fmla="val 121694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endParaRPr lang="sk-SK" sz="3600" i="1" dirty="0" smtClean="0">
              <a:latin typeface="Century Schoolbook" pitchFamily="18" charset="0"/>
            </a:endParaRPr>
          </a:p>
          <a:p>
            <a:r>
              <a:rPr lang="sk-SK" sz="3600" i="1" dirty="0" smtClean="0">
                <a:latin typeface="Century Schoolbook" pitchFamily="18" charset="0"/>
              </a:rPr>
              <a:t> </a:t>
            </a:r>
          </a:p>
          <a:p>
            <a:endParaRPr lang="sk-SK" sz="3600" i="1" dirty="0" smtClean="0">
              <a:latin typeface="Century Schoolbook" pitchFamily="18" charset="0"/>
            </a:endParaRPr>
          </a:p>
          <a:p>
            <a:endParaRPr lang="sk-SK" sz="3600" i="1" dirty="0">
              <a:latin typeface="Century Schoolbook" pitchFamily="18" charset="0"/>
            </a:endParaRPr>
          </a:p>
          <a:p>
            <a:r>
              <a:rPr lang="sk-SK" sz="3600" i="1" dirty="0" smtClean="0">
                <a:latin typeface="Century Schoolbook" pitchFamily="18" charset="0"/>
              </a:rPr>
              <a:t>Pomenuj povolanie a povedz, aké predmety, nástroje k svojej činnosti potrebuje. </a:t>
            </a:r>
            <a:endParaRPr lang="sk-SK" sz="3600" i="1" dirty="0">
              <a:solidFill>
                <a:srgbClr val="FF0000"/>
              </a:solidFill>
              <a:latin typeface="Century Schoolbook" pitchFamily="18" charset="0"/>
            </a:endParaRPr>
          </a:p>
          <a:p>
            <a:r>
              <a:rPr lang="sk-SK" sz="3600" dirty="0"/>
              <a:t>	</a:t>
            </a:r>
          </a:p>
          <a:p>
            <a:endParaRPr lang="sk-SK" sz="3600" i="1" dirty="0">
              <a:latin typeface="Century Schoolbook" pitchFamily="18" charset="0"/>
            </a:endParaRPr>
          </a:p>
          <a:p>
            <a:r>
              <a:rPr lang="pl-PL" sz="3600" i="1" dirty="0">
                <a:latin typeface="Century Schoolbook" pitchFamily="18" charset="0"/>
              </a:rPr>
              <a:t>	</a:t>
            </a:r>
          </a:p>
          <a:p>
            <a:r>
              <a:rPr lang="sk-SK" sz="3600" i="1" dirty="0">
                <a:latin typeface="Century Schoolbook" pitchFamily="18" charset="0"/>
              </a:rPr>
              <a:t>	</a:t>
            </a:r>
          </a:p>
        </p:txBody>
      </p:sp>
      <p:sp>
        <p:nvSpPr>
          <p:cNvPr id="9" name="Zástupný symbol dátumu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B2D5D-C86A-46F9-B1B7-60EF4C8C6503}" type="datetime8">
              <a:rPr lang="sk-SK" smtClean="0"/>
              <a:pPr/>
              <a:t>15.5.2020 8:51</a:t>
            </a:fld>
            <a:endParaRPr lang="es-ES"/>
          </a:p>
        </p:txBody>
      </p:sp>
      <p:pic>
        <p:nvPicPr>
          <p:cNvPr id="38914" name="Picture 2" descr="Vocabulario. Categorías. Profesiones. Qué le hace falta?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1714487"/>
            <a:ext cx="3643338" cy="35507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200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6" descr="obr 012_str8_ul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43182"/>
            <a:ext cx="1944687" cy="282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Bublina v tvare zaobleného obdĺžnika 6"/>
          <p:cNvSpPr/>
          <p:nvPr/>
        </p:nvSpPr>
        <p:spPr>
          <a:xfrm>
            <a:off x="428596" y="0"/>
            <a:ext cx="8429684" cy="1643050"/>
          </a:xfrm>
          <a:prstGeom prst="wedgeRoundRectCallout">
            <a:avLst>
              <a:gd name="adj1" fmla="val -42037"/>
              <a:gd name="adj2" fmla="val 121694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endParaRPr lang="sk-SK" sz="3600" i="1" dirty="0" smtClean="0">
              <a:latin typeface="Century Schoolbook" pitchFamily="18" charset="0"/>
            </a:endParaRPr>
          </a:p>
          <a:p>
            <a:r>
              <a:rPr lang="sk-SK" sz="3600" i="1" dirty="0" smtClean="0">
                <a:latin typeface="Century Schoolbook" pitchFamily="18" charset="0"/>
              </a:rPr>
              <a:t> </a:t>
            </a:r>
          </a:p>
          <a:p>
            <a:endParaRPr lang="sk-SK" sz="3600" i="1" dirty="0" smtClean="0">
              <a:latin typeface="Century Schoolbook" pitchFamily="18" charset="0"/>
            </a:endParaRPr>
          </a:p>
          <a:p>
            <a:endParaRPr lang="sk-SK" sz="3600" i="1" dirty="0">
              <a:latin typeface="Century Schoolbook" pitchFamily="18" charset="0"/>
            </a:endParaRPr>
          </a:p>
          <a:p>
            <a:r>
              <a:rPr lang="sk-SK" sz="3600" i="1" dirty="0" smtClean="0">
                <a:latin typeface="Century Schoolbook" pitchFamily="18" charset="0"/>
              </a:rPr>
              <a:t>Pomenuj povolanie a povedz, aké predmety, nástroje k svojej činnosti potrebuje. </a:t>
            </a:r>
            <a:endParaRPr lang="sk-SK" sz="3600" i="1" dirty="0">
              <a:solidFill>
                <a:srgbClr val="FF0000"/>
              </a:solidFill>
              <a:latin typeface="Century Schoolbook" pitchFamily="18" charset="0"/>
            </a:endParaRPr>
          </a:p>
          <a:p>
            <a:r>
              <a:rPr lang="sk-SK" sz="3600" dirty="0"/>
              <a:t>	</a:t>
            </a:r>
          </a:p>
          <a:p>
            <a:endParaRPr lang="sk-SK" sz="3600" i="1" dirty="0">
              <a:latin typeface="Century Schoolbook" pitchFamily="18" charset="0"/>
            </a:endParaRPr>
          </a:p>
          <a:p>
            <a:r>
              <a:rPr lang="pl-PL" sz="3600" i="1" dirty="0">
                <a:latin typeface="Century Schoolbook" pitchFamily="18" charset="0"/>
              </a:rPr>
              <a:t>	</a:t>
            </a:r>
          </a:p>
          <a:p>
            <a:r>
              <a:rPr lang="sk-SK" sz="3600" i="1" dirty="0">
                <a:latin typeface="Century Schoolbook" pitchFamily="18" charset="0"/>
              </a:rPr>
              <a:t>	</a:t>
            </a:r>
          </a:p>
        </p:txBody>
      </p:sp>
      <p:sp>
        <p:nvSpPr>
          <p:cNvPr id="9" name="Zástupný symbol dátumu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B2D5D-C86A-46F9-B1B7-60EF4C8C6503}" type="datetime8">
              <a:rPr lang="sk-SK" smtClean="0"/>
              <a:pPr/>
              <a:t>15.5.2020 8:51</a:t>
            </a:fld>
            <a:endParaRPr lang="es-ES"/>
          </a:p>
        </p:txBody>
      </p:sp>
      <p:pic>
        <p:nvPicPr>
          <p:cNvPr id="39938" name="Picture 2" descr="Vocabulario. Categorías. Profesiones. Qué le hace falta?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1714488"/>
            <a:ext cx="3500462" cy="34401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200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6" descr="obr 012_str8_ul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43182"/>
            <a:ext cx="1944687" cy="282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Bublina v tvare zaobleného obdĺžnika 6"/>
          <p:cNvSpPr/>
          <p:nvPr/>
        </p:nvSpPr>
        <p:spPr>
          <a:xfrm>
            <a:off x="428596" y="0"/>
            <a:ext cx="8429684" cy="1643050"/>
          </a:xfrm>
          <a:prstGeom prst="wedgeRoundRectCallout">
            <a:avLst>
              <a:gd name="adj1" fmla="val -42037"/>
              <a:gd name="adj2" fmla="val 121694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endParaRPr lang="sk-SK" sz="3600" i="1" dirty="0" smtClean="0">
              <a:latin typeface="Century Schoolbook" pitchFamily="18" charset="0"/>
            </a:endParaRPr>
          </a:p>
          <a:p>
            <a:r>
              <a:rPr lang="sk-SK" sz="3600" i="1" dirty="0" smtClean="0">
                <a:latin typeface="Century Schoolbook" pitchFamily="18" charset="0"/>
              </a:rPr>
              <a:t> </a:t>
            </a:r>
          </a:p>
          <a:p>
            <a:endParaRPr lang="sk-SK" sz="3600" i="1" dirty="0" smtClean="0">
              <a:latin typeface="Century Schoolbook" pitchFamily="18" charset="0"/>
            </a:endParaRPr>
          </a:p>
          <a:p>
            <a:endParaRPr lang="sk-SK" sz="3600" i="1" dirty="0">
              <a:latin typeface="Century Schoolbook" pitchFamily="18" charset="0"/>
            </a:endParaRPr>
          </a:p>
          <a:p>
            <a:r>
              <a:rPr lang="sk-SK" sz="3600" i="1" dirty="0" smtClean="0">
                <a:latin typeface="Century Schoolbook" pitchFamily="18" charset="0"/>
              </a:rPr>
              <a:t>Pomenuj povolanie a povedz, aké predmety, nástroje k svojej činnosti potrebuje. </a:t>
            </a:r>
            <a:endParaRPr lang="sk-SK" sz="3600" i="1" dirty="0">
              <a:solidFill>
                <a:srgbClr val="FF0000"/>
              </a:solidFill>
              <a:latin typeface="Century Schoolbook" pitchFamily="18" charset="0"/>
            </a:endParaRPr>
          </a:p>
          <a:p>
            <a:r>
              <a:rPr lang="sk-SK" sz="3600" dirty="0"/>
              <a:t>	</a:t>
            </a:r>
          </a:p>
          <a:p>
            <a:endParaRPr lang="sk-SK" sz="3600" i="1" dirty="0">
              <a:latin typeface="Century Schoolbook" pitchFamily="18" charset="0"/>
            </a:endParaRPr>
          </a:p>
          <a:p>
            <a:r>
              <a:rPr lang="pl-PL" sz="3600" i="1" dirty="0">
                <a:latin typeface="Century Schoolbook" pitchFamily="18" charset="0"/>
              </a:rPr>
              <a:t>	</a:t>
            </a:r>
          </a:p>
          <a:p>
            <a:r>
              <a:rPr lang="sk-SK" sz="3600" i="1" dirty="0">
                <a:latin typeface="Century Schoolbook" pitchFamily="18" charset="0"/>
              </a:rPr>
              <a:t>	</a:t>
            </a:r>
          </a:p>
        </p:txBody>
      </p:sp>
      <p:sp>
        <p:nvSpPr>
          <p:cNvPr id="9" name="Zástupný symbol dátumu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B2D5D-C86A-46F9-B1B7-60EF4C8C6503}" type="datetime8">
              <a:rPr lang="sk-SK" smtClean="0"/>
              <a:pPr/>
              <a:t>15.5.2020 8:51</a:t>
            </a:fld>
            <a:endParaRPr lang="es-ES"/>
          </a:p>
        </p:txBody>
      </p:sp>
      <p:pic>
        <p:nvPicPr>
          <p:cNvPr id="40962" name="Picture 2" descr="musician puzzle | Crafts and Worksheets for Preschool,Toddler and Kindergarte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1714488"/>
            <a:ext cx="3500462" cy="34771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200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5867</TotalTime>
  <Words>241</Words>
  <Application>Microsoft Office PowerPoint</Application>
  <PresentationFormat>Prezentácia na obrazovke (4:3)</PresentationFormat>
  <Paragraphs>106</Paragraphs>
  <Slides>13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2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13</vt:i4>
      </vt:variant>
    </vt:vector>
  </HeadingPairs>
  <TitlesOfParts>
    <vt:vector size="16" baseType="lpstr">
      <vt:lpstr>Arial</vt:lpstr>
      <vt:lpstr>Century Schoolbook</vt:lpstr>
      <vt:lpstr>Diseño predeterminado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Mgr. Danka Spišáková</dc:creator>
  <cp:lastModifiedBy>riaditel</cp:lastModifiedBy>
  <cp:revision>785</cp:revision>
  <dcterms:created xsi:type="dcterms:W3CDTF">2010-05-23T14:28:12Z</dcterms:created>
  <dcterms:modified xsi:type="dcterms:W3CDTF">2020-05-15T06:51:59Z</dcterms:modified>
</cp:coreProperties>
</file>