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4" r:id="rId2"/>
    <p:sldId id="267" r:id="rId3"/>
    <p:sldId id="268" r:id="rId4"/>
    <p:sldId id="274" r:id="rId5"/>
    <p:sldId id="269" r:id="rId6"/>
    <p:sldId id="270" r:id="rId7"/>
    <p:sldId id="257" r:id="rId8"/>
    <p:sldId id="260" r:id="rId9"/>
    <p:sldId id="261" r:id="rId10"/>
    <p:sldId id="262" r:id="rId11"/>
    <p:sldId id="259" r:id="rId12"/>
    <p:sldId id="272" r:id="rId13"/>
    <p:sldId id="271" r:id="rId14"/>
    <p:sldId id="275" r:id="rId15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99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77E992-8389-4FF0-9E08-7FD291F70153}" type="datetimeFigureOut">
              <a:rPr lang="sk-SK" smtClean="0"/>
              <a:pPr/>
              <a:t>5.5.2020</a:t>
            </a:fld>
            <a:endParaRPr lang="sk-SK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98A2A5-1C99-4670-8F4F-716D5A32CE1E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87597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8A2A5-1C99-4670-8F4F-716D5A32CE1E}" type="slidenum">
              <a:rPr lang="sk-SK" smtClean="0"/>
              <a:pPr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14149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4C562-431A-4251-BD19-E87851A6D145}" type="datetimeFigureOut">
              <a:rPr lang="sk-SK" smtClean="0"/>
              <a:pPr/>
              <a:t>5.5.2020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E5C3D-9166-477F-A210-B5D9981BC3EE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84455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4C562-431A-4251-BD19-E87851A6D145}" type="datetimeFigureOut">
              <a:rPr lang="sk-SK" smtClean="0"/>
              <a:pPr/>
              <a:t>5.5.2020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E5C3D-9166-477F-A210-B5D9981BC3EE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52158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4C562-431A-4251-BD19-E87851A6D145}" type="datetimeFigureOut">
              <a:rPr lang="sk-SK" smtClean="0"/>
              <a:pPr/>
              <a:t>5.5.2020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E5C3D-9166-477F-A210-B5D9981BC3EE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59761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4C562-431A-4251-BD19-E87851A6D145}" type="datetimeFigureOut">
              <a:rPr lang="sk-SK" smtClean="0"/>
              <a:pPr/>
              <a:t>5.5.2020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E5C3D-9166-477F-A210-B5D9981BC3EE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61528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4C562-431A-4251-BD19-E87851A6D145}" type="datetimeFigureOut">
              <a:rPr lang="sk-SK" smtClean="0"/>
              <a:pPr/>
              <a:t>5.5.2020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E5C3D-9166-477F-A210-B5D9981BC3EE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20058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4C562-431A-4251-BD19-E87851A6D145}" type="datetimeFigureOut">
              <a:rPr lang="sk-SK" smtClean="0"/>
              <a:pPr/>
              <a:t>5.5.2020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E5C3D-9166-477F-A210-B5D9981BC3EE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13412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4C562-431A-4251-BD19-E87851A6D145}" type="datetimeFigureOut">
              <a:rPr lang="sk-SK" smtClean="0"/>
              <a:pPr/>
              <a:t>5.5.2020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E5C3D-9166-477F-A210-B5D9981BC3EE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92054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4C562-431A-4251-BD19-E87851A6D145}" type="datetimeFigureOut">
              <a:rPr lang="sk-SK" smtClean="0"/>
              <a:pPr/>
              <a:t>5.5.2020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E5C3D-9166-477F-A210-B5D9981BC3EE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9298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4C562-431A-4251-BD19-E87851A6D145}" type="datetimeFigureOut">
              <a:rPr lang="sk-SK" smtClean="0"/>
              <a:pPr/>
              <a:t>5.5.2020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E5C3D-9166-477F-A210-B5D9981BC3EE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73050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4C562-431A-4251-BD19-E87851A6D145}" type="datetimeFigureOut">
              <a:rPr lang="sk-SK" smtClean="0"/>
              <a:pPr/>
              <a:t>5.5.2020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E5C3D-9166-477F-A210-B5D9981BC3EE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11926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4C562-431A-4251-BD19-E87851A6D145}" type="datetimeFigureOut">
              <a:rPr lang="sk-SK" smtClean="0"/>
              <a:pPr/>
              <a:t>5.5.2020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E5C3D-9166-477F-A210-B5D9981BC3EE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25714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4C562-431A-4251-BD19-E87851A6D145}" type="datetimeFigureOut">
              <a:rPr lang="sk-SK" smtClean="0"/>
              <a:pPr/>
              <a:t>5.5.2020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E5C3D-9166-477F-A210-B5D9981BC3EE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72229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image" Target="../media/image33.jpe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6.jpeg"/><Relationship Id="rId10" Type="http://schemas.openxmlformats.org/officeDocument/2006/relationships/image" Target="../media/image39.jpeg"/><Relationship Id="rId4" Type="http://schemas.openxmlformats.org/officeDocument/2006/relationships/image" Target="../media/image34.png"/><Relationship Id="rId9" Type="http://schemas.openxmlformats.org/officeDocument/2006/relationships/image" Target="../media/image38.png"/><Relationship Id="rId1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sk.wikipedia.org/wiki/Slovensko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Ã½sledok vyhÄ¾adÃ¡vania obrÃ¡zkov pre dopyt zÃ¡horie map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9" t="22054" r="62540"/>
          <a:stretch/>
        </p:blipFill>
        <p:spPr bwMode="auto">
          <a:xfrm>
            <a:off x="603713" y="1052736"/>
            <a:ext cx="3194992" cy="547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VÃ½sledok vyhÄ¾adÃ¡vania obrÃ¡zkov pre dopyt zÃ¡horie map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9" r="13568"/>
          <a:stretch/>
        </p:blipFill>
        <p:spPr bwMode="auto">
          <a:xfrm>
            <a:off x="5292080" y="524055"/>
            <a:ext cx="3641452" cy="189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ál 1"/>
          <p:cNvSpPr/>
          <p:nvPr/>
        </p:nvSpPr>
        <p:spPr>
          <a:xfrm rot="2546408">
            <a:off x="1481001" y="2817544"/>
            <a:ext cx="576064" cy="216024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Ovál 5"/>
          <p:cNvSpPr/>
          <p:nvPr/>
        </p:nvSpPr>
        <p:spPr>
          <a:xfrm rot="3606164">
            <a:off x="2872666" y="937551"/>
            <a:ext cx="576064" cy="216024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vál 6"/>
          <p:cNvSpPr/>
          <p:nvPr/>
        </p:nvSpPr>
        <p:spPr>
          <a:xfrm rot="2546408">
            <a:off x="1809235" y="2461867"/>
            <a:ext cx="680820" cy="68777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TextovéPole 3"/>
          <p:cNvSpPr txBox="1"/>
          <p:nvPr/>
        </p:nvSpPr>
        <p:spPr>
          <a:xfrm rot="20026131">
            <a:off x="2416331" y="1787094"/>
            <a:ext cx="1453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Biele Karpaty</a:t>
            </a:r>
            <a:endParaRPr lang="sk-SK" b="1" dirty="0"/>
          </a:p>
        </p:txBody>
      </p:sp>
      <p:sp>
        <p:nvSpPr>
          <p:cNvPr id="8" name="TextovéPole 7"/>
          <p:cNvSpPr txBox="1"/>
          <p:nvPr/>
        </p:nvSpPr>
        <p:spPr>
          <a:xfrm rot="18764812">
            <a:off x="1103866" y="3607641"/>
            <a:ext cx="1468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Malé </a:t>
            </a:r>
            <a:r>
              <a:rPr lang="sk-SK" b="1" dirty="0"/>
              <a:t>K</a:t>
            </a:r>
            <a:r>
              <a:rPr lang="sk-SK" b="1" dirty="0" smtClean="0"/>
              <a:t>arpaty</a:t>
            </a:r>
            <a:endParaRPr lang="sk-SK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1666366" y="2598224"/>
            <a:ext cx="9060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100" dirty="0" smtClean="0"/>
              <a:t>Myjavská</a:t>
            </a:r>
          </a:p>
          <a:p>
            <a:r>
              <a:rPr lang="sk-SK" sz="1100" dirty="0" smtClean="0"/>
              <a:t> pahorkatina</a:t>
            </a:r>
            <a:endParaRPr lang="sk-SK" sz="1100" dirty="0"/>
          </a:p>
        </p:txBody>
      </p:sp>
      <p:pic>
        <p:nvPicPr>
          <p:cNvPr id="11" name="Picture 2" descr="https://upload.wikimedia.org/wikipedia/commons/thumb/f/f8/Tourism_regions_of_Slovakia_sk.png/1024px-Tourism_regions_of_Slovakia_sk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 t="6105" r="2184" b="3505"/>
          <a:stretch/>
        </p:blipFill>
        <p:spPr bwMode="auto">
          <a:xfrm>
            <a:off x="3275856" y="2471203"/>
            <a:ext cx="5837694" cy="295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297920" y="151637"/>
            <a:ext cx="1759521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k-SK" sz="4000" dirty="0" smtClean="0"/>
              <a:t>Záhorie</a:t>
            </a:r>
            <a:endParaRPr lang="sk-SK" sz="40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065095" y="1040951"/>
            <a:ext cx="4539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b="1" dirty="0" smtClean="0">
                <a:solidFill>
                  <a:srgbClr val="FF0000"/>
                </a:solidFill>
              </a:rPr>
              <a:t>Z</a:t>
            </a:r>
            <a:endParaRPr lang="sk-SK" sz="4400" b="1" dirty="0">
              <a:solidFill>
                <a:srgbClr val="FF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3641497" y="320914"/>
            <a:ext cx="118417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k-SK" sz="2800" dirty="0" smtClean="0"/>
              <a:t>Poloha</a:t>
            </a:r>
            <a:endParaRPr lang="sk-SK" sz="2800" dirty="0"/>
          </a:p>
        </p:txBody>
      </p:sp>
      <p:cxnSp>
        <p:nvCxnSpPr>
          <p:cNvPr id="15" name="Přímá spojnice se šipkou 14"/>
          <p:cNvCxnSpPr/>
          <p:nvPr/>
        </p:nvCxnSpPr>
        <p:spPr>
          <a:xfrm>
            <a:off x="4355976" y="859523"/>
            <a:ext cx="709119" cy="62526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 flipH="1">
            <a:off x="4067944" y="859523"/>
            <a:ext cx="288032" cy="29327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H="1">
            <a:off x="1403648" y="859523"/>
            <a:ext cx="2952328" cy="173870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791376" y="3251333"/>
            <a:ext cx="1046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>
                <a:solidFill>
                  <a:schemeClr val="accent3">
                    <a:lumMod val="50000"/>
                  </a:schemeClr>
                </a:solidFill>
              </a:rPr>
              <a:t>Záhorská</a:t>
            </a:r>
          </a:p>
          <a:p>
            <a:r>
              <a:rPr lang="sk-SK" b="1" dirty="0" smtClean="0">
                <a:solidFill>
                  <a:schemeClr val="accent3">
                    <a:lumMod val="50000"/>
                  </a:schemeClr>
                </a:solidFill>
              </a:rPr>
              <a:t> nížina</a:t>
            </a:r>
            <a:endParaRPr lang="sk-SK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76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Ã½sledok vyhÄ¾adÃ¡vania obrÃ¡zkov pre dopyt cyklistika na zÃ¡horÃ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8096250" cy="538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" t="42016" r="79120" b="36745"/>
          <a:stretch/>
        </p:blipFill>
        <p:spPr bwMode="auto">
          <a:xfrm>
            <a:off x="179512" y="4221088"/>
            <a:ext cx="2901313" cy="2332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971600" y="692696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sz="2800" b="1" dirty="0">
                <a:solidFill>
                  <a:schemeClr val="bg1"/>
                </a:solidFill>
              </a:rPr>
              <a:t>S ohľadom na nižšiu nadmorskú výšku a prevažne rovinatý terén je Záhorie ideálne pre rozvoj rekreačnej cykloturistiky. </a:t>
            </a:r>
          </a:p>
        </p:txBody>
      </p:sp>
    </p:spTree>
    <p:extLst>
      <p:ext uri="{BB962C8B-B14F-4D97-AF65-F5344CB8AC3E}">
        <p14:creationId xmlns:p14="http://schemas.microsoft.com/office/powerpoint/2010/main" val="179117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07504" y="177254"/>
            <a:ext cx="452443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dirty="0" smtClean="0"/>
              <a:t>V kúpeľoch </a:t>
            </a:r>
            <a:r>
              <a:rPr lang="sk-SK" sz="4000" dirty="0"/>
              <a:t>Smrdáky</a:t>
            </a:r>
            <a:r>
              <a:rPr lang="sk-SK" dirty="0"/>
              <a:t> </a:t>
            </a:r>
            <a:r>
              <a:rPr lang="sk-SK" sz="2400" dirty="0" smtClean="0"/>
              <a:t>sa nachádzajú pramene  s najvyššou </a:t>
            </a:r>
            <a:r>
              <a:rPr lang="sk-SK" sz="2400" dirty="0"/>
              <a:t>koncentráciou </a:t>
            </a:r>
            <a:r>
              <a:rPr lang="sk-SK" sz="2400" dirty="0">
                <a:solidFill>
                  <a:srgbClr val="FFC000"/>
                </a:solidFill>
              </a:rPr>
              <a:t>síry</a:t>
            </a:r>
            <a:r>
              <a:rPr lang="sk-SK" sz="2400" dirty="0"/>
              <a:t> </a:t>
            </a:r>
            <a:endParaRPr lang="sk-SK" sz="2400" dirty="0" smtClean="0"/>
          </a:p>
          <a:p>
            <a:r>
              <a:rPr lang="sk-SK" sz="2400" dirty="0" smtClean="0"/>
              <a:t>v Európe. Špecializujú </a:t>
            </a:r>
            <a:r>
              <a:rPr lang="sk-SK" sz="2400" dirty="0"/>
              <a:t>predovšetkým </a:t>
            </a:r>
            <a:r>
              <a:rPr lang="sk-SK" sz="2400" b="1" dirty="0"/>
              <a:t>na liečbu kožných ochorení v kombinácii s chorobami </a:t>
            </a:r>
            <a:r>
              <a:rPr lang="sk-SK" sz="2400" b="1" dirty="0" smtClean="0"/>
              <a:t>pohybového</a:t>
            </a:r>
          </a:p>
          <a:p>
            <a:r>
              <a:rPr lang="sk-SK" sz="2400" b="1" dirty="0" smtClean="0"/>
              <a:t> aparátu.</a:t>
            </a:r>
            <a:endParaRPr lang="sk-SK" sz="2400" dirty="0"/>
          </a:p>
        </p:txBody>
      </p:sp>
      <p:pic>
        <p:nvPicPr>
          <p:cNvPr id="2050" name="Picture 2" descr="VÃ½sledok vyhÄ¾adÃ¡vania obrÃ¡zkov pre dopyt smrdÃ¡k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437" y="177254"/>
            <a:ext cx="4392418" cy="292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Ã½sledok vyhÄ¾adÃ¡vania obrÃ¡zkov pre dopyt smrdÃ¡k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21088"/>
            <a:ext cx="3561601" cy="251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Ã½sledok vyhÄ¾adÃ¡vania obrÃ¡zkov pre dopyt smrdÃ¡k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70" y="2996952"/>
            <a:ext cx="6794605" cy="333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72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5" t="13095" r="35634" b="12897"/>
          <a:stretch/>
        </p:blipFill>
        <p:spPr bwMode="auto">
          <a:xfrm>
            <a:off x="481922" y="395917"/>
            <a:ext cx="3933372" cy="541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676029" y="465842"/>
            <a:ext cx="1611339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k-SK" sz="3200" b="1" dirty="0" smtClean="0"/>
              <a:t>Malacky</a:t>
            </a:r>
            <a:endParaRPr lang="sk-SK" sz="32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294" y="2132856"/>
            <a:ext cx="2152438" cy="301743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547664" y="5826134"/>
            <a:ext cx="6191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V septembri 2009 bola malacká synagóga zaradená </a:t>
            </a:r>
            <a:endParaRPr lang="sk-SK" b="1" dirty="0" smtClean="0"/>
          </a:p>
          <a:p>
            <a:r>
              <a:rPr lang="sk-SK" b="1" dirty="0" smtClean="0"/>
              <a:t>do </a:t>
            </a:r>
            <a:r>
              <a:rPr lang="sk-SK" b="1" dirty="0"/>
              <a:t>projektu Slovenskej cesty židovského kultúrneho dedičstva </a:t>
            </a:r>
            <a:r>
              <a:rPr lang="sk-SK" b="1" dirty="0" smtClean="0"/>
              <a:t>.</a:t>
            </a:r>
            <a:endParaRPr lang="sk-SK" dirty="0"/>
          </a:p>
        </p:txBody>
      </p:sp>
      <p:pic>
        <p:nvPicPr>
          <p:cNvPr id="9220" name="Picture 4" descr="SÃºvisiaci obrÃ¡zo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991" y="1145074"/>
            <a:ext cx="2603516" cy="165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499821" y="2561526"/>
            <a:ext cx="2477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Folklórny súbor Macejko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7841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ww.vlaky.net/upload/images/reports/000554_map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92696"/>
            <a:ext cx="7344816" cy="4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Kompa Angern - ZÃ¡horskÃ¡ V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12976"/>
            <a:ext cx="4680520" cy="351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211960" y="3429000"/>
            <a:ext cx="47160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sk-SK" sz="3200" b="1" dirty="0" smtClean="0">
                <a:solidFill>
                  <a:schemeClr val="bg1"/>
                </a:solidFill>
              </a:rPr>
              <a:t>Slovensko – Rakúsko</a:t>
            </a:r>
          </a:p>
          <a:p>
            <a:pPr marL="457200" indent="-457200">
              <a:buFontTx/>
              <a:buChar char="-"/>
            </a:pPr>
            <a:endParaRPr lang="sk-SK" sz="3200" b="1" dirty="0">
              <a:solidFill>
                <a:schemeClr val="bg1"/>
              </a:solidFill>
            </a:endParaRPr>
          </a:p>
          <a:p>
            <a:pPr marL="457200" indent="-457200">
              <a:buFontTx/>
              <a:buChar char="-"/>
            </a:pPr>
            <a:endParaRPr lang="sk-SK" sz="3200" b="1" dirty="0">
              <a:solidFill>
                <a:schemeClr val="bg1"/>
              </a:solidFill>
            </a:endParaRPr>
          </a:p>
          <a:p>
            <a:pPr marL="457200" indent="-457200">
              <a:buFontTx/>
              <a:buChar char="-"/>
            </a:pPr>
            <a:endParaRPr lang="sk-SK" sz="3200" b="1" dirty="0">
              <a:solidFill>
                <a:schemeClr val="bg1"/>
              </a:solidFill>
            </a:endParaRPr>
          </a:p>
          <a:p>
            <a:pPr marL="457200" indent="-457200">
              <a:buFontTx/>
              <a:buChar char="-"/>
            </a:pPr>
            <a:r>
              <a:rPr lang="sk-SK" sz="3200" b="1" dirty="0">
                <a:solidFill>
                  <a:schemeClr val="bg1"/>
                </a:solidFill>
              </a:rPr>
              <a:t>kompa </a:t>
            </a:r>
          </a:p>
          <a:p>
            <a:pPr marL="457200" indent="-457200">
              <a:buFontTx/>
              <a:buChar char="-"/>
            </a:pPr>
            <a:endParaRPr lang="sk-SK" sz="3200" b="1" dirty="0">
              <a:solidFill>
                <a:schemeClr val="bg1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899592" y="0"/>
            <a:ext cx="7448065" cy="70788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k-SK" sz="4000" b="1" dirty="0" smtClean="0"/>
              <a:t>Najzápadnejšia obec na Slovensku</a:t>
            </a:r>
            <a:endParaRPr lang="sk-SK" sz="4000" b="1" dirty="0"/>
          </a:p>
        </p:txBody>
      </p:sp>
      <p:sp>
        <p:nvSpPr>
          <p:cNvPr id="4" name="Obdélník 3"/>
          <p:cNvSpPr/>
          <p:nvPr/>
        </p:nvSpPr>
        <p:spPr>
          <a:xfrm>
            <a:off x="5940152" y="2132856"/>
            <a:ext cx="2736304" cy="10801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8267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0" descr="https://encyklopediapoznania.sk/data/_slovensko/niziny/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17" r="68994"/>
          <a:stretch>
            <a:fillRect/>
          </a:stretch>
        </p:blipFill>
        <p:spPr bwMode="auto">
          <a:xfrm>
            <a:off x="1009650" y="3722688"/>
            <a:ext cx="2873375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2" name="TextovéPole 22"/>
          <p:cNvSpPr txBox="1">
            <a:spLocks noChangeArrowheads="1"/>
          </p:cNvSpPr>
          <p:nvPr/>
        </p:nvSpPr>
        <p:spPr bwMode="auto">
          <a:xfrm>
            <a:off x="1423988" y="3881438"/>
            <a:ext cx="2051050" cy="3079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sk-SK" altLang="sk-SK" sz="1400" b="1" dirty="0" smtClean="0"/>
              <a:t>Myjavská pahorkatina</a:t>
            </a:r>
            <a:endParaRPr lang="sk-SK" altLang="sk-SK" sz="1400" dirty="0" smtClean="0"/>
          </a:p>
        </p:txBody>
      </p:sp>
      <p:sp>
        <p:nvSpPr>
          <p:cNvPr id="2052" name="TextovéPole 5"/>
          <p:cNvSpPr txBox="1">
            <a:spLocks noChangeArrowheads="1"/>
          </p:cNvSpPr>
          <p:nvPr/>
        </p:nvSpPr>
        <p:spPr bwMode="auto">
          <a:xfrm>
            <a:off x="111125" y="285750"/>
            <a:ext cx="2578100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1800"/>
              <a:t>Región sa rozprestiera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1800"/>
              <a:t>v západnej časti Slovenska na Záhorskej nížine</a:t>
            </a:r>
          </a:p>
        </p:txBody>
      </p:sp>
      <p:sp>
        <p:nvSpPr>
          <p:cNvPr id="2053" name="TextovéPole 6"/>
          <p:cNvSpPr txBox="1">
            <a:spLocks noChangeArrowheads="1"/>
          </p:cNvSpPr>
          <p:nvPr/>
        </p:nvSpPr>
        <p:spPr bwMode="auto">
          <a:xfrm>
            <a:off x="998538" y="2111375"/>
            <a:ext cx="836612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1800"/>
              <a:t>poloha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355725" y="4705350"/>
            <a:ext cx="914400" cy="646113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sk-SK" dirty="0"/>
              <a:t>Malé </a:t>
            </a:r>
          </a:p>
          <a:p>
            <a:pPr>
              <a:defRPr/>
            </a:pPr>
            <a:r>
              <a:rPr lang="sk-SK" dirty="0"/>
              <a:t>Karpaty</a:t>
            </a:r>
          </a:p>
        </p:txBody>
      </p:sp>
      <p:sp>
        <p:nvSpPr>
          <p:cNvPr id="2055" name="TextovéPole 11"/>
          <p:cNvSpPr txBox="1">
            <a:spLocks noChangeArrowheads="1"/>
          </p:cNvSpPr>
          <p:nvPr/>
        </p:nvSpPr>
        <p:spPr bwMode="auto">
          <a:xfrm>
            <a:off x="2862263" y="1809750"/>
            <a:ext cx="919162" cy="36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1800"/>
              <a:t>vodstvo</a:t>
            </a:r>
          </a:p>
        </p:txBody>
      </p:sp>
      <p:sp>
        <p:nvSpPr>
          <p:cNvPr id="2" name="TextovéPole 13"/>
          <p:cNvSpPr txBox="1">
            <a:spLocks noChangeArrowheads="1"/>
          </p:cNvSpPr>
          <p:nvPr/>
        </p:nvSpPr>
        <p:spPr bwMode="auto">
          <a:xfrm>
            <a:off x="2846388" y="3086100"/>
            <a:ext cx="915987" cy="3698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sk-SK" altLang="sk-SK" b="1" dirty="0" smtClean="0"/>
              <a:t>Morava</a:t>
            </a:r>
          </a:p>
        </p:txBody>
      </p:sp>
      <p:sp>
        <p:nvSpPr>
          <p:cNvPr id="2057" name="TextovéPole 16"/>
          <p:cNvSpPr txBox="1">
            <a:spLocks noChangeArrowheads="1"/>
          </p:cNvSpPr>
          <p:nvPr/>
        </p:nvSpPr>
        <p:spPr bwMode="auto">
          <a:xfrm>
            <a:off x="7388225" y="269875"/>
            <a:ext cx="822325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1800"/>
              <a:t>Miesta</a:t>
            </a:r>
          </a:p>
        </p:txBody>
      </p:sp>
      <p:sp>
        <p:nvSpPr>
          <p:cNvPr id="2058" name="TextovéPole 17"/>
          <p:cNvSpPr txBox="1">
            <a:spLocks noChangeArrowheads="1"/>
          </p:cNvSpPr>
          <p:nvPr/>
        </p:nvSpPr>
        <p:spPr bwMode="auto">
          <a:xfrm>
            <a:off x="4130675" y="1114425"/>
            <a:ext cx="1716088" cy="36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1800"/>
              <a:t>významné mestá</a:t>
            </a:r>
          </a:p>
        </p:txBody>
      </p:sp>
      <p:sp>
        <p:nvSpPr>
          <p:cNvPr id="2059" name="TextovéPole 19"/>
          <p:cNvSpPr txBox="1">
            <a:spLocks noChangeArrowheads="1"/>
          </p:cNvSpPr>
          <p:nvPr/>
        </p:nvSpPr>
        <p:spPr bwMode="auto">
          <a:xfrm>
            <a:off x="4684713" y="1751013"/>
            <a:ext cx="868362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2000" b="1">
                <a:solidFill>
                  <a:srgbClr val="FF0000"/>
                </a:solidFill>
              </a:rPr>
              <a:t>Senica</a:t>
            </a:r>
          </a:p>
        </p:txBody>
      </p:sp>
      <p:sp>
        <p:nvSpPr>
          <p:cNvPr id="2060" name="TextovéPole 25"/>
          <p:cNvSpPr txBox="1">
            <a:spLocks noChangeArrowheads="1"/>
          </p:cNvSpPr>
          <p:nvPr/>
        </p:nvSpPr>
        <p:spPr bwMode="auto">
          <a:xfrm>
            <a:off x="4570413" y="2643188"/>
            <a:ext cx="836612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1800" b="1">
                <a:solidFill>
                  <a:srgbClr val="FF0000"/>
                </a:solidFill>
              </a:rPr>
              <a:t>Skalica</a:t>
            </a:r>
          </a:p>
        </p:txBody>
      </p:sp>
      <p:pic>
        <p:nvPicPr>
          <p:cNvPr id="2061" name="Obrázek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71" b="86160"/>
          <a:stretch>
            <a:fillRect/>
          </a:stretch>
        </p:blipFill>
        <p:spPr bwMode="auto">
          <a:xfrm>
            <a:off x="3338513" y="2362200"/>
            <a:ext cx="3905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" name="Přímá spojnice se šipkou 39"/>
          <p:cNvCxnSpPr/>
          <p:nvPr/>
        </p:nvCxnSpPr>
        <p:spPr>
          <a:xfrm flipH="1">
            <a:off x="2689225" y="598488"/>
            <a:ext cx="42703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1" name="Přímá spojnice se šipkou 40"/>
          <p:cNvCxnSpPr/>
          <p:nvPr/>
        </p:nvCxnSpPr>
        <p:spPr>
          <a:xfrm flipH="1">
            <a:off x="1692275" y="1014413"/>
            <a:ext cx="1479550" cy="10969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4" name="Přímá spojnice se šipkou 43"/>
          <p:cNvCxnSpPr/>
          <p:nvPr/>
        </p:nvCxnSpPr>
        <p:spPr>
          <a:xfrm flipH="1">
            <a:off x="3254375" y="1108075"/>
            <a:ext cx="247650" cy="7207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6" name="Přímá spojnice se šipkou 45"/>
          <p:cNvCxnSpPr/>
          <p:nvPr/>
        </p:nvCxnSpPr>
        <p:spPr>
          <a:xfrm flipH="1">
            <a:off x="5822950" y="663575"/>
            <a:ext cx="1489075" cy="45085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nice se šipkou 65"/>
          <p:cNvCxnSpPr/>
          <p:nvPr/>
        </p:nvCxnSpPr>
        <p:spPr>
          <a:xfrm>
            <a:off x="3079750" y="2201863"/>
            <a:ext cx="0" cy="8842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Přímá spojnice 86"/>
          <p:cNvCxnSpPr/>
          <p:nvPr/>
        </p:nvCxnSpPr>
        <p:spPr>
          <a:xfrm>
            <a:off x="4278313" y="1608138"/>
            <a:ext cx="0" cy="3759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Přímá spojnice 95"/>
          <p:cNvCxnSpPr/>
          <p:nvPr/>
        </p:nvCxnSpPr>
        <p:spPr>
          <a:xfrm flipH="1" flipV="1">
            <a:off x="8264525" y="492125"/>
            <a:ext cx="598488" cy="4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Přímá spojnice 99"/>
          <p:cNvCxnSpPr/>
          <p:nvPr/>
        </p:nvCxnSpPr>
        <p:spPr>
          <a:xfrm>
            <a:off x="8915400" y="496888"/>
            <a:ext cx="0" cy="46418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Přímá spojnice se šipkou 87"/>
          <p:cNvCxnSpPr/>
          <p:nvPr/>
        </p:nvCxnSpPr>
        <p:spPr>
          <a:xfrm>
            <a:off x="5497513" y="496888"/>
            <a:ext cx="1881187" cy="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Přímá spojnice se šipkou 103"/>
          <p:cNvCxnSpPr/>
          <p:nvPr/>
        </p:nvCxnSpPr>
        <p:spPr>
          <a:xfrm flipH="1">
            <a:off x="8524875" y="2547938"/>
            <a:ext cx="33813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9" name="Přímá spojnice se šipkou 2078"/>
          <p:cNvCxnSpPr>
            <a:stCxn id="2053" idx="2"/>
          </p:cNvCxnSpPr>
          <p:nvPr/>
        </p:nvCxnSpPr>
        <p:spPr>
          <a:xfrm flipH="1">
            <a:off x="1374775" y="2481263"/>
            <a:ext cx="41275" cy="12414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0" name="Přímá spojnice se šipkou 89"/>
          <p:cNvCxnSpPr/>
          <p:nvPr/>
        </p:nvCxnSpPr>
        <p:spPr>
          <a:xfrm>
            <a:off x="4337050" y="1947863"/>
            <a:ext cx="36036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Přímá spojnice se šipkou 119"/>
          <p:cNvCxnSpPr/>
          <p:nvPr/>
        </p:nvCxnSpPr>
        <p:spPr>
          <a:xfrm flipH="1">
            <a:off x="8547100" y="1498600"/>
            <a:ext cx="2921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aoblený obdélník 2"/>
          <p:cNvSpPr/>
          <p:nvPr/>
        </p:nvSpPr>
        <p:spPr>
          <a:xfrm>
            <a:off x="3216275" y="192088"/>
            <a:ext cx="2684463" cy="812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k-SK" sz="2000" b="1" dirty="0"/>
              <a:t>Záhorie</a:t>
            </a:r>
          </a:p>
        </p:txBody>
      </p:sp>
      <p:sp>
        <p:nvSpPr>
          <p:cNvPr id="67" name="TextovéPole 66"/>
          <p:cNvSpPr txBox="1"/>
          <p:nvPr/>
        </p:nvSpPr>
        <p:spPr>
          <a:xfrm>
            <a:off x="1528763" y="3536950"/>
            <a:ext cx="1484312" cy="36988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sk-SK" dirty="0"/>
              <a:t>Biele Karpaty </a:t>
            </a:r>
          </a:p>
        </p:txBody>
      </p:sp>
      <p:sp>
        <p:nvSpPr>
          <p:cNvPr id="4" name="TextovéPole 23"/>
          <p:cNvSpPr txBox="1">
            <a:spLocks noChangeArrowheads="1"/>
          </p:cNvSpPr>
          <p:nvPr/>
        </p:nvSpPr>
        <p:spPr bwMode="auto">
          <a:xfrm>
            <a:off x="180975" y="2762250"/>
            <a:ext cx="2246313" cy="646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sk-SK" altLang="sk-SK" sz="1800" b="1" dirty="0" smtClean="0">
                <a:solidFill>
                  <a:srgbClr val="FF0000"/>
                </a:solidFill>
              </a:rPr>
              <a:t>Hranica na Z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sk-SK" altLang="sk-SK" sz="1800" b="1" dirty="0" smtClean="0">
                <a:solidFill>
                  <a:srgbClr val="FF0000"/>
                </a:solidFill>
              </a:rPr>
              <a:t> s ČR po </a:t>
            </a:r>
            <a:r>
              <a:rPr lang="sk-SK" altLang="sk-SK" sz="1800" b="1" dirty="0" smtClean="0">
                <a:solidFill>
                  <a:schemeClr val="accent1">
                    <a:lumMod val="75000"/>
                  </a:schemeClr>
                </a:solidFill>
              </a:rPr>
              <a:t>rieke Morave</a:t>
            </a:r>
          </a:p>
        </p:txBody>
      </p:sp>
      <p:cxnSp>
        <p:nvCxnSpPr>
          <p:cNvPr id="28" name="Přímá spojnice se šipkou 27"/>
          <p:cNvCxnSpPr/>
          <p:nvPr/>
        </p:nvCxnSpPr>
        <p:spPr>
          <a:xfrm flipV="1">
            <a:off x="630238" y="5451475"/>
            <a:ext cx="536575" cy="23971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nice se šipkou 71"/>
          <p:cNvCxnSpPr/>
          <p:nvPr/>
        </p:nvCxnSpPr>
        <p:spPr>
          <a:xfrm>
            <a:off x="795338" y="3455988"/>
            <a:ext cx="314325" cy="72231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0" name="TextovéPole 7"/>
          <p:cNvSpPr txBox="1">
            <a:spLocks noChangeArrowheads="1"/>
          </p:cNvSpPr>
          <p:nvPr/>
        </p:nvSpPr>
        <p:spPr bwMode="auto">
          <a:xfrm>
            <a:off x="1166813" y="4259263"/>
            <a:ext cx="814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1200" b="1"/>
              <a:t>Záhorská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1200" b="1"/>
              <a:t>nížina</a:t>
            </a:r>
          </a:p>
        </p:txBody>
      </p:sp>
      <p:sp>
        <p:nvSpPr>
          <p:cNvPr id="2081" name="TextovéPole 25"/>
          <p:cNvSpPr txBox="1">
            <a:spLocks noChangeArrowheads="1"/>
          </p:cNvSpPr>
          <p:nvPr/>
        </p:nvSpPr>
        <p:spPr bwMode="auto">
          <a:xfrm>
            <a:off x="4557713" y="5165725"/>
            <a:ext cx="987425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1800" b="1">
                <a:solidFill>
                  <a:srgbClr val="FF0000"/>
                </a:solidFill>
              </a:rPr>
              <a:t>Malacky</a:t>
            </a:r>
          </a:p>
        </p:txBody>
      </p:sp>
      <p:sp>
        <p:nvSpPr>
          <p:cNvPr id="53" name="TextovéPole 23"/>
          <p:cNvSpPr txBox="1">
            <a:spLocks noChangeArrowheads="1"/>
          </p:cNvSpPr>
          <p:nvPr/>
        </p:nvSpPr>
        <p:spPr bwMode="auto">
          <a:xfrm>
            <a:off x="111125" y="5667375"/>
            <a:ext cx="2979738" cy="646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sk-SK" altLang="sk-SK" sz="1800" b="1" dirty="0" smtClean="0">
                <a:solidFill>
                  <a:srgbClr val="FF0000"/>
                </a:solidFill>
              </a:rPr>
              <a:t>Hranica na JZ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sk-SK" altLang="sk-SK" sz="1800" b="1" dirty="0" smtClean="0">
                <a:solidFill>
                  <a:srgbClr val="FF0000"/>
                </a:solidFill>
              </a:rPr>
              <a:t> </a:t>
            </a:r>
            <a:r>
              <a:rPr lang="sk-SK" altLang="sk-SK" sz="1800" b="1" smtClean="0">
                <a:solidFill>
                  <a:srgbClr val="FF0000"/>
                </a:solidFill>
              </a:rPr>
              <a:t>s Rakúskom po</a:t>
            </a:r>
            <a:r>
              <a:rPr lang="sk-SK" altLang="sk-SK" sz="1800" b="1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k-SK" altLang="sk-SK" sz="1800" b="1" dirty="0" smtClean="0">
                <a:solidFill>
                  <a:schemeClr val="accent1">
                    <a:lumMod val="75000"/>
                  </a:schemeClr>
                </a:solidFill>
              </a:rPr>
              <a:t>rieke Morave</a:t>
            </a:r>
            <a:endParaRPr lang="sk-SK" altLang="sk-SK" sz="1800" b="1" dirty="0" smtClean="0">
              <a:solidFill>
                <a:srgbClr val="FF0000"/>
              </a:solidFill>
            </a:endParaRPr>
          </a:p>
        </p:txBody>
      </p:sp>
      <p:pic>
        <p:nvPicPr>
          <p:cNvPr id="2083" name="Picture 52" descr="Poloha okresu Senica v Trnavskom kraji (klikacia mapa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608138"/>
            <a:ext cx="36830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4" name="Picture 5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631950"/>
            <a:ext cx="5111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5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1" t="29684" r="15239" b="59930"/>
          <a:stretch>
            <a:fillRect/>
          </a:stretch>
        </p:blipFill>
        <p:spPr bwMode="auto">
          <a:xfrm>
            <a:off x="5824538" y="3625850"/>
            <a:ext cx="4349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6" name="Picture 55" descr="Poloha okresu Skalica v Trnavskom kraji (klikacia mapa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88" y="2643188"/>
            <a:ext cx="3333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7" name="TextovéPole 17"/>
          <p:cNvSpPr txBox="1">
            <a:spLocks noChangeArrowheads="1"/>
          </p:cNvSpPr>
          <p:nvPr/>
        </p:nvSpPr>
        <p:spPr bwMode="auto">
          <a:xfrm>
            <a:off x="4543425" y="3101975"/>
            <a:ext cx="1114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sk-SK" altLang="sk-SK"/>
              <a:t>-trdelník</a:t>
            </a:r>
          </a:p>
        </p:txBody>
      </p:sp>
      <p:sp>
        <p:nvSpPr>
          <p:cNvPr id="2088" name="TextovéPole 25"/>
          <p:cNvSpPr txBox="1">
            <a:spLocks noChangeArrowheads="1"/>
          </p:cNvSpPr>
          <p:nvPr/>
        </p:nvSpPr>
        <p:spPr bwMode="auto">
          <a:xfrm>
            <a:off x="4684713" y="4325938"/>
            <a:ext cx="661987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1800" b="1">
                <a:solidFill>
                  <a:srgbClr val="FF0000"/>
                </a:solidFill>
              </a:rPr>
              <a:t>Holíč</a:t>
            </a:r>
          </a:p>
        </p:txBody>
      </p:sp>
      <p:pic>
        <p:nvPicPr>
          <p:cNvPr id="2089" name="Picture 5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4284663"/>
            <a:ext cx="46037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90" name="TextovéPole 18"/>
          <p:cNvSpPr txBox="1">
            <a:spLocks noChangeArrowheads="1"/>
          </p:cNvSpPr>
          <p:nvPr/>
        </p:nvSpPr>
        <p:spPr bwMode="auto">
          <a:xfrm>
            <a:off x="4543425" y="5722938"/>
            <a:ext cx="974725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sk-SK" altLang="sk-SK"/>
              <a:t>Kuchyňa</a:t>
            </a:r>
          </a:p>
        </p:txBody>
      </p:sp>
      <p:cxnSp>
        <p:nvCxnSpPr>
          <p:cNvPr id="73" name="Přímá spojnice se šipkou 72"/>
          <p:cNvCxnSpPr/>
          <p:nvPr/>
        </p:nvCxnSpPr>
        <p:spPr>
          <a:xfrm>
            <a:off x="4278313" y="2828925"/>
            <a:ext cx="29368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Přímá spojnice se šipkou 73"/>
          <p:cNvCxnSpPr/>
          <p:nvPr/>
        </p:nvCxnSpPr>
        <p:spPr>
          <a:xfrm>
            <a:off x="4260850" y="4429125"/>
            <a:ext cx="36036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Přímá spojnice se šipkou 74"/>
          <p:cNvCxnSpPr/>
          <p:nvPr/>
        </p:nvCxnSpPr>
        <p:spPr>
          <a:xfrm>
            <a:off x="4278313" y="5387975"/>
            <a:ext cx="2651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4" name="Picture 58" descr="Poloha okresu Malacky v Bratislavskom kraji (klikacia mapa)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138738"/>
            <a:ext cx="325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ovéPole 25"/>
          <p:cNvSpPr txBox="1">
            <a:spLocks noChangeArrowheads="1"/>
          </p:cNvSpPr>
          <p:nvPr/>
        </p:nvSpPr>
        <p:spPr bwMode="auto">
          <a:xfrm>
            <a:off x="7027863" y="1314450"/>
            <a:ext cx="1016000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1800" b="1">
                <a:solidFill>
                  <a:schemeClr val="accent2"/>
                </a:solidFill>
              </a:rPr>
              <a:t>Smrdáky</a:t>
            </a:r>
          </a:p>
        </p:txBody>
      </p:sp>
      <p:pic>
        <p:nvPicPr>
          <p:cNvPr id="2096" name="Obrázek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1382713"/>
            <a:ext cx="3714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7" name="TextovéPole 25"/>
          <p:cNvSpPr txBox="1">
            <a:spLocks noChangeArrowheads="1"/>
          </p:cNvSpPr>
          <p:nvPr/>
        </p:nvSpPr>
        <p:spPr bwMode="auto">
          <a:xfrm>
            <a:off x="6931025" y="2363788"/>
            <a:ext cx="1460500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1800" b="1">
                <a:solidFill>
                  <a:schemeClr val="accent2"/>
                </a:solidFill>
              </a:rPr>
              <a:t>Šaštín -Stráže</a:t>
            </a:r>
          </a:p>
        </p:txBody>
      </p:sp>
      <p:sp>
        <p:nvSpPr>
          <p:cNvPr id="2098" name="TextovéPole 20"/>
          <p:cNvSpPr txBox="1">
            <a:spLocks noChangeArrowheads="1"/>
          </p:cNvSpPr>
          <p:nvPr/>
        </p:nvSpPr>
        <p:spPr bwMode="auto">
          <a:xfrm>
            <a:off x="80963" y="4856163"/>
            <a:ext cx="714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sk-SK" altLang="sk-SK"/>
              <a:t>CHKO</a:t>
            </a:r>
          </a:p>
        </p:txBody>
      </p:sp>
      <p:cxnSp>
        <p:nvCxnSpPr>
          <p:cNvPr id="23" name="Přímá spojnice se šipkou 22"/>
          <p:cNvCxnSpPr>
            <a:stCxn id="2098" idx="3"/>
          </p:cNvCxnSpPr>
          <p:nvPr/>
        </p:nvCxnSpPr>
        <p:spPr>
          <a:xfrm flipV="1">
            <a:off x="795338" y="4719638"/>
            <a:ext cx="508000" cy="3206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0" name="TextovéPole 30"/>
          <p:cNvSpPr txBox="1">
            <a:spLocks noChangeArrowheads="1"/>
          </p:cNvSpPr>
          <p:nvPr/>
        </p:nvSpPr>
        <p:spPr bwMode="auto">
          <a:xfrm flipH="1">
            <a:off x="6904038" y="2889250"/>
            <a:ext cx="1771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sk-SK" altLang="sk-SK"/>
              <a:t>-pútnické miesto</a:t>
            </a:r>
          </a:p>
        </p:txBody>
      </p:sp>
      <p:pic>
        <p:nvPicPr>
          <p:cNvPr id="2101" name="Obrázek 20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5165725"/>
            <a:ext cx="377825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2" name="TextovéPole 25"/>
          <p:cNvSpPr txBox="1">
            <a:spLocks noChangeArrowheads="1"/>
          </p:cNvSpPr>
          <p:nvPr/>
        </p:nvSpPr>
        <p:spPr bwMode="auto">
          <a:xfrm>
            <a:off x="6985000" y="3498850"/>
            <a:ext cx="1097160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1800" b="1" smtClean="0">
                <a:solidFill>
                  <a:schemeClr val="accent2"/>
                </a:solidFill>
              </a:rPr>
              <a:t>Marianka</a:t>
            </a:r>
            <a:endParaRPr lang="sk-SK" altLang="sk-SK" sz="1800" b="1">
              <a:solidFill>
                <a:schemeClr val="accent2"/>
              </a:solidFill>
            </a:endParaRPr>
          </a:p>
        </p:txBody>
      </p:sp>
      <p:sp>
        <p:nvSpPr>
          <p:cNvPr id="2103" name="TextovéPole 92"/>
          <p:cNvSpPr txBox="1">
            <a:spLocks noChangeArrowheads="1"/>
          </p:cNvSpPr>
          <p:nvPr/>
        </p:nvSpPr>
        <p:spPr bwMode="auto">
          <a:xfrm flipH="1">
            <a:off x="6985000" y="4013200"/>
            <a:ext cx="17732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sk-SK" altLang="sk-SK"/>
              <a:t>najstaršie pútnické miesto</a:t>
            </a:r>
          </a:p>
        </p:txBody>
      </p:sp>
      <p:pic>
        <p:nvPicPr>
          <p:cNvPr id="2104" name="Picture 2" descr="SÃºvisiaci obrÃ¡z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1" t="4160" r="23795" b="81946"/>
          <a:stretch>
            <a:fillRect/>
          </a:stretch>
        </p:blipFill>
        <p:spPr bwMode="auto">
          <a:xfrm>
            <a:off x="8562975" y="2933700"/>
            <a:ext cx="317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5" name="Picture 2" descr="SÃºvisiaci obrÃ¡z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1" t="4160" r="23795" b="81946"/>
          <a:stretch>
            <a:fillRect/>
          </a:stretch>
        </p:blipFill>
        <p:spPr bwMode="auto">
          <a:xfrm>
            <a:off x="8562975" y="4152900"/>
            <a:ext cx="3175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8" name="Přímá spojnice se šipkou 97"/>
          <p:cNvCxnSpPr/>
          <p:nvPr/>
        </p:nvCxnSpPr>
        <p:spPr>
          <a:xfrm flipH="1">
            <a:off x="8553450" y="3684588"/>
            <a:ext cx="3365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7" name="TextovéPole 25"/>
          <p:cNvSpPr txBox="1">
            <a:spLocks noChangeArrowheads="1"/>
          </p:cNvSpPr>
          <p:nvPr/>
        </p:nvSpPr>
        <p:spPr bwMode="auto">
          <a:xfrm>
            <a:off x="6931025" y="4954588"/>
            <a:ext cx="1430338" cy="36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1800" b="1">
                <a:solidFill>
                  <a:schemeClr val="accent2"/>
                </a:solidFill>
              </a:rPr>
              <a:t>Záhorská Ves</a:t>
            </a:r>
          </a:p>
        </p:txBody>
      </p:sp>
      <p:cxnSp>
        <p:nvCxnSpPr>
          <p:cNvPr id="102" name="Přímá spojnice se šipkou 101"/>
          <p:cNvCxnSpPr/>
          <p:nvPr/>
        </p:nvCxnSpPr>
        <p:spPr>
          <a:xfrm flipH="1">
            <a:off x="8509000" y="5138738"/>
            <a:ext cx="3365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9" name="TextovéPole 2053"/>
          <p:cNvSpPr txBox="1">
            <a:spLocks noChangeArrowheads="1"/>
          </p:cNvSpPr>
          <p:nvPr/>
        </p:nvSpPr>
        <p:spPr bwMode="auto">
          <a:xfrm>
            <a:off x="6919913" y="5367338"/>
            <a:ext cx="2149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sk-SK" altLang="sk-SK"/>
              <a:t>-najzápadnejšia obec</a:t>
            </a:r>
          </a:p>
          <a:p>
            <a:pPr eaLnBrk="1" hangingPunct="1"/>
            <a:r>
              <a:rPr lang="sk-SK" altLang="sk-SK"/>
              <a:t>Slovenska</a:t>
            </a:r>
          </a:p>
        </p:txBody>
      </p:sp>
      <p:pic>
        <p:nvPicPr>
          <p:cNvPr id="2110" name="Obrázek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66" t="43848" r="18040" b="44855"/>
          <a:stretch>
            <a:fillRect/>
          </a:stretch>
        </p:blipFill>
        <p:spPr bwMode="auto">
          <a:xfrm>
            <a:off x="5603875" y="5661025"/>
            <a:ext cx="51752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1" name="TextovéPole 2055"/>
          <p:cNvSpPr txBox="1">
            <a:spLocks noChangeArrowheads="1"/>
          </p:cNvSpPr>
          <p:nvPr/>
        </p:nvSpPr>
        <p:spPr bwMode="auto">
          <a:xfrm>
            <a:off x="4572000" y="3598863"/>
            <a:ext cx="1343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sk-SK" altLang="sk-SK"/>
              <a:t>-Baťov kanál</a:t>
            </a:r>
          </a:p>
        </p:txBody>
      </p:sp>
      <p:cxnSp>
        <p:nvCxnSpPr>
          <p:cNvPr id="2067" name="Přímá spojnice se šipkou 2066"/>
          <p:cNvCxnSpPr/>
          <p:nvPr/>
        </p:nvCxnSpPr>
        <p:spPr>
          <a:xfrm>
            <a:off x="3956050" y="1014413"/>
            <a:ext cx="0" cy="32448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068" name="TextovéPole 2067"/>
          <p:cNvSpPr txBox="1"/>
          <p:nvPr/>
        </p:nvSpPr>
        <p:spPr>
          <a:xfrm>
            <a:off x="3013075" y="4308475"/>
            <a:ext cx="1238250" cy="6461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sk-SK" b="1" dirty="0"/>
              <a:t>borovicové</a:t>
            </a:r>
          </a:p>
          <a:p>
            <a:pPr>
              <a:defRPr/>
            </a:pPr>
            <a:r>
              <a:rPr lang="sk-SK" b="1" dirty="0"/>
              <a:t> lesy -bory</a:t>
            </a:r>
          </a:p>
        </p:txBody>
      </p:sp>
      <p:pic>
        <p:nvPicPr>
          <p:cNvPr id="2114" name="Picture 60" descr="https://upload.wikimedia.org/wikipedia/commons/thumb/b/bc/PinusSylvestris.jpg/260px-PinusSylvestris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588" y="4941888"/>
            <a:ext cx="90805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40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0" t="20040" r="31284" b="6250"/>
          <a:stretch/>
        </p:blipFill>
        <p:spPr bwMode="auto">
          <a:xfrm>
            <a:off x="251520" y="0"/>
            <a:ext cx="86394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se šipkou 2"/>
          <p:cNvCxnSpPr/>
          <p:nvPr/>
        </p:nvCxnSpPr>
        <p:spPr>
          <a:xfrm>
            <a:off x="4860032" y="764704"/>
            <a:ext cx="0" cy="17281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3237028" y="0"/>
            <a:ext cx="4685642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k-SK" sz="3200" b="1" dirty="0">
                <a:solidFill>
                  <a:srgbClr val="0070C0"/>
                </a:solidFill>
              </a:rPr>
              <a:t>r</a:t>
            </a:r>
            <a:r>
              <a:rPr lang="sk-SK" sz="3200" b="1" dirty="0" smtClean="0">
                <a:solidFill>
                  <a:srgbClr val="0070C0"/>
                </a:solidFill>
              </a:rPr>
              <a:t>ieka Morava tvorí hranicu</a:t>
            </a:r>
            <a:endParaRPr lang="sk-SK" sz="3200" b="1" dirty="0">
              <a:solidFill>
                <a:srgbClr val="0070C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423859" y="605194"/>
            <a:ext cx="2835584" cy="58477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k-SK" sz="3200" b="1" dirty="0" smtClean="0">
                <a:solidFill>
                  <a:schemeClr val="accent6">
                    <a:lumMod val="50000"/>
                  </a:schemeClr>
                </a:solidFill>
              </a:rPr>
              <a:t>Česko/Morava/</a:t>
            </a:r>
            <a:endParaRPr lang="sk-SK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868144" y="1628800"/>
            <a:ext cx="1886478" cy="58477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k-SK" sz="3200" b="1" dirty="0" smtClean="0">
                <a:solidFill>
                  <a:schemeClr val="accent6">
                    <a:lumMod val="50000"/>
                  </a:schemeClr>
                </a:solidFill>
              </a:rPr>
              <a:t>Slovensko</a:t>
            </a:r>
            <a:endParaRPr lang="sk-SK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5" name="Přímá spojnice se šipkou 14"/>
          <p:cNvCxnSpPr/>
          <p:nvPr/>
        </p:nvCxnSpPr>
        <p:spPr>
          <a:xfrm>
            <a:off x="3972621" y="730498"/>
            <a:ext cx="0" cy="471472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1039380" y="5152836"/>
            <a:ext cx="1604542" cy="58477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k-SK" sz="3200" b="1" dirty="0" smtClean="0">
                <a:solidFill>
                  <a:schemeClr val="accent6">
                    <a:lumMod val="50000"/>
                  </a:schemeClr>
                </a:solidFill>
              </a:rPr>
              <a:t>Rakúsko</a:t>
            </a:r>
            <a:endParaRPr lang="sk-SK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532631" y="605194"/>
            <a:ext cx="1641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š</a:t>
            </a:r>
            <a:r>
              <a:rPr lang="sk-SK" b="1" dirty="0" smtClean="0"/>
              <a:t>tátna hranica</a:t>
            </a:r>
            <a:endParaRPr lang="sk-SK" b="1" dirty="0"/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8028384" y="934840"/>
            <a:ext cx="0" cy="51025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1187624" y="4005064"/>
            <a:ext cx="1641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š</a:t>
            </a:r>
            <a:r>
              <a:rPr lang="sk-SK" b="1" dirty="0" smtClean="0"/>
              <a:t>tátna hranica</a:t>
            </a:r>
            <a:endParaRPr lang="sk-SK" b="1" dirty="0"/>
          </a:p>
        </p:txBody>
      </p:sp>
      <p:cxnSp>
        <p:nvCxnSpPr>
          <p:cNvPr id="16" name="Přímá spojnice se šipkou 15"/>
          <p:cNvCxnSpPr/>
          <p:nvPr/>
        </p:nvCxnSpPr>
        <p:spPr>
          <a:xfrm flipV="1">
            <a:off x="2273650" y="2754440"/>
            <a:ext cx="158451" cy="125062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>
            <a:off x="2273650" y="4374396"/>
            <a:ext cx="1355684" cy="136321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252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2" t="12699" r="38423" b="6250"/>
          <a:stretch/>
        </p:blipFill>
        <p:spPr bwMode="auto">
          <a:xfrm>
            <a:off x="2483768" y="116632"/>
            <a:ext cx="6300192" cy="671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63688" y="126002"/>
            <a:ext cx="2749599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k-SK" sz="2800" dirty="0" smtClean="0"/>
              <a:t>Významné miesta</a:t>
            </a:r>
            <a:endParaRPr lang="sk-SK" sz="2800" dirty="0"/>
          </a:p>
        </p:txBody>
      </p:sp>
      <p:sp>
        <p:nvSpPr>
          <p:cNvPr id="3" name="Ovál 2"/>
          <p:cNvSpPr/>
          <p:nvPr/>
        </p:nvSpPr>
        <p:spPr>
          <a:xfrm>
            <a:off x="5076056" y="836712"/>
            <a:ext cx="773832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Ovál 4"/>
          <p:cNvSpPr/>
          <p:nvPr/>
        </p:nvSpPr>
        <p:spPr>
          <a:xfrm>
            <a:off x="5680774" y="260648"/>
            <a:ext cx="773832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Ovál 5"/>
          <p:cNvSpPr/>
          <p:nvPr/>
        </p:nvSpPr>
        <p:spPr>
          <a:xfrm>
            <a:off x="6660232" y="2321278"/>
            <a:ext cx="979458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vál 6"/>
          <p:cNvSpPr/>
          <p:nvPr/>
        </p:nvSpPr>
        <p:spPr>
          <a:xfrm>
            <a:off x="4733477" y="2755333"/>
            <a:ext cx="1186262" cy="7476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vál 7"/>
          <p:cNvSpPr/>
          <p:nvPr/>
        </p:nvSpPr>
        <p:spPr>
          <a:xfrm>
            <a:off x="4721790" y="1844824"/>
            <a:ext cx="773832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vál 8"/>
          <p:cNvSpPr/>
          <p:nvPr/>
        </p:nvSpPr>
        <p:spPr>
          <a:xfrm>
            <a:off x="3947958" y="5229200"/>
            <a:ext cx="773832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TextovéPole 3"/>
          <p:cNvSpPr txBox="1"/>
          <p:nvPr/>
        </p:nvSpPr>
        <p:spPr>
          <a:xfrm>
            <a:off x="2843808" y="6082143"/>
            <a:ext cx="1266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smtClean="0"/>
              <a:t>Záhorská Ves</a:t>
            </a:r>
            <a:endParaRPr lang="sk-SK" sz="1600" dirty="0"/>
          </a:p>
        </p:txBody>
      </p:sp>
      <p:sp>
        <p:nvSpPr>
          <p:cNvPr id="11" name="Ovál 10"/>
          <p:cNvSpPr/>
          <p:nvPr/>
        </p:nvSpPr>
        <p:spPr>
          <a:xfrm>
            <a:off x="2843808" y="5877579"/>
            <a:ext cx="1266052" cy="7476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2" name="Picture 60" descr="https://upload.wikimedia.org/wikipedia/commons/thumb/b/bc/PinusSylvestris.jpg/260px-PinusSylvestr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59147"/>
            <a:ext cx="1808809" cy="3459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251520" y="2321278"/>
            <a:ext cx="1728192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sk-SK" b="1" dirty="0"/>
              <a:t>borovicové</a:t>
            </a:r>
          </a:p>
          <a:p>
            <a:pPr>
              <a:defRPr/>
            </a:pPr>
            <a:r>
              <a:rPr lang="sk-SK" b="1" dirty="0"/>
              <a:t> lesy -bory</a:t>
            </a:r>
          </a:p>
        </p:txBody>
      </p:sp>
    </p:spTree>
    <p:extLst>
      <p:ext uri="{BB962C8B-B14F-4D97-AF65-F5344CB8AC3E}">
        <p14:creationId xmlns:p14="http://schemas.microsoft.com/office/powerpoint/2010/main" val="124604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1328941"/>
            <a:ext cx="155222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k-SK" sz="4000" b="1" dirty="0" smtClean="0"/>
              <a:t>Senica</a:t>
            </a:r>
            <a:endParaRPr lang="sk-SK" sz="4000" b="1" dirty="0"/>
          </a:p>
        </p:txBody>
      </p:sp>
      <p:pic>
        <p:nvPicPr>
          <p:cNvPr id="3" name="Picture 5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13" y="2339499"/>
            <a:ext cx="1233031" cy="1543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Poloha okresu TrnavskÃ½ kraj v Trnavskom kraji (klikacia mapa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969" y="49323"/>
            <a:ext cx="2016741" cy="326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265" y="260373"/>
            <a:ext cx="5057055" cy="2845023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711296" y="3111102"/>
            <a:ext cx="4104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kaštieľ</a:t>
            </a:r>
            <a:r>
              <a:rPr lang="sk-SK" dirty="0" smtClean="0"/>
              <a:t>, </a:t>
            </a:r>
            <a:r>
              <a:rPr lang="sk-SK" dirty="0"/>
              <a:t>v ktorom je Záhorská </a:t>
            </a:r>
            <a:r>
              <a:rPr lang="sk-SK" dirty="0" smtClean="0"/>
              <a:t>galéria</a:t>
            </a:r>
            <a:endParaRPr lang="sk-SK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0" b="22112"/>
          <a:stretch/>
        </p:blipFill>
        <p:spPr bwMode="auto">
          <a:xfrm>
            <a:off x="3618700" y="3480434"/>
            <a:ext cx="5272184" cy="191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60533" y="4077072"/>
            <a:ext cx="1734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 Ľubomír </a:t>
            </a:r>
            <a:r>
              <a:rPr lang="sk-SK" dirty="0" err="1" smtClean="0"/>
              <a:t>Feldek</a:t>
            </a:r>
            <a:endParaRPr lang="sk-SK" dirty="0" smtClean="0"/>
          </a:p>
          <a:p>
            <a:r>
              <a:rPr lang="sk-SK" dirty="0"/>
              <a:t>š</a:t>
            </a:r>
            <a:r>
              <a:rPr lang="sk-SK" dirty="0" smtClean="0"/>
              <a:t>tudoval v Senici</a:t>
            </a:r>
            <a:endParaRPr lang="sk-SK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869360" y="5302002"/>
            <a:ext cx="1876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Záhorácke divadlo</a:t>
            </a:r>
            <a:endParaRPr lang="sk-SK" dirty="0"/>
          </a:p>
        </p:txBody>
      </p:sp>
      <p:pic>
        <p:nvPicPr>
          <p:cNvPr id="1031" name="Picture 7" descr="VÃ½sledok vyhÄ¾adÃ¡vania obrÃ¡zkov pre dopyt ZÃ¡horÃ¡cky maratÃ³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8" y="4841168"/>
            <a:ext cx="4319815" cy="179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411113" y="5302002"/>
            <a:ext cx="1987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Záhorácky maratón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6196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4"/>
          <a:stretch/>
        </p:blipFill>
        <p:spPr>
          <a:xfrm>
            <a:off x="0" y="858128"/>
            <a:ext cx="9144000" cy="535450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2" y="4509120"/>
            <a:ext cx="2879115" cy="2159336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07504" y="303035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/>
              <a:t> </a:t>
            </a:r>
            <a:r>
              <a:rPr lang="sk-SK" sz="2400" b="1" dirty="0" smtClean="0">
                <a:solidFill>
                  <a:schemeClr val="accent6">
                    <a:lumMod val="50000"/>
                  </a:schemeClr>
                </a:solidFill>
              </a:rPr>
              <a:t>Jedno </a:t>
            </a:r>
            <a:r>
              <a:rPr lang="sk-SK" sz="2400" b="1" dirty="0">
                <a:solidFill>
                  <a:schemeClr val="accent6">
                    <a:lumMod val="50000"/>
                  </a:schemeClr>
                </a:solidFill>
              </a:rPr>
              <a:t>z významných diel uznávaného architekta Dušana </a:t>
            </a:r>
            <a:r>
              <a:rPr lang="sk-SK" sz="2400" b="1" dirty="0" smtClean="0">
                <a:solidFill>
                  <a:schemeClr val="accent6">
                    <a:lumMod val="50000"/>
                  </a:schemeClr>
                </a:solidFill>
              </a:rPr>
              <a:t>Jurkoviča</a:t>
            </a:r>
            <a:r>
              <a:rPr lang="sk-SK" sz="2400" dirty="0"/>
              <a:t>.</a:t>
            </a:r>
          </a:p>
        </p:txBody>
      </p:sp>
      <p:sp>
        <p:nvSpPr>
          <p:cNvPr id="6" name="Obdélník 5"/>
          <p:cNvSpPr/>
          <p:nvPr/>
        </p:nvSpPr>
        <p:spPr>
          <a:xfrm>
            <a:off x="113442" y="6131538"/>
            <a:ext cx="30243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b="1" dirty="0" smtClean="0">
                <a:solidFill>
                  <a:schemeClr val="bg1"/>
                </a:solidFill>
              </a:rPr>
              <a:t>Skalický </a:t>
            </a:r>
            <a:r>
              <a:rPr lang="sk-SK" sz="3200" b="1" dirty="0" err="1" smtClean="0">
                <a:solidFill>
                  <a:schemeClr val="bg1"/>
                </a:solidFill>
              </a:rPr>
              <a:t>trdelník</a:t>
            </a:r>
            <a:endParaRPr lang="sk-SK" sz="3200" b="1" dirty="0">
              <a:solidFill>
                <a:schemeClr val="bg1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0" b="18699"/>
          <a:stretch/>
        </p:blipFill>
        <p:spPr>
          <a:xfrm>
            <a:off x="5726380" y="4358160"/>
            <a:ext cx="3417620" cy="229524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594197" y="6330238"/>
            <a:ext cx="4422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dirty="0" smtClean="0"/>
              <a:t>kníhtlačiareň </a:t>
            </a:r>
            <a:r>
              <a:rPr lang="sk-SK" sz="3600" b="1" dirty="0"/>
              <a:t>v Skalici</a:t>
            </a:r>
            <a:r>
              <a:rPr lang="sk-SK" dirty="0"/>
              <a:t> </a:t>
            </a:r>
            <a:r>
              <a:rPr lang="sk-SK" dirty="0" smtClean="0"/>
              <a:t>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4277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7" t="19245" r="6623" b="6251"/>
          <a:stretch/>
        </p:blipFill>
        <p:spPr bwMode="auto">
          <a:xfrm>
            <a:off x="8812" y="1196752"/>
            <a:ext cx="9211913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699792" y="620688"/>
            <a:ext cx="955711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k-SK" dirty="0" smtClean="0"/>
              <a:t>SKALICA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9724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" y="20074"/>
            <a:ext cx="9121140" cy="68580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07504" y="2420888"/>
            <a:ext cx="331236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000" b="1" dirty="0" err="1">
                <a:solidFill>
                  <a:schemeClr val="bg1"/>
                </a:solidFill>
              </a:rPr>
              <a:t>Baťov</a:t>
            </a:r>
            <a:r>
              <a:rPr lang="sk-SK" sz="2000" b="1" dirty="0">
                <a:solidFill>
                  <a:schemeClr val="bg1"/>
                </a:solidFill>
              </a:rPr>
              <a:t> </a:t>
            </a:r>
            <a:r>
              <a:rPr lang="sk-SK" sz="2000" b="1" dirty="0" smtClean="0">
                <a:solidFill>
                  <a:schemeClr val="bg1"/>
                </a:solidFill>
              </a:rPr>
              <a:t> kanál v minulosti bol využívaný na</a:t>
            </a:r>
            <a:r>
              <a:rPr lang="sk-SK" sz="2000" b="1" dirty="0">
                <a:solidFill>
                  <a:schemeClr val="bg1"/>
                </a:solidFill>
              </a:rPr>
              <a:t> zavlažovanie územia</a:t>
            </a:r>
            <a:r>
              <a:rPr lang="sk-SK" sz="2000" b="1" dirty="0" smtClean="0">
                <a:solidFill>
                  <a:schemeClr val="bg1"/>
                </a:solidFill>
              </a:rPr>
              <a:t>. Neskôr </a:t>
            </a:r>
            <a:r>
              <a:rPr lang="sk-SK" sz="2000" b="1" dirty="0">
                <a:solidFill>
                  <a:schemeClr val="bg1"/>
                </a:solidFill>
              </a:rPr>
              <a:t>sa </a:t>
            </a:r>
            <a:r>
              <a:rPr lang="sk-SK" sz="2000" b="1" dirty="0" smtClean="0">
                <a:solidFill>
                  <a:schemeClr val="bg1"/>
                </a:solidFill>
              </a:rPr>
              <a:t>používal </a:t>
            </a:r>
            <a:r>
              <a:rPr lang="sk-SK" sz="2000" b="1" dirty="0">
                <a:solidFill>
                  <a:schemeClr val="bg1"/>
                </a:solidFill>
              </a:rPr>
              <a:t>na prepravu uhlia. Svoj oficiálny názov „</a:t>
            </a:r>
            <a:r>
              <a:rPr lang="sk-SK" sz="2000" b="1" dirty="0" err="1">
                <a:solidFill>
                  <a:schemeClr val="bg1"/>
                </a:solidFill>
              </a:rPr>
              <a:t>Baťov</a:t>
            </a:r>
            <a:r>
              <a:rPr lang="sk-SK" sz="2000" b="1" dirty="0">
                <a:solidFill>
                  <a:schemeClr val="bg1"/>
                </a:solidFill>
              </a:rPr>
              <a:t> kanál“ dostal 1. mája 1960 za účasti Tomáša </a:t>
            </a:r>
            <a:r>
              <a:rPr lang="sk-SK" sz="2000" b="1" dirty="0" err="1">
                <a:solidFill>
                  <a:schemeClr val="bg1"/>
                </a:solidFill>
              </a:rPr>
              <a:t>Baťu</a:t>
            </a:r>
            <a:r>
              <a:rPr lang="sk-SK" sz="2000" b="1" dirty="0">
                <a:solidFill>
                  <a:schemeClr val="bg1"/>
                </a:solidFill>
              </a:rPr>
              <a:t> ml. a obnovil sa tak ľudový názov „</a:t>
            </a:r>
            <a:r>
              <a:rPr lang="sk-SK" sz="2000" b="1" dirty="0" err="1">
                <a:solidFill>
                  <a:schemeClr val="bg1"/>
                </a:solidFill>
              </a:rPr>
              <a:t>Baťák</a:t>
            </a:r>
            <a:r>
              <a:rPr lang="sk-SK" sz="2000" b="1" dirty="0">
                <a:solidFill>
                  <a:schemeClr val="bg1"/>
                </a:solidFill>
              </a:rPr>
              <a:t>“. Plavebná trasa </a:t>
            </a:r>
            <a:r>
              <a:rPr lang="sk-SK" sz="2000" b="1" dirty="0" err="1">
                <a:solidFill>
                  <a:schemeClr val="bg1"/>
                </a:solidFill>
              </a:rPr>
              <a:t>Baťovho</a:t>
            </a:r>
            <a:r>
              <a:rPr lang="sk-SK" sz="2000" b="1" dirty="0">
                <a:solidFill>
                  <a:schemeClr val="bg1"/>
                </a:solidFill>
              </a:rPr>
              <a:t> kanála </a:t>
            </a:r>
            <a:r>
              <a:rPr lang="sk-SK" sz="2000" b="1" dirty="0" smtClean="0">
                <a:solidFill>
                  <a:schemeClr val="bg1"/>
                </a:solidFill>
              </a:rPr>
              <a:t> v dĺžke 55km začína </a:t>
            </a:r>
            <a:r>
              <a:rPr lang="sk-SK" sz="2000" b="1" dirty="0">
                <a:solidFill>
                  <a:schemeClr val="bg1"/>
                </a:solidFill>
              </a:rPr>
              <a:t>v Čechách prístavom v Otrokoviciach (v </a:t>
            </a:r>
            <a:r>
              <a:rPr lang="sk-SK" sz="2000" b="1" dirty="0" err="1">
                <a:solidFill>
                  <a:schemeClr val="bg1"/>
                </a:solidFill>
              </a:rPr>
              <a:t>Baťove</a:t>
            </a:r>
            <a:r>
              <a:rPr lang="sk-SK" sz="2000" b="1" dirty="0">
                <a:solidFill>
                  <a:schemeClr val="bg1"/>
                </a:solidFill>
              </a:rPr>
              <a:t>) a končí na slovenskom území v prístave v </a:t>
            </a:r>
            <a:r>
              <a:rPr lang="sk-SK" sz="2000" b="1" dirty="0" smtClean="0">
                <a:solidFill>
                  <a:schemeClr val="bg1"/>
                </a:solidFill>
              </a:rPr>
              <a:t>Skalici.</a:t>
            </a:r>
            <a:endParaRPr lang="sk-SK" sz="2000" b="1" dirty="0">
              <a:solidFill>
                <a:schemeClr val="bg1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63" y="1940648"/>
            <a:ext cx="3648439" cy="202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79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436095" y="4725144"/>
            <a:ext cx="35615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latin typeface="Arial Black" panose="020B0A04020102020204" pitchFamily="34" charset="0"/>
                <a:cs typeface="Aharoni" panose="02010803020104030203" pitchFamily="2" charset="-79"/>
              </a:rPr>
              <a:t>J</a:t>
            </a:r>
            <a:r>
              <a:rPr lang="pl-PL" sz="2400" b="1" dirty="0" smtClean="0"/>
              <a:t>edna </a:t>
            </a:r>
            <a:r>
              <a:rPr lang="pl-PL" sz="2400" b="1" dirty="0"/>
              <a:t>z najvýznamnejších bazilík na </a:t>
            </a:r>
            <a:r>
              <a:rPr lang="pl-PL" sz="2400" b="1" dirty="0" smtClean="0">
                <a:hlinkClick r:id="rId2" tooltip="Slovensko"/>
              </a:rPr>
              <a:t>Slovensku</a:t>
            </a:r>
            <a:endParaRPr lang="pl-PL" sz="2400" b="1" dirty="0" smtClean="0"/>
          </a:p>
          <a:p>
            <a:r>
              <a:rPr lang="sk-SK" sz="2400" b="1" dirty="0"/>
              <a:t>vyhlásená aj za pútnické miesto </a:t>
            </a:r>
            <a:r>
              <a:rPr lang="pl-PL" sz="2400" b="1" dirty="0" smtClean="0"/>
              <a:t>.</a:t>
            </a:r>
            <a:endParaRPr lang="sk-SK" sz="24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" y="0"/>
            <a:ext cx="5143500" cy="6858000"/>
          </a:xfrm>
          <a:prstGeom prst="rect">
            <a:avLst/>
          </a:prstGeom>
        </p:spPr>
      </p:pic>
      <p:pic>
        <p:nvPicPr>
          <p:cNvPr id="2050" name="Picture 2" descr="VÃ½sledok vyhÄ¾adÃ¡vania obrÃ¡zkov pre dopyt Å¡aÅ¡tÃ­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223" y="199901"/>
            <a:ext cx="5433777" cy="305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206356" y="3645024"/>
            <a:ext cx="3740319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k-SK" sz="4800" b="1" dirty="0" err="1" smtClean="0"/>
              <a:t>Šaštín</a:t>
            </a:r>
            <a:r>
              <a:rPr lang="sk-SK" sz="4800" b="1" dirty="0" smtClean="0"/>
              <a:t> - Stráže</a:t>
            </a:r>
            <a:endParaRPr lang="sk-SK" sz="4800" b="1" dirty="0"/>
          </a:p>
        </p:txBody>
      </p:sp>
    </p:spTree>
    <p:extLst>
      <p:ext uri="{BB962C8B-B14F-4D97-AF65-F5344CB8AC3E}">
        <p14:creationId xmlns:p14="http://schemas.microsoft.com/office/powerpoint/2010/main" val="110728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VÃ½sledok vyhÄ¾adÃ¡vania obrÃ¡zkov pre dopyt mariank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8" y="224644"/>
            <a:ext cx="9026332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Ãºvisiaci obrÃ¡zo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68" y="4499312"/>
            <a:ext cx="2870156" cy="231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347864" y="5610954"/>
            <a:ext cx="446955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smtClean="0">
                <a:solidFill>
                  <a:schemeClr val="accent6">
                    <a:lumMod val="75000"/>
                  </a:schemeClr>
                </a:solidFill>
              </a:rPr>
              <a:t>Marianka</a:t>
            </a:r>
          </a:p>
          <a:p>
            <a:r>
              <a:rPr lang="sk-SK" dirty="0" smtClean="0"/>
              <a:t> </a:t>
            </a:r>
            <a:r>
              <a:rPr lang="sk-SK" sz="2000" b="1" dirty="0" smtClean="0"/>
              <a:t>najstaršie pútnické miesto na </a:t>
            </a:r>
            <a:r>
              <a:rPr lang="sk-SK" sz="2000" b="1" dirty="0"/>
              <a:t>S</a:t>
            </a:r>
            <a:r>
              <a:rPr lang="sk-SK" sz="2000" b="1" dirty="0" smtClean="0"/>
              <a:t>lovensku</a:t>
            </a:r>
            <a:endParaRPr lang="sk-SK" sz="20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2" y="1021123"/>
            <a:ext cx="1068396" cy="1424529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17668" y="2564904"/>
            <a:ext cx="1141964" cy="720080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élník 6"/>
          <p:cNvSpPr/>
          <p:nvPr/>
        </p:nvSpPr>
        <p:spPr>
          <a:xfrm>
            <a:off x="395536" y="3757615"/>
            <a:ext cx="1141964" cy="720080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2528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215</Words>
  <Application>Microsoft Office PowerPoint</Application>
  <PresentationFormat>Prezentácia na obrazovke (4:3)</PresentationFormat>
  <Paragraphs>86</Paragraphs>
  <Slides>14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19" baseType="lpstr">
      <vt:lpstr>Aharoni</vt:lpstr>
      <vt:lpstr>Arial</vt:lpstr>
      <vt:lpstr>Arial Black</vt:lpstr>
      <vt:lpstr>Calibri</vt:lpstr>
      <vt:lpstr>Motiv systému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Mamka</dc:creator>
  <cp:lastModifiedBy>riaditel</cp:lastModifiedBy>
  <cp:revision>33</cp:revision>
  <dcterms:created xsi:type="dcterms:W3CDTF">2019-02-03T20:58:47Z</dcterms:created>
  <dcterms:modified xsi:type="dcterms:W3CDTF">2020-05-05T06:20:52Z</dcterms:modified>
</cp:coreProperties>
</file>