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78" r:id="rId4"/>
    <p:sldId id="273" r:id="rId5"/>
    <p:sldId id="284" r:id="rId6"/>
    <p:sldId id="279" r:id="rId7"/>
    <p:sldId id="283" r:id="rId8"/>
    <p:sldId id="285" r:id="rId9"/>
    <p:sldId id="28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Štýl s motívom 2 - zvýrazneni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Štýl s motívom 2 - zvýrazneni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redný štýl 1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B5DA3F-8523-4CAA-A5DD-D567B32EFE55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0232" y="1500174"/>
            <a:ext cx="6172200" cy="2928958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Milí </a:t>
            </a:r>
            <a:r>
              <a:rPr lang="sk-SK" dirty="0" smtClean="0">
                <a:solidFill>
                  <a:schemeClr val="tx1"/>
                </a:solidFill>
              </a:rPr>
              <a:t>šiestaci, </a:t>
            </a:r>
            <a:r>
              <a:rPr lang="sk-SK" dirty="0" smtClean="0">
                <a:solidFill>
                  <a:schemeClr val="tx1"/>
                </a:solidFill>
              </a:rPr>
              <a:t>pred vami je prezentácia </a:t>
            </a:r>
            <a:r>
              <a:rPr lang="sk-SK" dirty="0" smtClean="0">
                <a:solidFill>
                  <a:schemeClr val="tx1"/>
                </a:solidFill>
              </a:rPr>
              <a:t>o vplyve teploty na hustotu. </a:t>
            </a: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Minulý týždeň ste mali pokus s balónikmi. Prostredníctvom tejto prezentácie si prekontrolujte výsledky svojho pokusu.  </a:t>
            </a: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Máte tu aj druhý pokus, ktorý nemusíte robiť, len si ho prezrite. </a:t>
            </a: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Do </a:t>
            </a:r>
            <a:r>
              <a:rPr lang="sk-SK" dirty="0" smtClean="0">
                <a:solidFill>
                  <a:schemeClr val="tx1"/>
                </a:solidFill>
              </a:rPr>
              <a:t>zošitov si napíšte názov témy 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i="1" dirty="0" smtClean="0">
                <a:solidFill>
                  <a:srgbClr val="FF0000"/>
                </a:solidFill>
              </a:rPr>
              <a:t>Vplyv teploty na hustotu a </a:t>
            </a:r>
            <a:r>
              <a:rPr lang="sk-SK" dirty="0" smtClean="0">
                <a:solidFill>
                  <a:schemeClr val="tx1"/>
                </a:solidFill>
              </a:rPr>
              <a:t>ako poznámky si napíšte to </a:t>
            </a:r>
            <a:r>
              <a:rPr lang="sk-SK" dirty="0" smtClean="0">
                <a:solidFill>
                  <a:schemeClr val="tx1"/>
                </a:solidFill>
              </a:rPr>
              <a:t>čo je 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v </a:t>
            </a:r>
            <a:r>
              <a:rPr lang="sk-SK" dirty="0" smtClean="0">
                <a:solidFill>
                  <a:schemeClr val="tx1"/>
                </a:solidFill>
              </a:rPr>
              <a:t>prezentácii </a:t>
            </a:r>
            <a:r>
              <a:rPr lang="sk-SK" dirty="0" smtClean="0">
                <a:solidFill>
                  <a:schemeClr val="tx1"/>
                </a:solidFill>
              </a:rPr>
              <a:t>podčiarknuté.</a:t>
            </a:r>
          </a:p>
          <a:p>
            <a:pPr algn="ctr"/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7200800" cy="1894362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/>
              <a:t>Správanie sa telies v kvapalinách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u="sng" dirty="0" smtClean="0"/>
              <a:t>Vplyv teploty na hustotu</a:t>
            </a:r>
            <a:endParaRPr lang="sk-SK" sz="3200" u="sng" dirty="0"/>
          </a:p>
        </p:txBody>
      </p:sp>
      <p:pic>
        <p:nvPicPr>
          <p:cNvPr id="7170" name="Picture 2" descr="Výsledok vyhľadávania obrázkov pre dopyt hustota vod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76872"/>
            <a:ext cx="2981325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Čo budeme skúmať?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1214422"/>
            <a:ext cx="8034686" cy="5259530"/>
          </a:xfrm>
        </p:spPr>
        <p:txBody>
          <a:bodyPr/>
          <a:lstStyle/>
          <a:p>
            <a:r>
              <a:rPr lang="sk-SK" dirty="0" smtClean="0"/>
              <a:t>Ako sa mení hustota kvapaliny so zmenou jej teploty.</a:t>
            </a:r>
          </a:p>
          <a:p>
            <a:r>
              <a:rPr lang="sk-SK" dirty="0" smtClean="0"/>
              <a:t>Budeme potrebovať: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820" y="2214554"/>
            <a:ext cx="12337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869160"/>
            <a:ext cx="948153" cy="14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img.mimibazar.sk/h/bs/6/081029/15/f373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60848"/>
            <a:ext cx="1440000" cy="1080000"/>
          </a:xfrm>
          <a:prstGeom prst="rect">
            <a:avLst/>
          </a:prstGeom>
          <a:noFill/>
        </p:spPr>
      </p:pic>
      <p:pic>
        <p:nvPicPr>
          <p:cNvPr id="9222" name="Picture 6" descr="slide /fotky24158/slider/Liekovky-uzkohrdl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852936"/>
            <a:ext cx="1440000" cy="1080000"/>
          </a:xfrm>
          <a:prstGeom prst="rect">
            <a:avLst/>
          </a:prstGeom>
          <a:noFill/>
        </p:spPr>
      </p:pic>
      <p:pic>
        <p:nvPicPr>
          <p:cNvPr id="9224" name="Picture 8" descr="Výsledok vyhľadávania obrázkov pre dopyt sklenená vanič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420888"/>
            <a:ext cx="2451303" cy="1512168"/>
          </a:xfrm>
          <a:prstGeom prst="rect">
            <a:avLst/>
          </a:prstGeom>
          <a:noFill/>
        </p:spPr>
      </p:pic>
      <p:pic>
        <p:nvPicPr>
          <p:cNvPr id="9226" name="Picture 10" descr="Výsledok vyhľadávania obrázkov pre dopyt balónik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581128"/>
            <a:ext cx="1935716" cy="1525989"/>
          </a:xfrm>
          <a:prstGeom prst="rect">
            <a:avLst/>
          </a:prstGeom>
          <a:noFill/>
        </p:spPr>
      </p:pic>
      <p:pic>
        <p:nvPicPr>
          <p:cNvPr id="9228" name="Picture 12" descr="Výsledok vyhľadávania obrázkov pre dopyt rýchlovarná kanvica bie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293096"/>
            <a:ext cx="1656024" cy="2160080"/>
          </a:xfrm>
          <a:prstGeom prst="rect">
            <a:avLst/>
          </a:prstGeom>
          <a:noFill/>
        </p:spPr>
      </p:pic>
      <p:pic>
        <p:nvPicPr>
          <p:cNvPr id="9230" name="Picture 14" descr="Výsledok vyhľadávania obrázkov pre dopyt ice in bowl"/>
          <p:cNvPicPr>
            <a:picLocks noChangeAspect="1" noChangeArrowheads="1"/>
          </p:cNvPicPr>
          <p:nvPr/>
        </p:nvPicPr>
        <p:blipFill>
          <a:blip r:embed="rId9" cstate="print"/>
          <a:srcRect l="12319" r="10685" b="16657"/>
          <a:stretch>
            <a:fillRect/>
          </a:stretch>
        </p:blipFill>
        <p:spPr bwMode="auto">
          <a:xfrm>
            <a:off x="4572000" y="4509120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sk-SK" b="1" dirty="0" smtClean="0"/>
              <a:t>Pokus č.1 – balóniky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473844"/>
          </a:xfrm>
        </p:spPr>
        <p:txBody>
          <a:bodyPr>
            <a:normAutofit/>
          </a:bodyPr>
          <a:lstStyle/>
          <a:p>
            <a:r>
              <a:rPr lang="sk-SK" b="1" u="sng" dirty="0" smtClean="0"/>
              <a:t>Pomôcky:</a:t>
            </a:r>
            <a:r>
              <a:rPr lang="sk-SK" dirty="0" smtClean="0"/>
              <a:t> -tri balóniky, odmerný valec, </a:t>
            </a:r>
            <a:r>
              <a:rPr lang="sk-SK" dirty="0" err="1" smtClean="0"/>
              <a:t>rýchlovarná</a:t>
            </a:r>
            <a:r>
              <a:rPr lang="sk-SK" dirty="0" smtClean="0"/>
              <a:t> 			kanvica</a:t>
            </a:r>
          </a:p>
          <a:p>
            <a:r>
              <a:rPr lang="sk-SK" b="1" u="sng" dirty="0" smtClean="0"/>
              <a:t>Postup:</a:t>
            </a:r>
            <a:r>
              <a:rPr lang="sk-SK" dirty="0" smtClean="0"/>
              <a:t>  -	balóniky naplň vodou s vodovodu</a:t>
            </a:r>
          </a:p>
          <a:p>
            <a:pPr>
              <a:buNone/>
            </a:pPr>
            <a:r>
              <a:rPr lang="sk-SK" dirty="0" smtClean="0"/>
              <a:t>			- balónik daj do chladničky na niekoľko hodín 		alebo do nádoby s ľadom aspoň na 15 minút</a:t>
            </a:r>
          </a:p>
          <a:p>
            <a:pPr>
              <a:buNone/>
            </a:pPr>
            <a:r>
              <a:rPr lang="sk-SK" dirty="0" smtClean="0"/>
              <a:t>			- iný balónik daj do nádoby s horúcou vodou</a:t>
            </a:r>
          </a:p>
          <a:p>
            <a:pPr>
              <a:buNone/>
            </a:pPr>
            <a:r>
              <a:rPr lang="sk-SK" dirty="0" smtClean="0"/>
              <a:t>			- tretí balónik nechaj s izbovou teplotou,</a:t>
            </a:r>
          </a:p>
          <a:p>
            <a:pPr>
              <a:buNone/>
            </a:pPr>
            <a:r>
              <a:rPr lang="sk-SK" dirty="0" smtClean="0"/>
              <a:t>			- postupne ponáraj balóniky do odmerného 			valca s vodou izbovej teploty</a:t>
            </a:r>
          </a:p>
          <a:p>
            <a:pPr>
              <a:buNone/>
            </a:pPr>
            <a:r>
              <a:rPr lang="sk-SK" dirty="0" smtClean="0"/>
              <a:t>			- pozoruj a pozorovanie zakresli</a:t>
            </a:r>
          </a:p>
          <a:p>
            <a:pPr>
              <a:buNone/>
            </a:pPr>
            <a:r>
              <a:rPr lang="sk-SK" dirty="0" smtClean="0"/>
              <a:t>			- vyslov záver, ako teploty vody ovplyvňuje jej 		teplotu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sk-SK" b="1" dirty="0" smtClean="0"/>
              <a:t>Pokus č.1 – balóniky</a:t>
            </a:r>
            <a:endParaRPr lang="sk-SK" dirty="0"/>
          </a:p>
        </p:txBody>
      </p:sp>
      <p:pic>
        <p:nvPicPr>
          <p:cNvPr id="5" name="Zástupný symbol obsahu 4" descr="20170515_1234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063" t="14941" r="9945" b="23978"/>
          <a:stretch>
            <a:fillRect/>
          </a:stretch>
        </p:blipFill>
        <p:spPr>
          <a:xfrm>
            <a:off x="1785918" y="1000108"/>
            <a:ext cx="5286412" cy="2137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428596" y="2357430"/>
            <a:ext cx="22145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Balóniky z chladničky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14678" y="2643182"/>
            <a:ext cx="264320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Balóniky izbovej teploty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143636" y="2428868"/>
            <a:ext cx="264320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Balóniky v horúcej vode</a:t>
            </a:r>
            <a:endParaRPr lang="sk-SK" dirty="0"/>
          </a:p>
        </p:txBody>
      </p:sp>
      <p:pic>
        <p:nvPicPr>
          <p:cNvPr id="9" name="Obrázok 8" descr="20170515_124435.jpg"/>
          <p:cNvPicPr>
            <a:picLocks noChangeAspect="1"/>
          </p:cNvPicPr>
          <p:nvPr/>
        </p:nvPicPr>
        <p:blipFill>
          <a:blip r:embed="rId3" cstate="print"/>
          <a:srcRect l="16667" t="6250" r="16666" b="18750"/>
          <a:stretch>
            <a:fillRect/>
          </a:stretch>
        </p:blipFill>
        <p:spPr>
          <a:xfrm>
            <a:off x="3929058" y="3429000"/>
            <a:ext cx="1464467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ok 9" descr="20170515_124246.jpg"/>
          <p:cNvPicPr>
            <a:picLocks noChangeAspect="1"/>
          </p:cNvPicPr>
          <p:nvPr/>
        </p:nvPicPr>
        <p:blipFill>
          <a:blip r:embed="rId4" cstate="print"/>
          <a:srcRect l="14111" t="5952" r="15333" b="6734"/>
          <a:stretch>
            <a:fillRect/>
          </a:stretch>
        </p:blipFill>
        <p:spPr>
          <a:xfrm>
            <a:off x="1142976" y="3429000"/>
            <a:ext cx="1332000" cy="293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ok 10" descr="20170515_124139.jpg"/>
          <p:cNvPicPr>
            <a:picLocks noChangeAspect="1"/>
          </p:cNvPicPr>
          <p:nvPr/>
        </p:nvPicPr>
        <p:blipFill>
          <a:blip r:embed="rId5" cstate="print"/>
          <a:srcRect l="14815" t="5208" r="9259"/>
          <a:stretch>
            <a:fillRect/>
          </a:stretch>
        </p:blipFill>
        <p:spPr>
          <a:xfrm>
            <a:off x="6572264" y="3429000"/>
            <a:ext cx="1320295" cy="293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Výsledky pokusu č.1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043890" cy="5781256"/>
          </a:xfrm>
        </p:spPr>
        <p:txBody>
          <a:bodyPr/>
          <a:lstStyle/>
          <a:p>
            <a:r>
              <a:rPr lang="sk-SK" u="sng" dirty="0" smtClean="0"/>
              <a:t>Zistili sme, že:</a:t>
            </a:r>
          </a:p>
          <a:p>
            <a:pPr lvl="1">
              <a:lnSpc>
                <a:spcPct val="150000"/>
              </a:lnSpc>
            </a:pPr>
            <a:r>
              <a:rPr lang="sk-SK" u="sng" dirty="0" smtClean="0"/>
              <a:t>Balónik z chladničky vo vode s izbovou teplotou</a:t>
            </a:r>
          </a:p>
          <a:p>
            <a:pPr lvl="1">
              <a:lnSpc>
                <a:spcPct val="150000"/>
              </a:lnSpc>
            </a:pPr>
            <a:r>
              <a:rPr lang="sk-SK" u="sng" dirty="0" smtClean="0"/>
              <a:t>Balónik s izbovou teplotou sa vo vode s izbovou teplotou</a:t>
            </a:r>
          </a:p>
          <a:p>
            <a:pPr lvl="1">
              <a:lnSpc>
                <a:spcPct val="150000"/>
              </a:lnSpc>
              <a:buNone/>
            </a:pPr>
            <a:endParaRPr lang="sk-SK" u="sng" dirty="0" smtClean="0"/>
          </a:p>
          <a:p>
            <a:pPr lvl="1">
              <a:lnSpc>
                <a:spcPct val="150000"/>
              </a:lnSpc>
            </a:pPr>
            <a:r>
              <a:rPr lang="sk-SK" u="sng" dirty="0" smtClean="0"/>
              <a:t>Balónik z horúcej vody vo vode s izbovou teplotou</a:t>
            </a:r>
          </a:p>
          <a:p>
            <a:pPr lvl="1">
              <a:lnSpc>
                <a:spcPct val="150000"/>
              </a:lnSpc>
            </a:pPr>
            <a:r>
              <a:rPr lang="sk-SK" u="sng" dirty="0" smtClean="0"/>
              <a:t>Hustota studenej  vody  je 		   ako hustota vody s izbovou teplotou.</a:t>
            </a:r>
          </a:p>
          <a:p>
            <a:pPr lvl="1">
              <a:lnSpc>
                <a:spcPct val="150000"/>
              </a:lnSpc>
            </a:pPr>
            <a:r>
              <a:rPr lang="sk-SK" u="sng" dirty="0" smtClean="0"/>
              <a:t>Hustota vody s izbovou teplotou je 		   ako hustota horúcej vody.</a:t>
            </a:r>
          </a:p>
          <a:p>
            <a:pPr lvl="1">
              <a:lnSpc>
                <a:spcPct val="150000"/>
              </a:lnSpc>
            </a:pPr>
            <a:endParaRPr lang="sk-SK" u="sng" dirty="0" smtClean="0"/>
          </a:p>
          <a:p>
            <a:pPr lvl="1">
              <a:lnSpc>
                <a:spcPct val="150000"/>
              </a:lnSpc>
            </a:pPr>
            <a:endParaRPr lang="sk-SK" dirty="0" smtClean="0"/>
          </a:p>
          <a:p>
            <a:pPr lvl="1">
              <a:buNone/>
            </a:pPr>
            <a:endParaRPr lang="sk-SK" dirty="0" smtClean="0"/>
          </a:p>
        </p:txBody>
      </p:sp>
      <p:sp>
        <p:nvSpPr>
          <p:cNvPr id="4" name="BlokTextu 3"/>
          <p:cNvSpPr txBox="1"/>
          <p:nvPr/>
        </p:nvSpPr>
        <p:spPr>
          <a:xfrm>
            <a:off x="6858016" y="1214422"/>
            <a:ext cx="20173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u="sng" dirty="0" smtClean="0"/>
              <a:t>klesá ku dnu</a:t>
            </a:r>
            <a:endParaRPr lang="sk-SK" sz="2000" b="1" u="sng" dirty="0"/>
          </a:p>
        </p:txBody>
      </p:sp>
      <p:sp>
        <p:nvSpPr>
          <p:cNvPr id="8" name="BlokTextu 7"/>
          <p:cNvSpPr txBox="1"/>
          <p:nvPr/>
        </p:nvSpPr>
        <p:spPr>
          <a:xfrm>
            <a:off x="7072330" y="2857496"/>
            <a:ext cx="1800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u="sng" dirty="0" smtClean="0"/>
              <a:t>pláva</a:t>
            </a:r>
            <a:endParaRPr lang="sk-SK" sz="2000" b="1" u="sng" dirty="0"/>
          </a:p>
        </p:txBody>
      </p:sp>
      <p:sp>
        <p:nvSpPr>
          <p:cNvPr id="9" name="BlokTextu 8"/>
          <p:cNvSpPr txBox="1"/>
          <p:nvPr/>
        </p:nvSpPr>
        <p:spPr>
          <a:xfrm>
            <a:off x="3571868" y="2357430"/>
            <a:ext cx="15841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u="sng" dirty="0" smtClean="0"/>
              <a:t>vznáša</a:t>
            </a:r>
            <a:endParaRPr lang="sk-SK" sz="2000" b="1" u="sng" dirty="0"/>
          </a:p>
        </p:txBody>
      </p:sp>
      <p:sp>
        <p:nvSpPr>
          <p:cNvPr id="10" name="BlokTextu 9"/>
          <p:cNvSpPr txBox="1"/>
          <p:nvPr/>
        </p:nvSpPr>
        <p:spPr>
          <a:xfrm>
            <a:off x="4214810" y="3429000"/>
            <a:ext cx="15841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u="sng" dirty="0" smtClean="0"/>
              <a:t>väčšia</a:t>
            </a:r>
            <a:endParaRPr lang="sk-SK" sz="2000" b="1" u="sng" dirty="0"/>
          </a:p>
        </p:txBody>
      </p:sp>
      <p:sp>
        <p:nvSpPr>
          <p:cNvPr id="14" name="BlokTextu 13"/>
          <p:cNvSpPr txBox="1"/>
          <p:nvPr/>
        </p:nvSpPr>
        <p:spPr>
          <a:xfrm>
            <a:off x="5143504" y="4500570"/>
            <a:ext cx="15841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u="sng" dirty="0" smtClean="0"/>
              <a:t>väčšia</a:t>
            </a:r>
            <a:endParaRPr lang="sk-SK" sz="2000" b="1" u="sng" dirty="0"/>
          </a:p>
        </p:txBody>
      </p:sp>
      <p:sp>
        <p:nvSpPr>
          <p:cNvPr id="15" name="BlokTextu 14"/>
          <p:cNvSpPr txBox="1"/>
          <p:nvPr/>
        </p:nvSpPr>
        <p:spPr>
          <a:xfrm>
            <a:off x="714348" y="5429264"/>
            <a:ext cx="756084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u="sng" dirty="0" smtClean="0">
                <a:solidFill>
                  <a:schemeClr val="tx1"/>
                </a:solidFill>
              </a:rPr>
              <a:t>So zvyšujúcou sa teplotou vody sa jej hustota zmenšuje a naopak.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sk-SK" b="1" dirty="0" smtClean="0"/>
              <a:t>Pokus č.2 – farebná voda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473844"/>
          </a:xfrm>
        </p:spPr>
        <p:txBody>
          <a:bodyPr>
            <a:normAutofit/>
          </a:bodyPr>
          <a:lstStyle/>
          <a:p>
            <a:r>
              <a:rPr lang="sk-SK" b="1" u="sng" dirty="0" smtClean="0"/>
              <a:t>Pomôcky:</a:t>
            </a:r>
            <a:r>
              <a:rPr lang="sk-SK" dirty="0" smtClean="0"/>
              <a:t> -liekovky, voda, potravinárske farbivo, veľká nádoba		</a:t>
            </a:r>
          </a:p>
          <a:p>
            <a:r>
              <a:rPr lang="sk-SK" b="1" u="sng" dirty="0" smtClean="0"/>
              <a:t>Postup:</a:t>
            </a:r>
            <a:r>
              <a:rPr lang="sk-SK" dirty="0" smtClean="0"/>
              <a:t>  -	potravinárske farbivo rozpustíme v nádobe so 		studenou vodou a v nádobe s horúcou vodou,</a:t>
            </a:r>
          </a:p>
          <a:p>
            <a:pPr>
              <a:buNone/>
            </a:pPr>
            <a:r>
              <a:rPr lang="sk-SK" dirty="0" smtClean="0"/>
              <a:t>			- do malých rovnakých liekoviek opatrne nalej 		až po vrch do prvej farebnú studenú a do 			druhej farebnú horúcu vodu,</a:t>
            </a:r>
          </a:p>
          <a:p>
            <a:pPr>
              <a:buNone/>
            </a:pPr>
            <a:r>
              <a:rPr lang="sk-SK" dirty="0" smtClean="0"/>
              <a:t>			- obe odrazu ponor do veľkej nádoby s vodou a 		pozoruj,</a:t>
            </a:r>
          </a:p>
          <a:p>
            <a:pPr>
              <a:buNone/>
            </a:pPr>
            <a:r>
              <a:rPr lang="sk-SK" dirty="0" smtClean="0"/>
              <a:t>			- vysvetli pozorovaný jav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/>
          <p:cNvSpPr txBox="1"/>
          <p:nvPr/>
        </p:nvSpPr>
        <p:spPr>
          <a:xfrm>
            <a:off x="4500562" y="3071810"/>
            <a:ext cx="221457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Studená  voda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214290"/>
            <a:ext cx="7467600" cy="725470"/>
          </a:xfrm>
        </p:spPr>
        <p:txBody>
          <a:bodyPr/>
          <a:lstStyle/>
          <a:p>
            <a:pPr algn="ctr"/>
            <a:r>
              <a:rPr lang="sk-SK" b="1" dirty="0" smtClean="0"/>
              <a:t>Pokus č.2 – farebná voda</a:t>
            </a:r>
            <a:endParaRPr lang="sk-SK" dirty="0"/>
          </a:p>
        </p:txBody>
      </p:sp>
      <p:pic>
        <p:nvPicPr>
          <p:cNvPr id="4" name="Zástupný symbol obsahu 3" descr="20170515_1256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655" t="8824" r="23767" b="30142"/>
          <a:stretch>
            <a:fillRect/>
          </a:stretch>
        </p:blipFill>
        <p:spPr>
          <a:xfrm>
            <a:off x="3643306" y="1071546"/>
            <a:ext cx="2289231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20170515_125702.jpg"/>
          <p:cNvPicPr>
            <a:picLocks noChangeAspect="1"/>
          </p:cNvPicPr>
          <p:nvPr/>
        </p:nvPicPr>
        <p:blipFill>
          <a:blip r:embed="rId3" cstate="print"/>
          <a:srcRect l="15624" t="13889" r="18750" b="16666"/>
          <a:stretch>
            <a:fillRect/>
          </a:stretch>
        </p:blipFill>
        <p:spPr>
          <a:xfrm>
            <a:off x="214282" y="4214818"/>
            <a:ext cx="36288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 descr="20170515_125707.jpg"/>
          <p:cNvPicPr>
            <a:picLocks noChangeAspect="1"/>
          </p:cNvPicPr>
          <p:nvPr/>
        </p:nvPicPr>
        <p:blipFill>
          <a:blip r:embed="rId4" cstate="print"/>
          <a:srcRect t="15278" r="21875" b="20833"/>
          <a:stretch>
            <a:fillRect/>
          </a:stretch>
        </p:blipFill>
        <p:spPr>
          <a:xfrm>
            <a:off x="4071934" y="4214818"/>
            <a:ext cx="4695631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 descr="20170515_125851.jpg"/>
          <p:cNvPicPr>
            <a:picLocks noChangeAspect="1"/>
          </p:cNvPicPr>
          <p:nvPr/>
        </p:nvPicPr>
        <p:blipFill>
          <a:blip r:embed="rId5" cstate="print"/>
          <a:srcRect l="40625" r="33594" b="11111"/>
          <a:stretch>
            <a:fillRect/>
          </a:stretch>
        </p:blipFill>
        <p:spPr>
          <a:xfrm>
            <a:off x="428596" y="357166"/>
            <a:ext cx="111375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Šípka doľava 7"/>
          <p:cNvSpPr/>
          <p:nvPr/>
        </p:nvSpPr>
        <p:spPr>
          <a:xfrm rot="19116697">
            <a:off x="708805" y="3228561"/>
            <a:ext cx="3598564" cy="262103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714348" y="2928934"/>
            <a:ext cx="185738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Horúca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voda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0" name="Šípka doľava 9"/>
          <p:cNvSpPr/>
          <p:nvPr/>
        </p:nvSpPr>
        <p:spPr>
          <a:xfrm rot="19116697">
            <a:off x="2351879" y="3371435"/>
            <a:ext cx="3598564" cy="262103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Výsledky pokusu č.2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043890" cy="5545282"/>
          </a:xfrm>
        </p:spPr>
        <p:txBody>
          <a:bodyPr/>
          <a:lstStyle/>
          <a:p>
            <a:r>
              <a:rPr lang="sk-SK" dirty="0" smtClean="0"/>
              <a:t>Overili sme , že:</a:t>
            </a:r>
          </a:p>
          <a:p>
            <a:pPr lvl="1">
              <a:lnSpc>
                <a:spcPct val="150000"/>
              </a:lnSpc>
            </a:pPr>
            <a:r>
              <a:rPr lang="sk-SK" sz="2400" u="sng" dirty="0" smtClean="0"/>
              <a:t>Hustota horúcej vody je 		    ako hustota studenej vody.</a:t>
            </a:r>
          </a:p>
          <a:p>
            <a:pPr lvl="1">
              <a:lnSpc>
                <a:spcPct val="150000"/>
              </a:lnSpc>
            </a:pPr>
            <a:r>
              <a:rPr lang="sk-SK" sz="2400" u="sng" dirty="0" smtClean="0"/>
              <a:t>V studenej vode horúca voda stúpa nahor 	</a:t>
            </a:r>
          </a:p>
          <a:p>
            <a:pPr lvl="1">
              <a:buNone/>
            </a:pPr>
            <a:r>
              <a:rPr lang="sk-SK" u="sng" dirty="0" smtClean="0"/>
              <a:t>				</a:t>
            </a:r>
            <a:r>
              <a:rPr lang="sk-SK" sz="2400" u="sng" dirty="0" smtClean="0"/>
              <a:t>ako voda s izbovou teplotou.</a:t>
            </a:r>
          </a:p>
          <a:p>
            <a:pPr lvl="1">
              <a:buNone/>
            </a:pPr>
            <a:endParaRPr lang="sk-SK" sz="2400" dirty="0" smtClean="0"/>
          </a:p>
          <a:p>
            <a:pPr lvl="1">
              <a:buNone/>
            </a:pPr>
            <a:r>
              <a:rPr lang="sk-SK" sz="2400" dirty="0" smtClean="0"/>
              <a:t>Táto vlastnosť vody sa prejavuje aj pri prúdení studených a teplých morských prúdov.</a:t>
            </a:r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4643438" y="1428736"/>
            <a:ext cx="157163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u="sng" dirty="0" smtClean="0"/>
              <a:t>menšia</a:t>
            </a:r>
            <a:endParaRPr lang="sk-SK" sz="2400" b="1" u="sng" dirty="0"/>
          </a:p>
        </p:txBody>
      </p:sp>
      <p:sp>
        <p:nvSpPr>
          <p:cNvPr id="7" name="BlokTextu 6"/>
          <p:cNvSpPr txBox="1"/>
          <p:nvPr/>
        </p:nvSpPr>
        <p:spPr>
          <a:xfrm>
            <a:off x="1214414" y="3214686"/>
            <a:ext cx="20002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u="sng" dirty="0" smtClean="0"/>
              <a:t>rýchlejšie</a:t>
            </a:r>
            <a:endParaRPr lang="sk-SK" sz="2400" b="1" u="sng" dirty="0"/>
          </a:p>
        </p:txBody>
      </p:sp>
      <p:pic>
        <p:nvPicPr>
          <p:cNvPr id="4098" name="Picture 2" descr="Výsledok vyhľadávania obrázkov pre dopyt golfský prú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857760"/>
            <a:ext cx="245745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1258</TotalTime>
  <Words>219</Words>
  <Application>Microsoft Office PowerPoint</Application>
  <PresentationFormat>Prezentácia na obrazovke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Arkáda</vt:lpstr>
      <vt:lpstr>Snímka 1</vt:lpstr>
      <vt:lpstr>Správanie sa telies v kvapalinách</vt:lpstr>
      <vt:lpstr>Čo budeme skúmať?</vt:lpstr>
      <vt:lpstr>Pokus č.1 – balóniky</vt:lpstr>
      <vt:lpstr>Pokus č.1 – balóniky</vt:lpstr>
      <vt:lpstr>Výsledky pokusu č.1</vt:lpstr>
      <vt:lpstr>Pokus č.2 – farebná voda</vt:lpstr>
      <vt:lpstr>Pokus č.2 – farebná voda</vt:lpstr>
      <vt:lpstr>Výsledky pokusu č.2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predmetu fyzika</dc:title>
  <dc:creator>Pedagog</dc:creator>
  <cp:lastModifiedBy>xxx</cp:lastModifiedBy>
  <cp:revision>208</cp:revision>
  <dcterms:created xsi:type="dcterms:W3CDTF">2016-09-07T07:49:12Z</dcterms:created>
  <dcterms:modified xsi:type="dcterms:W3CDTF">2020-05-26T07:09:29Z</dcterms:modified>
</cp:coreProperties>
</file>