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1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3208000" cy="9906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5713" y="3632202"/>
            <a:ext cx="9533985" cy="3268461"/>
          </a:xfrm>
        </p:spPr>
        <p:txBody>
          <a:bodyPr anchor="b">
            <a:normAutofit/>
          </a:bodyPr>
          <a:lstStyle>
            <a:lvl1pPr>
              <a:defRPr sz="7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05713" y="6900661"/>
            <a:ext cx="9533985" cy="162685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F29-E6AE-4DF7-81A2-39C296C8D9D3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8"/>
          <p:cNvSpPr/>
          <p:nvPr/>
        </p:nvSpPr>
        <p:spPr bwMode="auto">
          <a:xfrm>
            <a:off x="-45816" y="6241674"/>
            <a:ext cx="2015683" cy="1129239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1483" y="6542671"/>
            <a:ext cx="844968" cy="527403"/>
          </a:xfrm>
        </p:spPr>
        <p:txBody>
          <a:bodyPr/>
          <a:lstStyle/>
          <a:p>
            <a:fld id="{CD35C501-00E9-40F7-B2DF-32A7780021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5580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11" y="880533"/>
            <a:ext cx="9521756" cy="4502391"/>
          </a:xfrm>
        </p:spPr>
        <p:txBody>
          <a:bodyPr anchor="ctr">
            <a:normAutofit/>
          </a:bodyPr>
          <a:lstStyle>
            <a:lvl1pPr algn="l">
              <a:defRPr sz="6933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5711" y="6289178"/>
            <a:ext cx="9521756" cy="2247359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F29-E6AE-4DF7-81A2-39C296C8D9D3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4" y="4573873"/>
            <a:ext cx="1962070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441" y="4685981"/>
            <a:ext cx="844968" cy="527403"/>
          </a:xfrm>
        </p:spPr>
        <p:txBody>
          <a:bodyPr/>
          <a:lstStyle/>
          <a:p>
            <a:fld id="{CD35C501-00E9-40F7-B2DF-32A7780021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8874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623" y="880534"/>
            <a:ext cx="8824959" cy="4182533"/>
          </a:xfrm>
        </p:spPr>
        <p:txBody>
          <a:bodyPr anchor="ctr">
            <a:normAutofit/>
          </a:bodyPr>
          <a:lstStyle>
            <a:lvl1pPr algn="l">
              <a:defRPr sz="6933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89737" y="5063067"/>
            <a:ext cx="8166727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31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60380" indent="0">
              <a:buFontTx/>
              <a:buNone/>
              <a:defRPr/>
            </a:lvl2pPr>
            <a:lvl3pPr marL="1320759" indent="0">
              <a:buFontTx/>
              <a:buNone/>
              <a:defRPr/>
            </a:lvl3pPr>
            <a:lvl4pPr marL="1981139" indent="0">
              <a:buFontTx/>
              <a:buNone/>
              <a:defRPr/>
            </a:lvl4pPr>
            <a:lvl5pPr marL="2641519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5711" y="6289178"/>
            <a:ext cx="9521756" cy="2247359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F29-E6AE-4DF7-81A2-39C296C8D9D3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84" y="4573873"/>
            <a:ext cx="1962070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441" y="4685981"/>
            <a:ext cx="844968" cy="527403"/>
          </a:xfrm>
        </p:spPr>
        <p:txBody>
          <a:bodyPr/>
          <a:lstStyle/>
          <a:p>
            <a:fld id="{CD35C501-00E9-40F7-B2DF-32A7780021A5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612013" y="936007"/>
            <a:ext cx="660572" cy="844676"/>
          </a:xfrm>
          <a:prstGeom prst="rect">
            <a:avLst/>
          </a:prstGeom>
        </p:spPr>
        <p:txBody>
          <a:bodyPr vert="horz" lIns="132080" tIns="66040" rIns="132080" bIns="66040" rtlCol="0" anchor="ctr">
            <a:noAutofit/>
          </a:bodyPr>
          <a:lstStyle/>
          <a:p>
            <a:pPr lvl="0"/>
            <a:r>
              <a:rPr lang="en-US" sz="11555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800437" y="4196553"/>
            <a:ext cx="660572" cy="844676"/>
          </a:xfrm>
          <a:prstGeom prst="rect">
            <a:avLst/>
          </a:prstGeom>
        </p:spPr>
        <p:txBody>
          <a:bodyPr vert="horz" lIns="132080" tIns="66040" rIns="132080" bIns="66040" rtlCol="0" anchor="ctr">
            <a:noAutofit/>
          </a:bodyPr>
          <a:lstStyle/>
          <a:p>
            <a:pPr lvl="0"/>
            <a:r>
              <a:rPr lang="en-US" sz="11555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3367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11" y="3522136"/>
            <a:ext cx="9521756" cy="3935887"/>
          </a:xfrm>
        </p:spPr>
        <p:txBody>
          <a:bodyPr anchor="b">
            <a:normAutofit/>
          </a:bodyPr>
          <a:lstStyle>
            <a:lvl1pPr algn="l">
              <a:defRPr sz="6933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05711" y="7484534"/>
            <a:ext cx="9521756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F29-E6AE-4DF7-81A2-39C296C8D9D3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84" y="7093176"/>
            <a:ext cx="1962070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8441" y="7197794"/>
            <a:ext cx="844968" cy="527403"/>
          </a:xfrm>
        </p:spPr>
        <p:txBody>
          <a:bodyPr/>
          <a:lstStyle/>
          <a:p>
            <a:fld id="{CD35C501-00E9-40F7-B2DF-32A7780021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6922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160623" y="880534"/>
            <a:ext cx="8824959" cy="4182533"/>
          </a:xfrm>
        </p:spPr>
        <p:txBody>
          <a:bodyPr anchor="ctr">
            <a:normAutofit/>
          </a:bodyPr>
          <a:lstStyle>
            <a:lvl1pPr algn="l">
              <a:defRPr sz="6933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05711" y="6273800"/>
            <a:ext cx="9660866" cy="12107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67">
                <a:solidFill>
                  <a:schemeClr val="accent1"/>
                </a:solidFill>
              </a:defRPr>
            </a:lvl1pPr>
            <a:lvl2pPr marL="660380" indent="0">
              <a:buFontTx/>
              <a:buNone/>
              <a:defRPr/>
            </a:lvl2pPr>
            <a:lvl3pPr marL="1320759" indent="0">
              <a:buFontTx/>
              <a:buNone/>
              <a:defRPr/>
            </a:lvl3pPr>
            <a:lvl4pPr marL="1981139" indent="0">
              <a:buFontTx/>
              <a:buNone/>
              <a:defRPr/>
            </a:lvl4pPr>
            <a:lvl5pPr marL="2641519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05711" y="7484534"/>
            <a:ext cx="9660866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F29-E6AE-4DF7-81A2-39C296C8D9D3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84" y="7093176"/>
            <a:ext cx="1962070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8441" y="7197794"/>
            <a:ext cx="844968" cy="527403"/>
          </a:xfrm>
        </p:spPr>
        <p:txBody>
          <a:bodyPr/>
          <a:lstStyle/>
          <a:p>
            <a:fld id="{CD35C501-00E9-40F7-B2DF-32A7780021A5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2612013" y="936007"/>
            <a:ext cx="660572" cy="844676"/>
          </a:xfrm>
          <a:prstGeom prst="rect">
            <a:avLst/>
          </a:prstGeom>
        </p:spPr>
        <p:txBody>
          <a:bodyPr vert="horz" lIns="132080" tIns="66040" rIns="132080" bIns="66040" rtlCol="0" anchor="ctr">
            <a:noAutofit/>
          </a:bodyPr>
          <a:lstStyle/>
          <a:p>
            <a:pPr lvl="0"/>
            <a:r>
              <a:rPr lang="en-US" sz="11555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800437" y="4196553"/>
            <a:ext cx="660572" cy="844676"/>
          </a:xfrm>
          <a:prstGeom prst="rect">
            <a:avLst/>
          </a:prstGeom>
        </p:spPr>
        <p:txBody>
          <a:bodyPr vert="horz" lIns="132080" tIns="66040" rIns="132080" bIns="66040" rtlCol="0" anchor="ctr">
            <a:noAutofit/>
          </a:bodyPr>
          <a:lstStyle/>
          <a:p>
            <a:pPr lvl="0"/>
            <a:r>
              <a:rPr lang="en-US" sz="11555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2025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12" y="906255"/>
            <a:ext cx="9521755" cy="4160029"/>
          </a:xfrm>
        </p:spPr>
        <p:txBody>
          <a:bodyPr anchor="ctr">
            <a:normAutofit/>
          </a:bodyPr>
          <a:lstStyle>
            <a:lvl1pPr algn="l">
              <a:defRPr sz="6933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05711" y="6273800"/>
            <a:ext cx="9521756" cy="12107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67">
                <a:solidFill>
                  <a:schemeClr val="accent1"/>
                </a:solidFill>
              </a:defRPr>
            </a:lvl1pPr>
            <a:lvl2pPr marL="660380" indent="0">
              <a:buFontTx/>
              <a:buNone/>
              <a:defRPr/>
            </a:lvl2pPr>
            <a:lvl3pPr marL="1320759" indent="0">
              <a:buFontTx/>
              <a:buNone/>
              <a:defRPr/>
            </a:lvl3pPr>
            <a:lvl4pPr marL="1981139" indent="0">
              <a:buFontTx/>
              <a:buNone/>
              <a:defRPr/>
            </a:lvl4pPr>
            <a:lvl5pPr marL="2641519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05711" y="7484534"/>
            <a:ext cx="9521756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F29-E6AE-4DF7-81A2-39C296C8D9D3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4" y="7093176"/>
            <a:ext cx="1962070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8441" y="7197794"/>
            <a:ext cx="844968" cy="527403"/>
          </a:xfrm>
        </p:spPr>
        <p:txBody>
          <a:bodyPr/>
          <a:lstStyle/>
          <a:p>
            <a:fld id="{CD35C501-00E9-40F7-B2DF-32A7780021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8580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F29-E6AE-4DF7-81A2-39C296C8D9D3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4" y="1027281"/>
            <a:ext cx="1962070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C501-00E9-40F7-B2DF-32A7780021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7663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35662" y="906254"/>
            <a:ext cx="2392191" cy="7632180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05712" y="906254"/>
            <a:ext cx="6812503" cy="763218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F29-E6AE-4DF7-81A2-39C296C8D9D3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4" y="1027281"/>
            <a:ext cx="1962070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C501-00E9-40F7-B2DF-32A7780021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59625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735" y="901492"/>
            <a:ext cx="9517732" cy="185017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5711" y="3081867"/>
            <a:ext cx="9521756" cy="545656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F29-E6AE-4DF7-81A2-39C296C8D9D3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4" y="1027281"/>
            <a:ext cx="1962070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C501-00E9-40F7-B2DF-32A7780021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63003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11" y="2996590"/>
            <a:ext cx="9521756" cy="2121600"/>
          </a:xfrm>
        </p:spPr>
        <p:txBody>
          <a:bodyPr anchor="b"/>
          <a:lstStyle>
            <a:lvl1pPr algn="l">
              <a:defRPr sz="5778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5711" y="5173133"/>
            <a:ext cx="9521756" cy="1242800"/>
          </a:xfrm>
        </p:spPr>
        <p:txBody>
          <a:bodyPr anchor="t"/>
          <a:lstStyle>
            <a:lvl1pPr marL="0" indent="0" algn="l">
              <a:buNone/>
              <a:defRPr sz="288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F29-E6AE-4DF7-81A2-39C296C8D9D3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84" y="4573873"/>
            <a:ext cx="1962070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441" y="4685981"/>
            <a:ext cx="844968" cy="527403"/>
          </a:xfrm>
        </p:spPr>
        <p:txBody>
          <a:bodyPr/>
          <a:lstStyle/>
          <a:p>
            <a:fld id="{CD35C501-00E9-40F7-B2DF-32A7780021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00272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05713" y="3086354"/>
            <a:ext cx="4618656" cy="544179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09444" y="3086354"/>
            <a:ext cx="4618023" cy="544179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F29-E6AE-4DF7-81A2-39C296C8D9D3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84" y="1027281"/>
            <a:ext cx="1962070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441" y="1137909"/>
            <a:ext cx="844968" cy="527403"/>
          </a:xfrm>
        </p:spPr>
        <p:txBody>
          <a:bodyPr/>
          <a:lstStyle/>
          <a:p>
            <a:fld id="{CD35C501-00E9-40F7-B2DF-32A7780021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36550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2175" y="3216238"/>
            <a:ext cx="4152194" cy="832378"/>
          </a:xfrm>
        </p:spPr>
        <p:txBody>
          <a:bodyPr anchor="b">
            <a:noAutofit/>
          </a:bodyPr>
          <a:lstStyle>
            <a:lvl1pPr marL="0" indent="0">
              <a:buNone/>
              <a:defRPr sz="3467" b="0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5711" y="4048617"/>
            <a:ext cx="4618657" cy="4486015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170001" y="3211575"/>
            <a:ext cx="4150234" cy="832378"/>
          </a:xfrm>
        </p:spPr>
        <p:txBody>
          <a:bodyPr anchor="b">
            <a:noAutofit/>
          </a:bodyPr>
          <a:lstStyle>
            <a:lvl1pPr marL="0" indent="0">
              <a:buNone/>
              <a:defRPr sz="3467" b="0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04255" y="4043954"/>
            <a:ext cx="4615982" cy="4486015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F29-E6AE-4DF7-81A2-39C296C8D9D3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84" y="1027281"/>
            <a:ext cx="1962070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441" y="1137909"/>
            <a:ext cx="844968" cy="527403"/>
          </a:xfrm>
        </p:spPr>
        <p:txBody>
          <a:bodyPr/>
          <a:lstStyle/>
          <a:p>
            <a:fld id="{CD35C501-00E9-40F7-B2DF-32A7780021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90895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733" y="901492"/>
            <a:ext cx="9517733" cy="185017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F29-E6AE-4DF7-81A2-39C296C8D9D3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84" y="1027281"/>
            <a:ext cx="1962070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C501-00E9-40F7-B2DF-32A7780021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55634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F29-E6AE-4DF7-81A2-39C296C8D9D3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84" y="1027281"/>
            <a:ext cx="1962070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C501-00E9-40F7-B2DF-32A7780021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34440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11" y="644350"/>
            <a:ext cx="3798288" cy="1410228"/>
          </a:xfrm>
        </p:spPr>
        <p:txBody>
          <a:bodyPr anchor="b"/>
          <a:lstStyle>
            <a:lvl1pPr algn="l">
              <a:defRPr sz="2889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1714" y="644352"/>
            <a:ext cx="5475753" cy="782161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05711" y="2309108"/>
            <a:ext cx="3798288" cy="6156852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F29-E6AE-4DF7-81A2-39C296C8D9D3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4" y="1027281"/>
            <a:ext cx="1962070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C501-00E9-40F7-B2DF-32A7780021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4079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11" y="6934200"/>
            <a:ext cx="9521756" cy="818622"/>
          </a:xfrm>
        </p:spPr>
        <p:txBody>
          <a:bodyPr anchor="b">
            <a:normAutofit/>
          </a:bodyPr>
          <a:lstStyle>
            <a:lvl1pPr algn="l">
              <a:defRPr sz="3467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05711" y="917172"/>
            <a:ext cx="9521756" cy="5568290"/>
          </a:xfrm>
        </p:spPr>
        <p:txBody>
          <a:bodyPr anchor="t">
            <a:normAutofit/>
          </a:bodyPr>
          <a:lstStyle>
            <a:lvl1pPr marL="0" indent="0" algn="ctr">
              <a:buNone/>
              <a:defRPr sz="2311"/>
            </a:lvl1pPr>
            <a:lvl2pPr marL="660380" indent="0">
              <a:buNone/>
              <a:defRPr sz="2311"/>
            </a:lvl2pPr>
            <a:lvl3pPr marL="1320759" indent="0">
              <a:buNone/>
              <a:defRPr sz="2311"/>
            </a:lvl3pPr>
            <a:lvl4pPr marL="1981139" indent="0">
              <a:buNone/>
              <a:defRPr sz="2311"/>
            </a:lvl4pPr>
            <a:lvl5pPr marL="2641519" indent="0">
              <a:buNone/>
              <a:defRPr sz="2311"/>
            </a:lvl5pPr>
            <a:lvl6pPr marL="3301898" indent="0">
              <a:buNone/>
              <a:defRPr sz="2311"/>
            </a:lvl6pPr>
            <a:lvl7pPr marL="3962278" indent="0">
              <a:buNone/>
              <a:defRPr sz="2311"/>
            </a:lvl7pPr>
            <a:lvl8pPr marL="4622658" indent="0">
              <a:buNone/>
              <a:defRPr sz="2311"/>
            </a:lvl8pPr>
            <a:lvl9pPr marL="5283037" indent="0">
              <a:buNone/>
              <a:defRPr sz="2311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05711" y="7752821"/>
            <a:ext cx="9521756" cy="713140"/>
          </a:xfrm>
        </p:spPr>
        <p:txBody>
          <a:bodyPr>
            <a:normAutofit/>
          </a:bodyPr>
          <a:lstStyle>
            <a:lvl1pPr marL="0" indent="0">
              <a:buNone/>
              <a:defRPr sz="1733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FF29-E6AE-4DF7-81A2-39C296C8D9D3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84" y="7093176"/>
            <a:ext cx="1962070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8441" y="7197794"/>
            <a:ext cx="844968" cy="527403"/>
          </a:xfrm>
        </p:spPr>
        <p:txBody>
          <a:bodyPr/>
          <a:lstStyle/>
          <a:p>
            <a:fld id="{CD35C501-00E9-40F7-B2DF-32A7780021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6750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2" y="330200"/>
            <a:ext cx="2861733" cy="9589129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9497" y="411"/>
            <a:ext cx="2819948" cy="9898732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64160" cy="990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9733" y="901492"/>
            <a:ext cx="9517733" cy="18501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5711" y="3081867"/>
            <a:ext cx="9521756" cy="561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226800" y="8861796"/>
            <a:ext cx="1106993" cy="534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9FF29-E6AE-4DF7-81A2-39C296C8D9D3}" type="datetimeFigureOut">
              <a:rPr lang="pl-PL" smtClean="0"/>
              <a:t>06.04.2020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5711" y="8862836"/>
            <a:ext cx="825714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38441" y="1137909"/>
            <a:ext cx="84496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9">
                <a:solidFill>
                  <a:srgbClr val="FEFFFF"/>
                </a:solidFill>
              </a:defRPr>
            </a:lvl1pPr>
          </a:lstStyle>
          <a:p>
            <a:fld id="{CD35C501-00E9-40F7-B2DF-32A7780021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87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660380" rtl="0" eaLnBrk="1" latinLnBrk="0" hangingPunct="1">
        <a:spcBef>
          <a:spcPct val="0"/>
        </a:spcBef>
        <a:buNone/>
        <a:defRPr sz="52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95285" indent="-495285" algn="l" defTabSz="660380" rtl="0" eaLnBrk="1" latinLnBrk="0" hangingPunct="1">
        <a:spcBef>
          <a:spcPts val="1444"/>
        </a:spcBef>
        <a:spcAft>
          <a:spcPts val="0"/>
        </a:spcAft>
        <a:buClr>
          <a:schemeClr val="accent1"/>
        </a:buClr>
        <a:buFont typeface="Wingdings 3" charset="2"/>
        <a:buChar char=""/>
        <a:defRPr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73117" indent="-412737" algn="l" defTabSz="660380" rtl="0" eaLnBrk="1" latinLnBrk="0" hangingPunct="1">
        <a:spcBef>
          <a:spcPts val="1444"/>
        </a:spcBef>
        <a:spcAft>
          <a:spcPts val="0"/>
        </a:spcAft>
        <a:buClr>
          <a:schemeClr val="accent1"/>
        </a:buClr>
        <a:buFont typeface="Wingdings 3" charset="2"/>
        <a:buChar char=""/>
        <a:defRPr sz="231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50949" indent="-330190" algn="l" defTabSz="660380" rtl="0" eaLnBrk="1" latinLnBrk="0" hangingPunct="1">
        <a:spcBef>
          <a:spcPts val="1444"/>
        </a:spcBef>
        <a:spcAft>
          <a:spcPts val="0"/>
        </a:spcAft>
        <a:buClr>
          <a:schemeClr val="accent1"/>
        </a:buClr>
        <a:buFont typeface="Wingdings 3" charset="2"/>
        <a:buChar char=""/>
        <a:defRPr sz="20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311329" indent="-330190" algn="l" defTabSz="660380" rtl="0" eaLnBrk="1" latinLnBrk="0" hangingPunct="1">
        <a:spcBef>
          <a:spcPts val="1444"/>
        </a:spcBef>
        <a:spcAft>
          <a:spcPts val="0"/>
        </a:spcAft>
        <a:buClr>
          <a:schemeClr val="accent1"/>
        </a:buClr>
        <a:buFont typeface="Wingdings 3" charset="2"/>
        <a:buChar char=""/>
        <a:defRPr sz="17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71709" indent="-330190" algn="l" defTabSz="660380" rtl="0" eaLnBrk="1" latinLnBrk="0" hangingPunct="1">
        <a:spcBef>
          <a:spcPts val="1444"/>
        </a:spcBef>
        <a:spcAft>
          <a:spcPts val="0"/>
        </a:spcAft>
        <a:buClr>
          <a:schemeClr val="accent1"/>
        </a:buClr>
        <a:buFont typeface="Wingdings 3" charset="2"/>
        <a:buChar char=""/>
        <a:defRPr sz="17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632088" indent="-330190" algn="l" defTabSz="660380" rtl="0" eaLnBrk="1" latinLnBrk="0" hangingPunct="1">
        <a:spcBef>
          <a:spcPts val="1444"/>
        </a:spcBef>
        <a:spcAft>
          <a:spcPts val="0"/>
        </a:spcAft>
        <a:buClr>
          <a:schemeClr val="accent1"/>
        </a:buClr>
        <a:buFont typeface="Wingdings 3" charset="2"/>
        <a:buChar char=""/>
        <a:defRPr sz="17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292468" indent="-330190" algn="l" defTabSz="660380" rtl="0" eaLnBrk="1" latinLnBrk="0" hangingPunct="1">
        <a:spcBef>
          <a:spcPts val="1444"/>
        </a:spcBef>
        <a:spcAft>
          <a:spcPts val="0"/>
        </a:spcAft>
        <a:buClr>
          <a:schemeClr val="accent1"/>
        </a:buClr>
        <a:buFont typeface="Wingdings 3" charset="2"/>
        <a:buChar char=""/>
        <a:defRPr sz="17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952848" indent="-330190" algn="l" defTabSz="660380" rtl="0" eaLnBrk="1" latinLnBrk="0" hangingPunct="1">
        <a:spcBef>
          <a:spcPts val="1444"/>
        </a:spcBef>
        <a:spcAft>
          <a:spcPts val="0"/>
        </a:spcAft>
        <a:buClr>
          <a:schemeClr val="accent1"/>
        </a:buClr>
        <a:buFont typeface="Wingdings 3" charset="2"/>
        <a:buChar char=""/>
        <a:defRPr sz="17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613227" indent="-330190" algn="l" defTabSz="660380" rtl="0" eaLnBrk="1" latinLnBrk="0" hangingPunct="1">
        <a:spcBef>
          <a:spcPts val="1444"/>
        </a:spcBef>
        <a:spcAft>
          <a:spcPts val="0"/>
        </a:spcAft>
        <a:buClr>
          <a:schemeClr val="accent1"/>
        </a:buClr>
        <a:buFont typeface="Wingdings 3" charset="2"/>
        <a:buChar char=""/>
        <a:defRPr sz="17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66038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l="-45000" r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4F7C51-1A7B-4E53-B105-752A0FF09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7000" y="1475850"/>
            <a:ext cx="10947400" cy="751575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12000" b="1" i="1" dirty="0" smtClean="0">
                <a:latin typeface="Baskerville Old Face" panose="02020602080505020303" pitchFamily="18" charset="0"/>
              </a:rPr>
              <a:t>LEKTUROWNIK</a:t>
            </a:r>
            <a:br>
              <a:rPr lang="pl-PL" sz="12000" b="1" i="1" dirty="0" smtClean="0">
                <a:latin typeface="Baskerville Old Face" panose="02020602080505020303" pitchFamily="18" charset="0"/>
              </a:rPr>
            </a:br>
            <a:r>
              <a:rPr lang="pl-PL" sz="12000" b="1" i="1" dirty="0" smtClean="0">
                <a:latin typeface="Baskerville Old Face" panose="02020602080505020303" pitchFamily="18" charset="0"/>
              </a:rPr>
              <a:t>„Zwiadowcy”</a:t>
            </a:r>
            <a:r>
              <a:rPr lang="pl-PL" b="1" dirty="0" smtClean="0">
                <a:latin typeface="Baskerville Old Face" panose="02020602080505020303" pitchFamily="18" charset="0"/>
              </a:rPr>
              <a:t/>
            </a:r>
            <a:br>
              <a:rPr lang="pl-PL" b="1" dirty="0" smtClean="0">
                <a:latin typeface="Baskerville Old Face" panose="02020602080505020303" pitchFamily="18" charset="0"/>
              </a:rPr>
            </a:br>
            <a:r>
              <a:rPr lang="pl-PL" b="1" dirty="0" smtClean="0">
                <a:latin typeface="Baskerville Old Face" panose="02020602080505020303" pitchFamily="18" charset="0"/>
              </a:rPr>
              <a:t>Ruiny </a:t>
            </a:r>
            <a:r>
              <a:rPr lang="pl-PL" b="1" dirty="0" err="1" smtClean="0">
                <a:latin typeface="Baskerville Old Face" panose="02020602080505020303" pitchFamily="18" charset="0"/>
              </a:rPr>
              <a:t>Gorlanu</a:t>
            </a:r>
            <a:r>
              <a:rPr lang="pl-PL" b="1" dirty="0" smtClean="0">
                <a:latin typeface="Baskerville Old Face" panose="02020602080505020303" pitchFamily="18" charset="0"/>
              </a:rPr>
              <a:t/>
            </a:r>
            <a:br>
              <a:rPr lang="pl-PL" b="1" dirty="0" smtClean="0">
                <a:latin typeface="Baskerville Old Face" panose="02020602080505020303" pitchFamily="18" charset="0"/>
              </a:rPr>
            </a:br>
            <a:r>
              <a:rPr lang="pl-PL" sz="5800" b="1" dirty="0" smtClean="0">
                <a:latin typeface="Baskerville Old Face" panose="02020602080505020303" pitchFamily="18" charset="0"/>
              </a:rPr>
              <a:t>Opowieść o rycerskim honorze, odwadze i przyjaźni</a:t>
            </a:r>
            <a:endParaRPr lang="pl-PL" sz="5800" b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711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6935" y="3504992"/>
            <a:ext cx="9517732" cy="185017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7200" b="1" dirty="0" smtClean="0">
                <a:latin typeface="Baskerville Old Face" panose="02020602080505020303" pitchFamily="18" charset="0"/>
              </a:rPr>
              <a:t>DZIĘKUJĘ ZA UWAGĘ</a:t>
            </a:r>
            <a:endParaRPr lang="pl-PL" sz="7200" b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4460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C2CAD7-4E4C-47A9-AAF5-3C55587F9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663" y="628331"/>
            <a:ext cx="11141241" cy="1007964"/>
          </a:xfrm>
        </p:spPr>
        <p:txBody>
          <a:bodyPr/>
          <a:lstStyle/>
          <a:p>
            <a:pPr algn="ctr"/>
            <a:r>
              <a:rPr lang="pl-PL" b="1" i="1" dirty="0" smtClean="0">
                <a:latin typeface="Baskerville Old Face" panose="02020602080505020303" pitchFamily="18" charset="0"/>
              </a:rPr>
              <a:t>Autor - John </a:t>
            </a:r>
            <a:r>
              <a:rPr lang="pl-PL" b="1" i="1" dirty="0">
                <a:latin typeface="Baskerville Old Face" panose="02020602080505020303" pitchFamily="18" charset="0"/>
              </a:rPr>
              <a:t>Flanagan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386A69-2518-4CC8-8769-0812DB1AD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5664" y="2478506"/>
            <a:ext cx="11141241" cy="6785810"/>
          </a:xfrm>
        </p:spPr>
        <p:txBody>
          <a:bodyPr>
            <a:noAutofit/>
          </a:bodyPr>
          <a:lstStyle/>
          <a:p>
            <a:r>
              <a:rPr lang="pl-PL" sz="3000" b="1" dirty="0" smtClean="0">
                <a:latin typeface="Baskerville Old Face" panose="02020602080505020303" pitchFamily="18" charset="0"/>
              </a:rPr>
              <a:t>Garść informacji </a:t>
            </a:r>
            <a:r>
              <a:rPr lang="pl-PL" sz="3000" dirty="0" smtClean="0">
                <a:latin typeface="Baskerville Old Face" panose="02020602080505020303" pitchFamily="18" charset="0"/>
              </a:rPr>
              <a:t>- Australijski </a:t>
            </a:r>
            <a:r>
              <a:rPr lang="pl-PL" sz="3000" dirty="0">
                <a:latin typeface="Baskerville Old Face" panose="02020602080505020303" pitchFamily="18" charset="0"/>
              </a:rPr>
              <a:t>pisarz od dzieciństwa marzył o tym, by zarabiać na pisaniu powieści. Zanim jednak to się stało, pracował w agencji reklamowej. To właśnie wtedy zwrócił uwagę przełożonych, tworząc satyryczny wiersz opisujący kolegę. Jeden z szefów uznał, że warto zainwestować we Flanagana i mianował go </a:t>
            </a:r>
            <a:r>
              <a:rPr lang="pl-PL" sz="3000" dirty="0" err="1">
                <a:latin typeface="Baskerville Old Face" panose="02020602080505020303" pitchFamily="18" charset="0"/>
              </a:rPr>
              <a:t>copywriterem</a:t>
            </a:r>
            <a:r>
              <a:rPr lang="pl-PL" sz="3000" dirty="0">
                <a:latin typeface="Baskerville Old Face" panose="02020602080505020303" pitchFamily="18" charset="0"/>
              </a:rPr>
              <a:t>. Przez ponad dwie dekady John pisał spoty reklamowe, scenariusze, a później został jednym ze współtwórców </a:t>
            </a:r>
            <a:r>
              <a:rPr lang="pl-PL" sz="3000" dirty="0" err="1">
                <a:latin typeface="Baskerville Old Face" panose="02020602080505020303" pitchFamily="18" charset="0"/>
              </a:rPr>
              <a:t>sitcomu</a:t>
            </a:r>
            <a:r>
              <a:rPr lang="pl-PL" sz="3000" dirty="0">
                <a:latin typeface="Baskerville Old Face" panose="02020602080505020303" pitchFamily="18" charset="0"/>
              </a:rPr>
              <a:t> “Hi </a:t>
            </a:r>
            <a:r>
              <a:rPr lang="pl-PL" sz="3000" dirty="0" err="1">
                <a:latin typeface="Baskerville Old Face" panose="02020602080505020303" pitchFamily="18" charset="0"/>
              </a:rPr>
              <a:t>Dad</a:t>
            </a:r>
            <a:r>
              <a:rPr lang="pl-PL" sz="3000" dirty="0">
                <a:latin typeface="Baskerville Old Face" panose="02020602080505020303" pitchFamily="18" charset="0"/>
              </a:rPr>
              <a:t>!”. Największą sławę przyniosła mu jednak seria “Zwiadowcy”, w której zakochała się młodzież na całym świecie</a:t>
            </a:r>
            <a:r>
              <a:rPr lang="pl-PL" sz="3000" dirty="0" smtClean="0">
                <a:latin typeface="Baskerville Old Face" panose="02020602080505020303" pitchFamily="18" charset="0"/>
              </a:rPr>
              <a:t>.</a:t>
            </a:r>
          </a:p>
          <a:p>
            <a:r>
              <a:rPr lang="pl-PL" sz="3000" b="1" dirty="0" smtClean="0">
                <a:latin typeface="Baskerville Old Face" panose="02020602080505020303" pitchFamily="18" charset="0"/>
              </a:rPr>
              <a:t>Zwiadowcy to</a:t>
            </a:r>
            <a:r>
              <a:rPr lang="pl-PL" sz="3000" dirty="0" smtClean="0">
                <a:latin typeface="Baskerville Old Face" panose="02020602080505020303" pitchFamily="18" charset="0"/>
              </a:rPr>
              <a:t> książka </a:t>
            </a:r>
            <a:r>
              <a:rPr lang="pl-PL" sz="3000" dirty="0" err="1" smtClean="0">
                <a:latin typeface="Baskerville Old Face" panose="02020602080505020303" pitchFamily="18" charset="0"/>
              </a:rPr>
              <a:t>fantasy</a:t>
            </a:r>
            <a:r>
              <a:rPr lang="pl-PL" sz="3000" dirty="0" smtClean="0">
                <a:latin typeface="Baskerville Old Face" panose="02020602080505020303" pitchFamily="18" charset="0"/>
              </a:rPr>
              <a:t> osadzona w fikcyjnym, stylizowanym na średniowiecze świecie. Pierwsza książka z serii, zatytułowana </a:t>
            </a:r>
            <a:r>
              <a:rPr lang="pl-PL" sz="3000" i="1" dirty="0" smtClean="0">
                <a:latin typeface="Baskerville Old Face" panose="02020602080505020303" pitchFamily="18" charset="0"/>
              </a:rPr>
              <a:t>Ruiny </a:t>
            </a:r>
            <a:r>
              <a:rPr lang="pl-PL" sz="3000" i="1" dirty="0" err="1" smtClean="0">
                <a:latin typeface="Baskerville Old Face" panose="02020602080505020303" pitchFamily="18" charset="0"/>
              </a:rPr>
              <a:t>Gorlanu</a:t>
            </a:r>
            <a:r>
              <a:rPr lang="pl-PL" sz="3000" dirty="0" smtClean="0">
                <a:latin typeface="Baskerville Old Face" panose="02020602080505020303" pitchFamily="18" charset="0"/>
              </a:rPr>
              <a:t> została wydana w Australii w listopadzie 2004 roku, a w Polsce w marcu 2009. Do tej pory wydano 14 książek serii głównej oraz 2 </a:t>
            </a:r>
            <a:r>
              <a:rPr lang="pl-PL" sz="3000" dirty="0" err="1" smtClean="0">
                <a:latin typeface="Baskerville Old Face" panose="02020602080505020303" pitchFamily="18" charset="0"/>
              </a:rPr>
              <a:t>prequele</a:t>
            </a:r>
            <a:r>
              <a:rPr lang="pl-PL" sz="3000" dirty="0" smtClean="0">
                <a:latin typeface="Baskerville Old Face" panose="020206020805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6500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E4AC3A-85C9-4396-A2F2-C7E05D916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889" y="489893"/>
            <a:ext cx="9517732" cy="1850174"/>
          </a:xfrm>
        </p:spPr>
        <p:txBody>
          <a:bodyPr/>
          <a:lstStyle/>
          <a:p>
            <a:pPr algn="ctr"/>
            <a:r>
              <a:rPr lang="pl-PL" b="1" i="1" dirty="0">
                <a:latin typeface="Baskerville Old Face" panose="02020602080505020303" pitchFamily="18" charset="0"/>
              </a:rPr>
              <a:t>Świat przedstawiony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EFC79B-07DE-4F57-B4FD-6E7069444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1194" y="1955168"/>
            <a:ext cx="3855011" cy="1336468"/>
          </a:xfrm>
        </p:spPr>
        <p:txBody>
          <a:bodyPr/>
          <a:lstStyle/>
          <a:p>
            <a:r>
              <a:rPr lang="pl-PL" dirty="0" smtClean="0">
                <a:latin typeface="Baskerville Old Face" panose="02020602080505020303" pitchFamily="18" charset="0"/>
              </a:rPr>
              <a:t>Akcja rozgrywa się w 643 roku w Królestwie </a:t>
            </a:r>
            <a:r>
              <a:rPr lang="pl-PL" dirty="0" err="1" smtClean="0">
                <a:latin typeface="Baskerville Old Face" panose="02020602080505020303" pitchFamily="18" charset="0"/>
              </a:rPr>
              <a:t>Arleun</a:t>
            </a:r>
            <a:r>
              <a:rPr lang="pl-PL" dirty="0" smtClean="0">
                <a:latin typeface="Baskerville Old Face" panose="02020602080505020303" pitchFamily="18" charset="0"/>
              </a:rPr>
              <a:t> w wspólnej erze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B192109-8363-42AE-8FEC-5EE749C25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4980" y="1608163"/>
            <a:ext cx="6200416" cy="8174269"/>
          </a:xfrm>
          <a:prstGeom prst="rect">
            <a:avLst/>
          </a:prstGeom>
          <a:scene3d>
            <a:camera prst="orthographicFront"/>
            <a:lightRig rig="threePt" dir="t"/>
          </a:scene3d>
          <a:sp3d contourW="31750">
            <a:bevelB w="165100" prst="coolSlant"/>
          </a:sp3d>
        </p:spPr>
      </p:pic>
    </p:spTree>
    <p:extLst>
      <p:ext uri="{BB962C8B-B14F-4D97-AF65-F5344CB8AC3E}">
        <p14:creationId xmlns:p14="http://schemas.microsoft.com/office/powerpoint/2010/main" val="496585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4ACABA-7678-4E10-BD67-8922F70F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4093" y="660860"/>
            <a:ext cx="9517732" cy="1850174"/>
          </a:xfrm>
        </p:spPr>
        <p:txBody>
          <a:bodyPr/>
          <a:lstStyle/>
          <a:p>
            <a:pPr algn="ctr"/>
            <a:r>
              <a:rPr lang="pl-PL" b="1" i="1" dirty="0">
                <a:latin typeface="Baskerville Old Face" panose="02020602080505020303" pitchFamily="18" charset="0"/>
              </a:rPr>
              <a:t>Fabuła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CC7BCF-2237-4795-823D-61E1A6C4C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427" y="2071215"/>
            <a:ext cx="10717784" cy="7265290"/>
          </a:xfrm>
        </p:spPr>
        <p:txBody>
          <a:bodyPr>
            <a:normAutofit fontScale="92500"/>
          </a:bodyPr>
          <a:lstStyle/>
          <a:p>
            <a:r>
              <a:rPr lang="pl-PL" dirty="0">
                <a:latin typeface="Baskerville Old Face" panose="02020602080505020303" pitchFamily="18" charset="0"/>
              </a:rPr>
              <a:t>Saga, której autorem jest John Flanagan opiera się na historii Willa z królestwa </a:t>
            </a:r>
            <a:r>
              <a:rPr lang="pl-PL" dirty="0" err="1">
                <a:latin typeface="Baskerville Old Face" panose="02020602080505020303" pitchFamily="18" charset="0"/>
              </a:rPr>
              <a:t>Araluen</a:t>
            </a:r>
            <a:r>
              <a:rPr lang="pl-PL" dirty="0">
                <a:latin typeface="Baskerville Old Face" panose="02020602080505020303" pitchFamily="18" charset="0"/>
              </a:rPr>
              <a:t>. </a:t>
            </a:r>
            <a:r>
              <a:rPr lang="pl-PL" dirty="0" smtClean="0">
                <a:latin typeface="Baskerville Old Face" panose="02020602080505020303" pitchFamily="18" charset="0"/>
              </a:rPr>
              <a:t>16-letni </a:t>
            </a:r>
            <a:r>
              <a:rPr lang="pl-PL" dirty="0">
                <a:latin typeface="Baskerville Old Face" panose="02020602080505020303" pitchFamily="18" charset="0"/>
              </a:rPr>
              <a:t>chłopak mieszka w biednym sierocińcu</a:t>
            </a:r>
            <a:r>
              <a:rPr lang="pl-PL" dirty="0" smtClean="0">
                <a:latin typeface="Baskerville Old Face" panose="02020602080505020303" pitchFamily="18" charset="0"/>
              </a:rPr>
              <a:t>, gdzie jako niemowlę trafił po śmierci rodziców – włodarzy zamku </a:t>
            </a:r>
            <a:r>
              <a:rPr lang="pl-PL" dirty="0" err="1" smtClean="0">
                <a:latin typeface="Baskerville Old Face" panose="02020602080505020303" pitchFamily="18" charset="0"/>
              </a:rPr>
              <a:t>Redmont</a:t>
            </a:r>
            <a:r>
              <a:rPr lang="pl-PL" dirty="0" smtClean="0">
                <a:latin typeface="Baskerville Old Face" panose="02020602080505020303" pitchFamily="18" charset="0"/>
              </a:rPr>
              <a:t>, </a:t>
            </a:r>
            <a:r>
              <a:rPr lang="pl-PL" dirty="0">
                <a:latin typeface="Baskerville Old Face" panose="02020602080505020303" pitchFamily="18" charset="0"/>
              </a:rPr>
              <a:t>a jego największym marzeniem jest dostanie się do szkoły rycerskiej podczas ceremonii w </a:t>
            </a:r>
            <a:r>
              <a:rPr lang="pl-PL" dirty="0" smtClean="0">
                <a:latin typeface="Baskerville Old Face" panose="02020602080505020303" pitchFamily="18" charset="0"/>
              </a:rPr>
              <a:t>Dniu Wyboru. </a:t>
            </a:r>
            <a:r>
              <a:rPr lang="pl-PL" dirty="0">
                <a:latin typeface="Baskerville Old Face" panose="02020602080505020303" pitchFamily="18" charset="0"/>
              </a:rPr>
              <a:t>Nastolatek jest jednak zbyt drobny, by stać się rycerzem.   </a:t>
            </a:r>
          </a:p>
          <a:p>
            <a:r>
              <a:rPr lang="pl-PL" dirty="0" smtClean="0">
                <a:latin typeface="Baskerville Old Face" panose="02020602080505020303" pitchFamily="18" charset="0"/>
              </a:rPr>
              <a:t>Jego wielkie </a:t>
            </a:r>
            <a:r>
              <a:rPr lang="pl-PL" dirty="0">
                <a:latin typeface="Baskerville Old Face" panose="02020602080505020303" pitchFamily="18" charset="0"/>
              </a:rPr>
              <a:t>rozczarowanie </a:t>
            </a:r>
            <a:r>
              <a:rPr lang="pl-PL" dirty="0" smtClean="0">
                <a:latin typeface="Baskerville Old Face" panose="02020602080505020303" pitchFamily="18" charset="0"/>
              </a:rPr>
              <a:t>znika, kiedy tajemniczy </a:t>
            </a:r>
            <a:r>
              <a:rPr lang="pl-PL" dirty="0" err="1">
                <a:latin typeface="Baskerville Old Face" panose="02020602080505020303" pitchFamily="18" charset="0"/>
              </a:rPr>
              <a:t>Halt</a:t>
            </a:r>
            <a:r>
              <a:rPr lang="pl-PL" dirty="0">
                <a:latin typeface="Baskerville Old Face" panose="02020602080505020303" pitchFamily="18" charset="0"/>
              </a:rPr>
              <a:t>, który jest jednym z najpotężniejszych zwiadowców, oferuje </a:t>
            </a:r>
            <a:r>
              <a:rPr lang="pl-PL" dirty="0" smtClean="0">
                <a:latin typeface="Baskerville Old Face" panose="02020602080505020303" pitchFamily="18" charset="0"/>
              </a:rPr>
              <a:t>mu możliwość nauki. </a:t>
            </a:r>
            <a:r>
              <a:rPr lang="pl-PL" dirty="0" err="1">
                <a:latin typeface="Baskerville Old Face" panose="02020602080505020303" pitchFamily="18" charset="0"/>
              </a:rPr>
              <a:t>Will</a:t>
            </a:r>
            <a:r>
              <a:rPr lang="pl-PL" dirty="0">
                <a:latin typeface="Baskerville Old Face" panose="02020602080505020303" pitchFamily="18" charset="0"/>
              </a:rPr>
              <a:t> ma dołączyć do Korpusu Zwiadowców - elitarnej formacji </a:t>
            </a:r>
            <a:r>
              <a:rPr lang="pl-PL" dirty="0" smtClean="0">
                <a:latin typeface="Baskerville Old Face" panose="02020602080505020303" pitchFamily="18" charset="0"/>
              </a:rPr>
              <a:t>królewskiej zajmującej się przechwytywaniem planów wrogich Królestwu </a:t>
            </a:r>
            <a:r>
              <a:rPr lang="pl-PL" dirty="0" err="1" smtClean="0">
                <a:latin typeface="Baskerville Old Face" panose="02020602080505020303" pitchFamily="18" charset="0"/>
              </a:rPr>
              <a:t>Araluen</a:t>
            </a:r>
            <a:r>
              <a:rPr lang="pl-PL" dirty="0" smtClean="0">
                <a:latin typeface="Baskerville Old Face" panose="02020602080505020303" pitchFamily="18" charset="0"/>
              </a:rPr>
              <a:t>. </a:t>
            </a:r>
            <a:r>
              <a:rPr lang="pl-PL" dirty="0">
                <a:latin typeface="Baskerville Old Face" panose="02020602080505020303" pitchFamily="18" charset="0"/>
              </a:rPr>
              <a:t>Chłopak od razu zgadza się na propozycje i staje się czeladnikiem </a:t>
            </a:r>
            <a:r>
              <a:rPr lang="pl-PL" dirty="0" err="1">
                <a:latin typeface="Baskerville Old Face" panose="02020602080505020303" pitchFamily="18" charset="0"/>
              </a:rPr>
              <a:t>Halta</a:t>
            </a:r>
            <a:r>
              <a:rPr lang="pl-PL" dirty="0">
                <a:latin typeface="Baskerville Old Face" panose="02020602080505020303" pitchFamily="18" charset="0"/>
              </a:rPr>
              <a:t>.</a:t>
            </a:r>
          </a:p>
          <a:p>
            <a:r>
              <a:rPr lang="pl-PL" dirty="0" smtClean="0">
                <a:latin typeface="Baskerville Old Face" panose="02020602080505020303" pitchFamily="18" charset="0"/>
              </a:rPr>
              <a:t>Willa ze swoim mentorem łączy pewna tajemnica, dzięki której </a:t>
            </a:r>
            <a:r>
              <a:rPr lang="pl-PL" dirty="0" err="1" smtClean="0">
                <a:latin typeface="Baskerville Old Face" panose="02020602080505020303" pitchFamily="18" charset="0"/>
              </a:rPr>
              <a:t>Will</a:t>
            </a:r>
            <a:r>
              <a:rPr lang="pl-PL" dirty="0" smtClean="0">
                <a:latin typeface="Baskerville Old Face" panose="02020602080505020303" pitchFamily="18" charset="0"/>
              </a:rPr>
              <a:t> został zwerbowany do Korpusu. Choć </a:t>
            </a:r>
            <a:r>
              <a:rPr lang="pl-PL" dirty="0">
                <a:latin typeface="Baskerville Old Face" panose="02020602080505020303" pitchFamily="18" charset="0"/>
              </a:rPr>
              <a:t>młodzieniec nie </a:t>
            </a:r>
            <a:r>
              <a:rPr lang="pl-PL" dirty="0" smtClean="0">
                <a:latin typeface="Baskerville Old Face" panose="02020602080505020303" pitchFamily="18" charset="0"/>
              </a:rPr>
              <a:t>wyróżnia </a:t>
            </a:r>
            <a:r>
              <a:rPr lang="pl-PL" dirty="0">
                <a:latin typeface="Baskerville Old Face" panose="02020602080505020303" pitchFamily="18" charset="0"/>
              </a:rPr>
              <a:t>się siłą, </a:t>
            </a:r>
            <a:r>
              <a:rPr lang="pl-PL" dirty="0" smtClean="0">
                <a:latin typeface="Baskerville Old Face" panose="02020602080505020303" pitchFamily="18" charset="0"/>
              </a:rPr>
              <a:t>ma </a:t>
            </a:r>
            <a:r>
              <a:rPr lang="pl-PL" dirty="0">
                <a:latin typeface="Baskerville Old Face" panose="02020602080505020303" pitchFamily="18" charset="0"/>
              </a:rPr>
              <a:t>ogrom innych </a:t>
            </a:r>
            <a:r>
              <a:rPr lang="pl-PL" dirty="0" smtClean="0">
                <a:latin typeface="Baskerville Old Face" panose="02020602080505020303" pitchFamily="18" charset="0"/>
              </a:rPr>
              <a:t>zalet, jak zwinność i szybkość, które świetnie wykorzystuje podczas nauki. </a:t>
            </a:r>
            <a:r>
              <a:rPr lang="pl-PL" dirty="0">
                <a:latin typeface="Baskerville Old Face" panose="02020602080505020303" pitchFamily="18" charset="0"/>
              </a:rPr>
              <a:t>Chłopak cierpliwie pobiera lekcje u swojego mistrza, przeżywając z nim mnóstwo mrożących krew w żyłach przygód i bitew.</a:t>
            </a:r>
          </a:p>
          <a:p>
            <a:r>
              <a:rPr lang="pl-PL" dirty="0" err="1">
                <a:latin typeface="Baskerville Old Face" panose="02020602080505020303" pitchFamily="18" charset="0"/>
              </a:rPr>
              <a:t>Will</a:t>
            </a:r>
            <a:r>
              <a:rPr lang="pl-PL" dirty="0">
                <a:latin typeface="Baskerville Old Face" panose="02020602080505020303" pitchFamily="18" charset="0"/>
              </a:rPr>
              <a:t> w końcu osiąga status pełnoprawnego </a:t>
            </a:r>
            <a:r>
              <a:rPr lang="pl-PL" dirty="0" smtClean="0">
                <a:latin typeface="Baskerville Old Face" panose="02020602080505020303" pitchFamily="18" charset="0"/>
              </a:rPr>
              <a:t>Zwiadowcy </a:t>
            </a:r>
            <a:r>
              <a:rPr lang="pl-PL" dirty="0">
                <a:latin typeface="Baskerville Old Face" panose="02020602080505020303" pitchFamily="18" charset="0"/>
              </a:rPr>
              <a:t>i </a:t>
            </a:r>
            <a:r>
              <a:rPr lang="pl-PL" dirty="0" smtClean="0">
                <a:latin typeface="Baskerville Old Face" panose="02020602080505020303" pitchFamily="18" charset="0"/>
              </a:rPr>
              <a:t>działając w </a:t>
            </a:r>
            <a:r>
              <a:rPr lang="pl-PL" dirty="0">
                <a:latin typeface="Baskerville Old Face" panose="02020602080505020303" pitchFamily="18" charset="0"/>
              </a:rPr>
              <a:t>interesie </a:t>
            </a:r>
            <a:r>
              <a:rPr lang="pl-PL" dirty="0" smtClean="0">
                <a:latin typeface="Baskerville Old Face" panose="02020602080505020303" pitchFamily="18" charset="0"/>
              </a:rPr>
              <a:t>Królestwa</a:t>
            </a:r>
            <a:r>
              <a:rPr lang="pl-PL" dirty="0">
                <a:latin typeface="Baskerville Old Face" panose="02020602080505020303" pitchFamily="18" charset="0"/>
              </a:rPr>
              <a:t>. Chłopak jest zagorzałym patriotą, a miłość do ojczyzny jest jedną z najważniejszych, cenionych przez niego, wartości.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4865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6EC652-19AB-4AD2-9CAA-072D09A9E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3940" y="824219"/>
            <a:ext cx="9517732" cy="1850174"/>
          </a:xfrm>
        </p:spPr>
        <p:txBody>
          <a:bodyPr/>
          <a:lstStyle/>
          <a:p>
            <a:pPr algn="ctr"/>
            <a:r>
              <a:rPr lang="pl-PL" b="1" i="1" dirty="0" smtClean="0">
                <a:latin typeface="Baskerville Old Face" panose="02020602080505020303" pitchFamily="18" charset="0"/>
              </a:rPr>
              <a:t>Bohaterowie - </a:t>
            </a:r>
            <a:r>
              <a:rPr lang="pl-PL" b="1" i="1" dirty="0" err="1" smtClean="0">
                <a:latin typeface="Baskerville Old Face" panose="02020602080505020303" pitchFamily="18" charset="0"/>
              </a:rPr>
              <a:t>Will</a:t>
            </a:r>
            <a:r>
              <a:rPr lang="pl-PL" b="1" i="1" dirty="0" smtClean="0">
                <a:latin typeface="Baskerville Old Face" panose="02020602080505020303" pitchFamily="18" charset="0"/>
              </a:rPr>
              <a:t> </a:t>
            </a:r>
            <a:r>
              <a:rPr lang="pl-PL" b="1" i="1" dirty="0" err="1">
                <a:latin typeface="Baskerville Old Face" panose="02020602080505020303" pitchFamily="18" charset="0"/>
              </a:rPr>
              <a:t>Treaty</a:t>
            </a:r>
            <a:endParaRPr lang="pl-PL" b="1" i="1" dirty="0">
              <a:latin typeface="Baskerville Old Face" panose="02020602080505020303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ED166C-1CAE-4F15-A2C4-8C10E918A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986" y="2270289"/>
            <a:ext cx="7224302" cy="6719165"/>
          </a:xfrm>
        </p:spPr>
        <p:txBody>
          <a:bodyPr>
            <a:normAutofit/>
          </a:bodyPr>
          <a:lstStyle/>
          <a:p>
            <a:r>
              <a:rPr lang="pl-PL" b="1" dirty="0" err="1">
                <a:latin typeface="Baskerville Old Face" panose="02020602080505020303" pitchFamily="18" charset="0"/>
              </a:rPr>
              <a:t>Will</a:t>
            </a:r>
            <a:r>
              <a:rPr lang="pl-PL" b="1" dirty="0">
                <a:latin typeface="Baskerville Old Face" panose="02020602080505020303" pitchFamily="18" charset="0"/>
              </a:rPr>
              <a:t> </a:t>
            </a:r>
            <a:r>
              <a:rPr lang="pl-PL" b="1" dirty="0" err="1">
                <a:latin typeface="Baskerville Old Face" panose="02020602080505020303" pitchFamily="18" charset="0"/>
              </a:rPr>
              <a:t>Treaty</a:t>
            </a:r>
            <a:r>
              <a:rPr lang="pl-PL" dirty="0">
                <a:latin typeface="Baskerville Old Face" panose="02020602080505020303" pitchFamily="18" charset="0"/>
              </a:rPr>
              <a:t> – główny bohater serii. Wychował się w sierocińcu, nie wiedząc kim byli jego rodzice. Z powodu wątłej budowy, w Dniu Wyboru zostaje odrzucony przez Mistrzów Szkoły Rycerskiej i </a:t>
            </a:r>
            <a:r>
              <a:rPr lang="pl-PL" dirty="0" smtClean="0">
                <a:latin typeface="Baskerville Old Face" panose="02020602080505020303" pitchFamily="18" charset="0"/>
              </a:rPr>
              <a:t>Szkoły Ujeżdżania. Jest </a:t>
            </a:r>
            <a:r>
              <a:rPr lang="pl-PL" dirty="0">
                <a:latin typeface="Baskerville Old Face" panose="02020602080505020303" pitchFamily="18" charset="0"/>
              </a:rPr>
              <a:t>przekonany, że trafi do pracy na roli. Wtedy jednak jego przyszły mistrz pokazuje baronowi </a:t>
            </a:r>
            <a:r>
              <a:rPr lang="pl-PL" dirty="0" err="1">
                <a:latin typeface="Baskerville Old Face" panose="02020602080505020303" pitchFamily="18" charset="0"/>
              </a:rPr>
              <a:t>Araldowi</a:t>
            </a:r>
            <a:r>
              <a:rPr lang="pl-PL" dirty="0">
                <a:latin typeface="Baskerville Old Face" panose="02020602080505020303" pitchFamily="18" charset="0"/>
              </a:rPr>
              <a:t> tajemniczą kartkę. Podczas próby poznania jej treści, </a:t>
            </a:r>
            <a:r>
              <a:rPr lang="pl-PL" dirty="0" err="1">
                <a:latin typeface="Baskerville Old Face" panose="02020602080505020303" pitchFamily="18" charset="0"/>
              </a:rPr>
              <a:t>Will</a:t>
            </a:r>
            <a:r>
              <a:rPr lang="pl-PL" dirty="0">
                <a:latin typeface="Baskerville Old Face" panose="02020602080505020303" pitchFamily="18" charset="0"/>
              </a:rPr>
              <a:t> zostaje przyłapany i dowiaduje się, że wszystko było podstępem, aby sprawdzić umiejętności chłopaka – </a:t>
            </a:r>
            <a:r>
              <a:rPr lang="pl-PL" dirty="0" err="1">
                <a:latin typeface="Baskerville Old Face" panose="02020602080505020303" pitchFamily="18" charset="0"/>
              </a:rPr>
              <a:t>Will</a:t>
            </a:r>
            <a:r>
              <a:rPr lang="pl-PL" dirty="0">
                <a:latin typeface="Baskerville Old Face" panose="02020602080505020303" pitchFamily="18" charset="0"/>
              </a:rPr>
              <a:t> zdaje „egzamin” i zostaje przyjęty na czeladnika </a:t>
            </a:r>
            <a:r>
              <a:rPr lang="pl-PL" dirty="0" err="1">
                <a:latin typeface="Baskerville Old Face" panose="02020602080505020303" pitchFamily="18" charset="0"/>
              </a:rPr>
              <a:t>Halta</a:t>
            </a:r>
            <a:r>
              <a:rPr lang="pl-PL" dirty="0">
                <a:latin typeface="Baskerville Old Face" panose="02020602080505020303" pitchFamily="18" charset="0"/>
              </a:rPr>
              <a:t>, zwiadowcy z jego rodzinnego lenna </a:t>
            </a:r>
            <a:r>
              <a:rPr lang="pl-PL" dirty="0" err="1">
                <a:latin typeface="Baskerville Old Face" panose="02020602080505020303" pitchFamily="18" charset="0"/>
              </a:rPr>
              <a:t>Redmont</a:t>
            </a:r>
            <a:r>
              <a:rPr lang="pl-PL" dirty="0">
                <a:latin typeface="Baskerville Old Face" panose="02020602080505020303" pitchFamily="18" charset="0"/>
              </a:rPr>
              <a:t>. Pod koniec tomu pierwszego otrzymuje brązowy liść dębu i dowiaduje się prawdy o swoim ojcu, który był sierżantem wojsk królewskich. Zginął on, ratując życie </a:t>
            </a:r>
            <a:r>
              <a:rPr lang="pl-PL" dirty="0" err="1">
                <a:latin typeface="Baskerville Old Face" panose="02020602080505020303" pitchFamily="18" charset="0"/>
              </a:rPr>
              <a:t>Haltowi</a:t>
            </a:r>
            <a:r>
              <a:rPr lang="pl-PL" dirty="0">
                <a:latin typeface="Baskerville Old Face" panose="02020602080505020303" pitchFamily="18" charset="0"/>
              </a:rPr>
              <a:t>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BC3897B-CEB8-4B03-96DC-254889A5C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2288" y="2270289"/>
            <a:ext cx="4133250" cy="4122332"/>
          </a:xfrm>
          <a:prstGeom prst="rect">
            <a:avLst/>
          </a:prstGeom>
          <a:scene3d>
            <a:camera prst="orthographicFront"/>
            <a:lightRig rig="threePt" dir="t"/>
          </a:scene3d>
          <a:sp3d contourW="31750">
            <a:bevelB w="165100" prst="coolSlant"/>
          </a:sp3d>
        </p:spPr>
      </p:pic>
    </p:spTree>
    <p:extLst>
      <p:ext uri="{BB962C8B-B14F-4D97-AF65-F5344CB8AC3E}">
        <p14:creationId xmlns:p14="http://schemas.microsoft.com/office/powerpoint/2010/main" val="1337291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32990E-093D-487A-876B-AD7D72F2C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366" y="713397"/>
            <a:ext cx="9517732" cy="1128282"/>
          </a:xfrm>
        </p:spPr>
        <p:txBody>
          <a:bodyPr/>
          <a:lstStyle/>
          <a:p>
            <a:pPr algn="ctr"/>
            <a:r>
              <a:rPr lang="pl-PL" b="1" i="1" dirty="0" smtClean="0">
                <a:latin typeface="Baskerville Old Face" panose="02020602080505020303" pitchFamily="18" charset="0"/>
              </a:rPr>
              <a:t>Bohaterowie - </a:t>
            </a:r>
            <a:r>
              <a:rPr lang="pl-PL" b="1" i="1" dirty="0" err="1" smtClean="0">
                <a:latin typeface="Baskerville Old Face" panose="02020602080505020303" pitchFamily="18" charset="0"/>
              </a:rPr>
              <a:t>Halt</a:t>
            </a:r>
            <a:r>
              <a:rPr lang="pl-PL" b="1" i="1" dirty="0" smtClean="0">
                <a:latin typeface="Baskerville Old Face" panose="02020602080505020303" pitchFamily="18" charset="0"/>
              </a:rPr>
              <a:t> </a:t>
            </a:r>
            <a:r>
              <a:rPr lang="pl-PL" b="1" i="1" dirty="0" err="1">
                <a:latin typeface="Baskerville Old Face" panose="02020602080505020303" pitchFamily="18" charset="0"/>
              </a:rPr>
              <a:t>O’Carick</a:t>
            </a:r>
            <a:endParaRPr lang="pl-PL" b="1" i="1" dirty="0">
              <a:latin typeface="Baskerville Old Face" panose="02020602080505020303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1A6FCC-1D03-406F-857F-195D11430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367" y="2115952"/>
            <a:ext cx="6647382" cy="6860623"/>
          </a:xfrm>
        </p:spPr>
        <p:txBody>
          <a:bodyPr>
            <a:normAutofit/>
          </a:bodyPr>
          <a:lstStyle/>
          <a:p>
            <a:r>
              <a:rPr lang="pl-PL" b="1" dirty="0" err="1">
                <a:latin typeface="Baskerville Old Face" panose="02020602080505020303" pitchFamily="18" charset="0"/>
              </a:rPr>
              <a:t>Halt</a:t>
            </a:r>
            <a:r>
              <a:rPr lang="pl-PL" b="1" dirty="0">
                <a:latin typeface="Baskerville Old Face" panose="02020602080505020303" pitchFamily="18" charset="0"/>
              </a:rPr>
              <a:t> </a:t>
            </a:r>
            <a:r>
              <a:rPr lang="pl-PL" b="1" dirty="0" err="1">
                <a:latin typeface="Baskerville Old Face" panose="02020602080505020303" pitchFamily="18" charset="0"/>
              </a:rPr>
              <a:t>O’Carrick</a:t>
            </a:r>
            <a:r>
              <a:rPr lang="pl-PL" dirty="0">
                <a:latin typeface="Baskerville Old Face" panose="02020602080505020303" pitchFamily="18" charset="0"/>
              </a:rPr>
              <a:t> – mistrz Willa. </a:t>
            </a:r>
            <a:r>
              <a:rPr lang="pl-PL" dirty="0" smtClean="0">
                <a:latin typeface="Baskerville Old Face" panose="02020602080505020303" pitchFamily="18" charset="0"/>
              </a:rPr>
              <a:t>Był najlepszym łucznikiem </a:t>
            </a:r>
            <a:r>
              <a:rPr lang="pl-PL" dirty="0">
                <a:latin typeface="Baskerville Old Face" panose="02020602080505020303" pitchFamily="18" charset="0"/>
              </a:rPr>
              <a:t>w Korpusie Zwiadowców. </a:t>
            </a:r>
            <a:r>
              <a:rPr lang="pl-PL" dirty="0" smtClean="0">
                <a:latin typeface="Baskerville Old Face" panose="02020602080505020303" pitchFamily="18" charset="0"/>
              </a:rPr>
              <a:t>Po odbyciu szkolenia, tytuł </a:t>
            </a:r>
            <a:r>
              <a:rPr lang="pl-PL" dirty="0">
                <a:latin typeface="Baskerville Old Face" panose="02020602080505020303" pitchFamily="18" charset="0"/>
              </a:rPr>
              <a:t>ten </a:t>
            </a:r>
            <a:r>
              <a:rPr lang="pl-PL" dirty="0" smtClean="0">
                <a:latin typeface="Baskerville Old Face" panose="02020602080505020303" pitchFamily="18" charset="0"/>
              </a:rPr>
              <a:t>przejął </a:t>
            </a:r>
            <a:r>
              <a:rPr lang="pl-PL" dirty="0" err="1" smtClean="0">
                <a:latin typeface="Baskerville Old Face" panose="02020602080505020303" pitchFamily="18" charset="0"/>
              </a:rPr>
              <a:t>Will</a:t>
            </a:r>
            <a:r>
              <a:rPr lang="pl-PL" dirty="0" smtClean="0">
                <a:latin typeface="Baskerville Old Face" panose="02020602080505020303" pitchFamily="18" charset="0"/>
              </a:rPr>
              <a:t>. </a:t>
            </a:r>
            <a:r>
              <a:rPr lang="pl-PL" dirty="0" err="1" smtClean="0">
                <a:latin typeface="Baskerville Old Face" panose="02020602080505020303" pitchFamily="18" charset="0"/>
              </a:rPr>
              <a:t>Halt</a:t>
            </a:r>
            <a:r>
              <a:rPr lang="pl-PL" dirty="0" smtClean="0">
                <a:latin typeface="Baskerville Old Face" panose="02020602080505020303" pitchFamily="18" charset="0"/>
              </a:rPr>
              <a:t> Jest </a:t>
            </a:r>
            <a:r>
              <a:rPr lang="pl-PL" dirty="0">
                <a:latin typeface="Baskerville Old Face" panose="02020602080505020303" pitchFamily="18" charset="0"/>
              </a:rPr>
              <a:t>prawowitym królem </a:t>
            </a:r>
            <a:r>
              <a:rPr lang="pl-PL" dirty="0" err="1">
                <a:latin typeface="Baskerville Old Face" panose="02020602080505020303" pitchFamily="18" charset="0"/>
              </a:rPr>
              <a:t>Hibernii</a:t>
            </a:r>
            <a:r>
              <a:rPr lang="pl-PL" dirty="0">
                <a:latin typeface="Baskerville Old Face" panose="02020602080505020303" pitchFamily="18" charset="0"/>
              </a:rPr>
              <a:t>, do </a:t>
            </a:r>
            <a:r>
              <a:rPr lang="pl-PL" dirty="0" err="1">
                <a:latin typeface="Baskerville Old Face" panose="02020602080505020303" pitchFamily="18" charset="0"/>
              </a:rPr>
              <a:t>Araluenu</a:t>
            </a:r>
            <a:r>
              <a:rPr lang="pl-PL" dirty="0">
                <a:latin typeface="Baskerville Old Face" panose="02020602080505020303" pitchFamily="18" charset="0"/>
              </a:rPr>
              <a:t> uciekł przed swoim bratem-bliźniakiem – </a:t>
            </a:r>
            <a:r>
              <a:rPr lang="pl-PL" dirty="0" err="1">
                <a:latin typeface="Baskerville Old Face" panose="02020602080505020303" pitchFamily="18" charset="0"/>
              </a:rPr>
              <a:t>Ferrisem</a:t>
            </a:r>
            <a:r>
              <a:rPr lang="pl-PL" dirty="0">
                <a:latin typeface="Baskerville Old Face" panose="02020602080505020303" pitchFamily="18" charset="0"/>
              </a:rPr>
              <a:t>, który próbował go zabić. </a:t>
            </a:r>
            <a:r>
              <a:rPr lang="pl-PL" dirty="0" smtClean="0">
                <a:latin typeface="Baskerville Old Face" panose="02020602080505020303" pitchFamily="18" charset="0"/>
              </a:rPr>
              <a:t>Piętnaście </a:t>
            </a:r>
            <a:r>
              <a:rPr lang="pl-PL" dirty="0">
                <a:latin typeface="Baskerville Old Face" panose="02020602080505020303" pitchFamily="18" charset="0"/>
              </a:rPr>
              <a:t>lat przed akcją pierwszej książki, </a:t>
            </a:r>
            <a:r>
              <a:rPr lang="pl-PL" dirty="0" err="1" smtClean="0">
                <a:latin typeface="Baskerville Old Face" panose="02020602080505020303" pitchFamily="18" charset="0"/>
              </a:rPr>
              <a:t>Halt</a:t>
            </a:r>
            <a:r>
              <a:rPr lang="pl-PL" dirty="0" smtClean="0">
                <a:latin typeface="Baskerville Old Face" panose="02020602080505020303" pitchFamily="18" charset="0"/>
              </a:rPr>
              <a:t> udaremnił </a:t>
            </a:r>
            <a:r>
              <a:rPr lang="pl-PL" dirty="0">
                <a:latin typeface="Baskerville Old Face" panose="02020602080505020303" pitchFamily="18" charset="0"/>
              </a:rPr>
              <a:t>plany zbuntowanego lorda </a:t>
            </a:r>
            <a:r>
              <a:rPr lang="pl-PL" dirty="0" err="1" smtClean="0">
                <a:latin typeface="Baskerville Old Face" panose="02020602080505020303" pitchFamily="18" charset="0"/>
              </a:rPr>
              <a:t>Morgaratha</a:t>
            </a:r>
            <a:r>
              <a:rPr lang="pl-PL" dirty="0" smtClean="0">
                <a:latin typeface="Baskerville Old Face" panose="02020602080505020303" pitchFamily="18" charset="0"/>
              </a:rPr>
              <a:t>, który zamierzał zabić władcę. Dzięki temu zdobył zaufanie i stał się doradcą króla </a:t>
            </a:r>
            <a:r>
              <a:rPr lang="pl-PL" dirty="0">
                <a:latin typeface="Baskerville Old Face" panose="02020602080505020303" pitchFamily="18" charset="0"/>
              </a:rPr>
              <a:t>Duncana </a:t>
            </a:r>
            <a:r>
              <a:rPr lang="pl-PL" dirty="0" smtClean="0">
                <a:latin typeface="Baskerville Old Face" panose="02020602080505020303" pitchFamily="18" charset="0"/>
              </a:rPr>
              <a:t>(władcy Królestwa </a:t>
            </a:r>
            <a:r>
              <a:rPr lang="pl-PL" dirty="0" err="1" smtClean="0">
                <a:latin typeface="Baskerville Old Face" panose="02020602080505020303" pitchFamily="18" charset="0"/>
              </a:rPr>
              <a:t>Araluen</a:t>
            </a:r>
            <a:r>
              <a:rPr lang="pl-PL" dirty="0" smtClean="0">
                <a:latin typeface="Baskerville Old Face" panose="02020602080505020303" pitchFamily="18" charset="0"/>
              </a:rPr>
              <a:t>). </a:t>
            </a:r>
            <a:r>
              <a:rPr lang="pl-PL" dirty="0" err="1" smtClean="0">
                <a:latin typeface="Baskerville Old Face" panose="02020602080505020303" pitchFamily="18" charset="0"/>
              </a:rPr>
              <a:t>Halt</a:t>
            </a:r>
            <a:r>
              <a:rPr lang="pl-PL" dirty="0" smtClean="0">
                <a:latin typeface="Baskerville Old Face" panose="02020602080505020303" pitchFamily="18" charset="0"/>
              </a:rPr>
              <a:t> należy </a:t>
            </a:r>
            <a:r>
              <a:rPr lang="pl-PL" dirty="0">
                <a:latin typeface="Baskerville Old Face" panose="02020602080505020303" pitchFamily="18" charset="0"/>
              </a:rPr>
              <a:t>do starszych rangą Zwiadowców. 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541C03FD-5389-40E3-9E53-670D9E2A8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116" y="2115952"/>
            <a:ext cx="4306603" cy="4306603"/>
          </a:xfrm>
          <a:prstGeom prst="rect">
            <a:avLst/>
          </a:prstGeom>
          <a:scene3d>
            <a:camera prst="orthographicFront"/>
            <a:lightRig rig="threePt" dir="t"/>
          </a:scene3d>
          <a:sp3d contourW="31750">
            <a:bevelB w="165100" prst="coolSlant"/>
          </a:sp3d>
        </p:spPr>
      </p:pic>
    </p:spTree>
    <p:extLst>
      <p:ext uri="{BB962C8B-B14F-4D97-AF65-F5344CB8AC3E}">
        <p14:creationId xmlns:p14="http://schemas.microsoft.com/office/powerpoint/2010/main" val="15558987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7F1C45-F3A1-48A6-A7AD-D77EE70C5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9882" y="695431"/>
            <a:ext cx="9517732" cy="1850174"/>
          </a:xfrm>
        </p:spPr>
        <p:txBody>
          <a:bodyPr/>
          <a:lstStyle/>
          <a:p>
            <a:pPr algn="ctr"/>
            <a:r>
              <a:rPr lang="pl-PL" b="1" i="1" dirty="0" smtClean="0">
                <a:latin typeface="Baskerville Old Face" panose="02020602080505020303" pitchFamily="18" charset="0"/>
              </a:rPr>
              <a:t>Bohaterowie - </a:t>
            </a:r>
            <a:r>
              <a:rPr lang="pl-PL" b="1" i="1" dirty="0" err="1" smtClean="0">
                <a:latin typeface="Baskerville Old Face" panose="02020602080505020303" pitchFamily="18" charset="0"/>
              </a:rPr>
              <a:t>Horace</a:t>
            </a:r>
            <a:r>
              <a:rPr lang="pl-PL" b="1" i="1" dirty="0" smtClean="0">
                <a:latin typeface="Baskerville Old Face" panose="02020602080505020303" pitchFamily="18" charset="0"/>
              </a:rPr>
              <a:t> </a:t>
            </a:r>
            <a:r>
              <a:rPr lang="pl-PL" b="1" i="1" dirty="0">
                <a:latin typeface="Baskerville Old Face" panose="02020602080505020303" pitchFamily="18" charset="0"/>
              </a:rPr>
              <a:t>Altman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67B0EF-7236-4646-9AE4-1DD6EE8E3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0853" y="2360650"/>
            <a:ext cx="6183743" cy="4426515"/>
          </a:xfrm>
        </p:spPr>
        <p:txBody>
          <a:bodyPr>
            <a:normAutofit lnSpcReduction="10000"/>
          </a:bodyPr>
          <a:lstStyle/>
          <a:p>
            <a:r>
              <a:rPr lang="pl-PL" dirty="0">
                <a:latin typeface="Baskerville Old Face" panose="02020602080505020303" pitchFamily="18" charset="0"/>
              </a:rPr>
              <a:t>sir </a:t>
            </a:r>
            <a:r>
              <a:rPr lang="pl-PL" b="1" dirty="0" err="1">
                <a:latin typeface="Baskerville Old Face" panose="02020602080505020303" pitchFamily="18" charset="0"/>
              </a:rPr>
              <a:t>Horace</a:t>
            </a:r>
            <a:r>
              <a:rPr lang="pl-PL" b="1" dirty="0">
                <a:latin typeface="Baskerville Old Face" panose="02020602080505020303" pitchFamily="18" charset="0"/>
              </a:rPr>
              <a:t> Altman</a:t>
            </a:r>
            <a:r>
              <a:rPr lang="pl-PL" dirty="0" smtClean="0">
                <a:latin typeface="Baskerville Old Face" panose="02020602080505020303" pitchFamily="18" charset="0"/>
              </a:rPr>
              <a:t>/ </a:t>
            </a:r>
            <a:r>
              <a:rPr lang="pl-PL" b="1" dirty="0" smtClean="0">
                <a:latin typeface="Baskerville Old Face" panose="02020602080505020303" pitchFamily="18" charset="0"/>
              </a:rPr>
              <a:t>Rycerz </a:t>
            </a:r>
            <a:r>
              <a:rPr lang="pl-PL" b="1" dirty="0">
                <a:latin typeface="Baskerville Old Face" panose="02020602080505020303" pitchFamily="18" charset="0"/>
              </a:rPr>
              <a:t>Dębowego Liścia</a:t>
            </a:r>
            <a:r>
              <a:rPr lang="pl-PL" dirty="0">
                <a:latin typeface="Baskerville Old Face" panose="02020602080505020303" pitchFamily="18" charset="0"/>
              </a:rPr>
              <a:t> –  w przeciwieństwie do </a:t>
            </a:r>
            <a:r>
              <a:rPr lang="pl-PL" dirty="0" smtClean="0">
                <a:latin typeface="Baskerville Old Face" panose="02020602080505020303" pitchFamily="18" charset="0"/>
              </a:rPr>
              <a:t>Willa w Dniu Wyboru </a:t>
            </a:r>
            <a:r>
              <a:rPr lang="pl-PL" dirty="0">
                <a:latin typeface="Baskerville Old Face" panose="02020602080505020303" pitchFamily="18" charset="0"/>
              </a:rPr>
              <a:t>zostaje przyjęty do Szkoły </a:t>
            </a:r>
            <a:r>
              <a:rPr lang="pl-PL" dirty="0" smtClean="0">
                <a:latin typeface="Baskerville Old Face" panose="02020602080505020303" pitchFamily="18" charset="0"/>
              </a:rPr>
              <a:t>Rycerskiej, gdzie jest bardzo zdolnym uczniem. W </a:t>
            </a:r>
            <a:r>
              <a:rPr lang="pl-PL" dirty="0">
                <a:latin typeface="Baskerville Old Face" panose="02020602080505020303" pitchFamily="18" charset="0"/>
              </a:rPr>
              <a:t>pierwszym </a:t>
            </a:r>
            <a:r>
              <a:rPr lang="pl-PL" dirty="0" smtClean="0">
                <a:latin typeface="Baskerville Old Face" panose="02020602080505020303" pitchFamily="18" charset="0"/>
              </a:rPr>
              <a:t>tomie opowieści chłopcy nie przepadają za sobą. </a:t>
            </a:r>
            <a:r>
              <a:rPr lang="pl-PL" dirty="0" err="1" smtClean="0">
                <a:latin typeface="Baskerville Old Face" panose="02020602080505020303" pitchFamily="18" charset="0"/>
              </a:rPr>
              <a:t>Horace</a:t>
            </a:r>
            <a:r>
              <a:rPr lang="pl-PL" dirty="0" smtClean="0">
                <a:latin typeface="Baskerville Old Face" panose="02020602080505020303" pitchFamily="18" charset="0"/>
              </a:rPr>
              <a:t> wręcz prześladuje Willa, jednak wszystko się zmienia, kiedy </a:t>
            </a:r>
            <a:r>
              <a:rPr lang="pl-PL" dirty="0" err="1" smtClean="0">
                <a:latin typeface="Baskerville Old Face" panose="02020602080505020303" pitchFamily="18" charset="0"/>
              </a:rPr>
              <a:t>Will</a:t>
            </a:r>
            <a:r>
              <a:rPr lang="pl-PL" dirty="0" smtClean="0">
                <a:latin typeface="Baskerville Old Face" panose="02020602080505020303" pitchFamily="18" charset="0"/>
              </a:rPr>
              <a:t> staje w obronie Horacego, gdy ten jest bity przez innych chłopców. Od tej pory są oddanymi przyjaciółmi.</a:t>
            </a:r>
            <a:endParaRPr lang="pl-PL" dirty="0">
              <a:latin typeface="Baskerville Old Face" panose="02020602080505020303" pitchFamily="18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8C9269F-4497-45D2-A046-56B371259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955" y="2360651"/>
            <a:ext cx="4276512" cy="3796753"/>
          </a:xfrm>
          <a:prstGeom prst="rect">
            <a:avLst/>
          </a:prstGeom>
          <a:scene3d>
            <a:camera prst="orthographicFront"/>
            <a:lightRig rig="threePt" dir="t"/>
          </a:scene3d>
          <a:sp3d contourW="31750">
            <a:bevelB w="165100" prst="coolSlant"/>
          </a:sp3d>
        </p:spPr>
      </p:pic>
    </p:spTree>
    <p:extLst>
      <p:ext uri="{BB962C8B-B14F-4D97-AF65-F5344CB8AC3E}">
        <p14:creationId xmlns:p14="http://schemas.microsoft.com/office/powerpoint/2010/main" val="23641753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7F1C45-F3A1-48A6-A7AD-D77EE70C5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9881" y="888613"/>
            <a:ext cx="9517732" cy="1275038"/>
          </a:xfrm>
        </p:spPr>
        <p:txBody>
          <a:bodyPr/>
          <a:lstStyle/>
          <a:p>
            <a:pPr algn="ctr"/>
            <a:r>
              <a:rPr lang="pl-PL" b="1" i="1" dirty="0" smtClean="0">
                <a:latin typeface="Baskerville Old Face" panose="02020602080505020303" pitchFamily="18" charset="0"/>
              </a:rPr>
              <a:t>Dlaczego lubię „Zwiadowców”</a:t>
            </a:r>
            <a:endParaRPr lang="pl-PL" b="1" i="1" dirty="0">
              <a:latin typeface="Baskerville Old Face" panose="02020602080505020303" pitchFamily="18" charset="0"/>
            </a:endParaRP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1E67B0EF-7236-4646-9AE4-1DD6EE8E391B}"/>
              </a:ext>
            </a:extLst>
          </p:cNvPr>
          <p:cNvSpPr txBox="1">
            <a:spLocks/>
          </p:cNvSpPr>
          <p:nvPr/>
        </p:nvSpPr>
        <p:spPr>
          <a:xfrm>
            <a:off x="1620853" y="2360650"/>
            <a:ext cx="9673919" cy="54241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95285" indent="-495285" algn="l" defTabSz="660380" rtl="0" eaLnBrk="1" latinLnBrk="0" hangingPunct="1">
              <a:spcBef>
                <a:spcPts val="1444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073117" indent="-412737" algn="l" defTabSz="660380" rtl="0" eaLnBrk="1" latinLnBrk="0" hangingPunct="1">
              <a:spcBef>
                <a:spcPts val="1444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31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50949" indent="-330190" algn="l" defTabSz="660380" rtl="0" eaLnBrk="1" latinLnBrk="0" hangingPunct="1">
              <a:spcBef>
                <a:spcPts val="1444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2022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311329" indent="-330190" algn="l" defTabSz="660380" rtl="0" eaLnBrk="1" latinLnBrk="0" hangingPunct="1">
              <a:spcBef>
                <a:spcPts val="1444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3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971709" indent="-330190" algn="l" defTabSz="660380" rtl="0" eaLnBrk="1" latinLnBrk="0" hangingPunct="1">
              <a:spcBef>
                <a:spcPts val="1444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3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632088" indent="-330190" algn="l" defTabSz="660380" rtl="0" eaLnBrk="1" latinLnBrk="0" hangingPunct="1">
              <a:spcBef>
                <a:spcPts val="1444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3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292468" indent="-330190" algn="l" defTabSz="660380" rtl="0" eaLnBrk="1" latinLnBrk="0" hangingPunct="1">
              <a:spcBef>
                <a:spcPts val="1444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3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952848" indent="-330190" algn="l" defTabSz="660380" rtl="0" eaLnBrk="1" latinLnBrk="0" hangingPunct="1">
              <a:spcBef>
                <a:spcPts val="1444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3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613227" indent="-330190" algn="l" defTabSz="660380" rtl="0" eaLnBrk="1" latinLnBrk="0" hangingPunct="1">
              <a:spcBef>
                <a:spcPts val="1444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3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latin typeface="Baskerville Old Face" panose="02020602080505020303" pitchFamily="18" charset="0"/>
              </a:rPr>
              <a:t>Bardzo lubię książki </a:t>
            </a:r>
            <a:r>
              <a:rPr lang="pl-PL" dirty="0" err="1" smtClean="0">
                <a:latin typeface="Baskerville Old Face" panose="02020602080505020303" pitchFamily="18" charset="0"/>
              </a:rPr>
              <a:t>fantasy</a:t>
            </a:r>
            <a:r>
              <a:rPr lang="pl-PL" dirty="0" smtClean="0">
                <a:latin typeface="Baskerville Old Face" panose="02020602080505020303" pitchFamily="18" charset="0"/>
              </a:rPr>
              <a:t>, ponieważ przedstawiają świat, którego nigdzie indziej nie można spotkać. Zainteresował mnie też świat wykreowany przez autora książki, ponieważ pokazany jest oczami nastolatka, takiego jak ja.</a:t>
            </a:r>
          </a:p>
          <a:p>
            <a:r>
              <a:rPr lang="pl-PL" dirty="0" smtClean="0">
                <a:latin typeface="Baskerville Old Face" panose="02020602080505020303" pitchFamily="18" charset="0"/>
              </a:rPr>
              <a:t>Zaciekawiły mnie losy Willa i reszty bohaterów. Akcja powieści jest szybka, tajemnicza i bardzo zabawna. </a:t>
            </a:r>
          </a:p>
          <a:p>
            <a:r>
              <a:rPr lang="pl-PL" dirty="0">
                <a:latin typeface="Baskerville Old Face" panose="02020602080505020303" pitchFamily="18" charset="0"/>
              </a:rPr>
              <a:t>Najbardziej podobała mi się końcówka, w której </a:t>
            </a:r>
            <a:r>
              <a:rPr lang="pl-PL" dirty="0" err="1">
                <a:latin typeface="Baskerville Old Face" panose="02020602080505020303" pitchFamily="18" charset="0"/>
              </a:rPr>
              <a:t>Will</a:t>
            </a:r>
            <a:r>
              <a:rPr lang="pl-PL" dirty="0">
                <a:latin typeface="Baskerville Old Face" panose="02020602080505020303" pitchFamily="18" charset="0"/>
              </a:rPr>
              <a:t> staje się bohaterem i dzięki swojej odwadze ratuje z opresji swoich przyjaciół.</a:t>
            </a:r>
          </a:p>
          <a:p>
            <a:r>
              <a:rPr lang="pl-PL" dirty="0" smtClean="0">
                <a:latin typeface="Baskerville Old Face" panose="02020602080505020303" pitchFamily="18" charset="0"/>
              </a:rPr>
              <a:t>Podczas swoich przygód chłopcy przekonują się jak bardzo ważny jest honor, odwaga i przyjaźń. A to dla mnie też są ważne wartości.</a:t>
            </a:r>
          </a:p>
          <a:p>
            <a:r>
              <a:rPr lang="pl-PL" dirty="0" smtClean="0">
                <a:latin typeface="Baskerville Old Face" panose="02020602080505020303" pitchFamily="18" charset="0"/>
              </a:rPr>
              <a:t>Jest to książka, którą polecam innym nastolatkom.</a:t>
            </a:r>
          </a:p>
          <a:p>
            <a:r>
              <a:rPr lang="pl-PL" dirty="0" smtClean="0">
                <a:latin typeface="Baskerville Old Face" panose="02020602080505020303" pitchFamily="18" charset="0"/>
              </a:rPr>
              <a:t>A poza tym …</a:t>
            </a:r>
          </a:p>
          <a:p>
            <a:pPr marL="0" indent="0">
              <a:buFont typeface="Wingdings 3" charset="2"/>
              <a:buNone/>
            </a:pPr>
            <a:endParaRPr lang="pl-PL" dirty="0" smtClean="0">
              <a:latin typeface="Baskerville Old Face" panose="02020602080505020303" pitchFamily="18" charset="0"/>
            </a:endParaRPr>
          </a:p>
          <a:p>
            <a:pPr marL="0" indent="0">
              <a:buFont typeface="Wingdings 3" charset="2"/>
              <a:buNone/>
            </a:pPr>
            <a:endParaRPr lang="pl-PL" dirty="0" smtClean="0">
              <a:latin typeface="Baskerville Old Face" panose="02020602080505020303" pitchFamily="18" charset="0"/>
            </a:endParaRPr>
          </a:p>
          <a:p>
            <a:endParaRPr lang="pl-PL" dirty="0" smtClean="0">
              <a:latin typeface="Baskerville Old Face" panose="02020602080505020303" pitchFamily="18" charset="0"/>
            </a:endParaRPr>
          </a:p>
          <a:p>
            <a:endParaRPr lang="pl-PL" dirty="0" smtClean="0">
              <a:latin typeface="Baskerville Old Face" panose="02020602080505020303" pitchFamily="18" charset="0"/>
            </a:endParaRPr>
          </a:p>
          <a:p>
            <a:endParaRPr lang="pl-PL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972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7F1C45-F3A1-48A6-A7AD-D77EE70C5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9881" y="888613"/>
            <a:ext cx="9517732" cy="1275038"/>
          </a:xfrm>
        </p:spPr>
        <p:txBody>
          <a:bodyPr/>
          <a:lstStyle/>
          <a:p>
            <a:pPr algn="ctr"/>
            <a:r>
              <a:rPr lang="pl-PL" b="1" i="1" dirty="0" smtClean="0">
                <a:latin typeface="Baskerville Old Face" panose="02020602080505020303" pitchFamily="18" charset="0"/>
              </a:rPr>
              <a:t>A poza tym …</a:t>
            </a:r>
            <a:endParaRPr lang="pl-PL" b="1" i="1" dirty="0">
              <a:latin typeface="Baskerville Old Face" panose="02020602080505020303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67B0EF-7236-4646-9AE4-1DD6EE8E3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0854" y="2360650"/>
            <a:ext cx="5381526" cy="1837863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Baskerville Old Face" panose="02020602080505020303" pitchFamily="18" charset="0"/>
              </a:rPr>
              <a:t>A poza tym, to dopiero początek, bo w serii zostało wydanych 14 tomów. Obecnie czytam 4. księgę.</a:t>
            </a:r>
            <a:endParaRPr lang="pl-PL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pl-PL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pl-PL" dirty="0" smtClean="0">
              <a:latin typeface="Baskerville Old Face" panose="02020602080505020303" pitchFamily="18" charset="0"/>
            </a:endParaRPr>
          </a:p>
          <a:p>
            <a:endParaRPr lang="pl-PL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pl-PL" dirty="0" smtClean="0">
              <a:latin typeface="Baskerville Old Face" panose="02020602080505020303" pitchFamily="18" charset="0"/>
            </a:endParaRPr>
          </a:p>
          <a:p>
            <a:endParaRPr lang="pl-PL" dirty="0">
              <a:latin typeface="Baskerville Old Face" panose="02020602080505020303" pitchFamily="18" charset="0"/>
            </a:endParaRPr>
          </a:p>
        </p:txBody>
      </p:sp>
      <p:pic>
        <p:nvPicPr>
          <p:cNvPr id="56" name="Obraz 55"/>
          <p:cNvPicPr>
            <a:picLocks noChangeAspect="1"/>
          </p:cNvPicPr>
          <p:nvPr/>
        </p:nvPicPr>
        <p:blipFill rotWithShape="1">
          <a:blip r:embed="rId2"/>
          <a:srcRect l="19284" t="20799" r="50058" b="17680"/>
          <a:stretch/>
        </p:blipFill>
        <p:spPr>
          <a:xfrm>
            <a:off x="7002380" y="2185681"/>
            <a:ext cx="5606716" cy="6328610"/>
          </a:xfrm>
          <a:prstGeom prst="rect">
            <a:avLst/>
          </a:prstGeom>
          <a:scene3d>
            <a:camera prst="orthographicFront"/>
            <a:lightRig rig="contrasting" dir="t"/>
          </a:scene3d>
          <a:sp3d contourW="31750">
            <a:bevelB w="177800" h="101600" prst="artDeco"/>
          </a:sp3d>
        </p:spPr>
      </p:pic>
    </p:spTree>
    <p:extLst>
      <p:ext uri="{BB962C8B-B14F-4D97-AF65-F5344CB8AC3E}">
        <p14:creationId xmlns:p14="http://schemas.microsoft.com/office/powerpoint/2010/main" val="598434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205</TotalTime>
  <Words>287</Words>
  <Application>Microsoft Office PowerPoint</Application>
  <PresentationFormat>Niestandardowy</PresentationFormat>
  <Paragraphs>33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Baskerville Old Face</vt:lpstr>
      <vt:lpstr>Century Gothic</vt:lpstr>
      <vt:lpstr>Wingdings 3</vt:lpstr>
      <vt:lpstr>Smuga</vt:lpstr>
      <vt:lpstr>LEKTUROWNIK „Zwiadowcy” Ruiny Gorlanu Opowieść o rycerskim honorze, odwadze i przyjaźni</vt:lpstr>
      <vt:lpstr>Autor - John Flanagan</vt:lpstr>
      <vt:lpstr>Świat przedstawiony</vt:lpstr>
      <vt:lpstr>Fabuła</vt:lpstr>
      <vt:lpstr>Bohaterowie - Will Treaty</vt:lpstr>
      <vt:lpstr>Bohaterowie - Halt O’Carick</vt:lpstr>
      <vt:lpstr>Bohaterowie - Horace Altman</vt:lpstr>
      <vt:lpstr>Dlaczego lubię „Zwiadowców”</vt:lpstr>
      <vt:lpstr>A poza tym …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Zwiadowcy</dc:title>
  <dc:creator>HOME</dc:creator>
  <cp:lastModifiedBy>Dyrektor</cp:lastModifiedBy>
  <cp:revision>25</cp:revision>
  <dcterms:created xsi:type="dcterms:W3CDTF">2020-04-02T14:53:14Z</dcterms:created>
  <dcterms:modified xsi:type="dcterms:W3CDTF">2020-04-06T07:37:21Z</dcterms:modified>
</cp:coreProperties>
</file>