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5" r:id="rId3"/>
    <p:sldId id="266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77050" cy="96535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6F1BE4F4-C4AA-481A-8360-C43B8E3F751A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F958B4BC-B6E4-4CB8-9354-860097EB15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18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8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9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4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6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1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8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5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95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3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43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5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3272-2061-4481-9AAD-FB8C27895325}" type="datetimeFigureOut">
              <a:rPr lang="sk-SK" smtClean="0"/>
              <a:t>27.03.2018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F8A6-5904-4246-920D-76C4493594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1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Y1MDOerru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" y="63267"/>
            <a:ext cx="8928992" cy="6624736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54744"/>
            <a:ext cx="2952328" cy="413325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2097"/>
            <a:ext cx="2446020" cy="223266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4540029" y="1415678"/>
            <a:ext cx="35634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Elektromagnetická </a:t>
            </a:r>
          </a:p>
          <a:p>
            <a:pPr algn="ctr"/>
            <a:r>
              <a:rPr lang="cs-CZ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Indukcia</a:t>
            </a:r>
            <a:endParaRPr lang="cs-CZ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Spracoval</a:t>
            </a:r>
            <a:r>
              <a:rPr lang="cs-C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T. </a:t>
            </a:r>
            <a:r>
              <a:rPr lang="cs-CZ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Pekar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468">
            <a:off x="401502" y="4266236"/>
            <a:ext cx="1817475" cy="11038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4097"/>
            <a:ext cx="1707866" cy="12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1844240"/>
            <a:ext cx="7560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H.CH.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Oersted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zistil, že ak vodičom prechádza elektrický prúd, vzniká v jeho okolí magnetické pole. </a:t>
            </a:r>
            <a:endParaRPr lang="sk-SK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/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Anglický fyzik </a:t>
            </a:r>
            <a:r>
              <a:rPr lang="sk-SK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Michael </a:t>
            </a:r>
            <a:r>
              <a:rPr lang="sk-SK" sz="2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Faraday</a:t>
            </a:r>
            <a:r>
              <a:rPr lang="sk-SK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sa zaoberal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opačnou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otázkou,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či je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možné,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aby pomocou magnetického poľa vznikol v uzavretom obvode elektrický prúd. </a:t>
            </a:r>
            <a:endParaRPr lang="sk-SK" sz="2200" dirty="0" smtClean="0">
              <a:latin typeface="Calibri" pitchFamily="34" charset="0"/>
              <a:cs typeface="Calibri" pitchFamily="34" charset="0"/>
            </a:endParaRPr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41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810905"/>
            <a:ext cx="7525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Faradayov</a:t>
            </a:r>
            <a:r>
              <a:rPr lang="sk-SK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experiment</a:t>
            </a:r>
            <a:r>
              <a:rPr lang="sk-SK" dirty="0">
                <a:latin typeface="Calibri" pitchFamily="34" charset="0"/>
                <a:cs typeface="Calibri" pitchFamily="34" charset="0"/>
              </a:rPr>
              <a:t>: 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sk-SK" dirty="0">
                <a:latin typeface="Calibri" pitchFamily="34" charset="0"/>
                <a:cs typeface="Calibri" pitchFamily="34" charset="0"/>
              </a:rPr>
              <a:t>pravej strane  je batéria,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ktorá vytvára </a:t>
            </a:r>
            <a:r>
              <a:rPr lang="sk-SK" dirty="0">
                <a:latin typeface="Calibri" pitchFamily="34" charset="0"/>
                <a:cs typeface="Calibri" pitchFamily="34" charset="0"/>
              </a:rPr>
              <a:t>prúd, ktorý prechádza cez malú cievku a vytvára magnetické pole. 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Keď </a:t>
            </a:r>
            <a:r>
              <a:rPr lang="sk-SK" dirty="0">
                <a:latin typeface="Calibri" pitchFamily="34" charset="0"/>
                <a:cs typeface="Calibri" pitchFamily="34" charset="0"/>
              </a:rPr>
              <a:t>je malá cievka vzhľadom  na veľkú v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pokoji</a:t>
            </a:r>
            <a:r>
              <a:rPr lang="sk-SK" dirty="0">
                <a:latin typeface="Calibri" pitchFamily="34" charset="0"/>
                <a:cs typeface="Calibri" pitchFamily="34" charset="0"/>
              </a:rPr>
              <a:t>, nevzniká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žiadny</a:t>
            </a:r>
            <a:r>
              <a:rPr lang="sk-SK" dirty="0">
                <a:latin typeface="Calibri" pitchFamily="34" charset="0"/>
                <a:cs typeface="Calibri" pitchFamily="34" charset="0"/>
              </a:rPr>
              <a:t> prúd. 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Ak </a:t>
            </a:r>
            <a:r>
              <a:rPr lang="sk-SK" dirty="0">
                <a:latin typeface="Calibri" pitchFamily="34" charset="0"/>
                <a:cs typeface="Calibri" pitchFamily="34" charset="0"/>
              </a:rPr>
              <a:t>je však malá cievka zasunutá do veľkej cievky a späť vysunutá,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zmena</a:t>
            </a:r>
            <a:r>
              <a:rPr lang="sk-SK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magnetického</a:t>
            </a:r>
            <a:r>
              <a:rPr lang="sk-SK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poľa</a:t>
            </a:r>
            <a:r>
              <a:rPr lang="sk-SK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indukuje</a:t>
            </a:r>
            <a:r>
              <a:rPr lang="sk-SK" dirty="0">
                <a:latin typeface="Calibri" pitchFamily="34" charset="0"/>
                <a:cs typeface="Calibri" pitchFamily="34" charset="0"/>
              </a:rPr>
              <a:t> (vytvára)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prúd</a:t>
            </a:r>
            <a:r>
              <a:rPr lang="sk-SK" dirty="0">
                <a:latin typeface="Calibri" pitchFamily="34" charset="0"/>
                <a:cs typeface="Calibri" pitchFamily="34" charset="0"/>
              </a:rPr>
              <a:t> vo veľkej cievke, ktorá je pripojená na galvanometer. Tento prúd vychýli ihlu v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galvanometri.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1028"/>
            <a:ext cx="31921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4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548680"/>
            <a:ext cx="6480719" cy="672030"/>
          </a:xfrm>
        </p:spPr>
        <p:txBody>
          <a:bodyPr>
            <a:normAutofit fontScale="92500" lnSpcReduction="20000"/>
          </a:bodyPr>
          <a:lstStyle/>
          <a:p>
            <a:pPr marL="1616075" lvl="4" indent="-1349375" algn="ctr" eaLnBrk="1" hangingPunct="1">
              <a:buFontTx/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Michael FARADAY (1791 -1867)  anglický fyzik a chemik. </a:t>
            </a:r>
          </a:p>
          <a:p>
            <a:pPr marL="1616075" lvl="4" indent="-1349375" algn="ctr" eaLnBrk="1" hangingPunct="1">
              <a:buFontTx/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Objaviteľ elektromagnetickej indukcie.</a:t>
            </a:r>
          </a:p>
          <a:p>
            <a:pPr marL="1616075" indent="-1349375" eaLnBrk="1" hangingPunct="1">
              <a:buFontTx/>
              <a:buNone/>
            </a:pPr>
            <a:endParaRPr lang="sk-SK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Obdĺžnik 7"/>
          <p:cNvSpPr>
            <a:spLocks noChangeArrowheads="1"/>
          </p:cNvSpPr>
          <p:nvPr/>
        </p:nvSpPr>
        <p:spPr bwMode="auto">
          <a:xfrm>
            <a:off x="2249618" y="1268760"/>
            <a:ext cx="6426837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k-SK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synom londýnskeho kováča. Ako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ročný sa učil za </a:t>
            </a:r>
            <a:r>
              <a:rPr lang="sk-SK" sz="2000" b="1" dirty="0" smtClean="0">
                <a:latin typeface="Calibri" pitchFamily="34" charset="0"/>
                <a:cs typeface="Calibri" pitchFamily="34" charset="0"/>
              </a:rPr>
              <a:t>knihovníka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 V priebehu nasledujúcich siedmich rokov sa tak mohol intenzívne zaoberať čítaním kníh a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vedou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ale len ako samouk so základným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vzdelaním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. Keď mal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21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ro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kov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bol prijatý za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pomocníka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(umýval fľaše) a neskôr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laboranta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do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vedecké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inštitútu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kde popri svojich povinnostiach sa po práci venoval i vlastným výskumom. Pracovitosťou a vedeckými výsledkami si získal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také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uznanie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že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tam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začať prednášať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neskôr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sa stal riaditeľom inštitútu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k-SK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Faraday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vyu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žil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elektromagnetickú indukciu ku konštrukcii elektrického dynama, ktoré je predchodcom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moderných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generátorov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oblasti elektrostatiky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presadzoval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Faraday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názor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že náboje sa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drž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ia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len na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povrchu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vodičov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zatiaľ čo vo vnútri vodiča je nulová intenzita elektrického poľa. Tak vynašiel Faradayovu klietku, ktorá zachránila "život" nejednému človeku alebo citlivému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elektronickému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zariadeniu.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052736"/>
            <a:ext cx="1668780" cy="188976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6" y="3822172"/>
            <a:ext cx="1709788" cy="21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ĺžnik 3"/>
          <p:cNvSpPr>
            <a:spLocks noChangeArrowheads="1"/>
          </p:cNvSpPr>
          <p:nvPr/>
        </p:nvSpPr>
        <p:spPr bwMode="auto">
          <a:xfrm>
            <a:off x="741785" y="649783"/>
            <a:ext cx="457069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 pripojíme cievku k svorkám ampérmetra, v ktorom ručička ukazuje nulovú hodnotu, vytvoríme uzavretý elektrický obvod. Začneme v okolí cievky pohybovať tyčovým magnetom, čím budeme v jej okolí meniť magnetické pole. Pozorujeme, že ručička na ampérmetri sa vychýli o určitú hodnotu.</a:t>
            </a: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647192"/>
            <a:ext cx="4392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>
                <a:latin typeface="Calibri" pitchFamily="34" charset="0"/>
                <a:cs typeface="Calibri" pitchFamily="34" charset="0"/>
              </a:rPr>
              <a:t>Pripojme cievku ku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galvanometru.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sz="2200" dirty="0" smtClean="0">
                <a:latin typeface="Calibri" pitchFamily="34" charset="0"/>
                <a:cs typeface="Calibri" pitchFamily="34" charset="0"/>
              </a:rPr>
              <a:t>Ak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zasúvame magnet do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cievky,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alebo ho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vysúvame,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ručička galvanometra sa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vychýli.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sz="2200" dirty="0" smtClean="0">
                <a:latin typeface="Calibri" pitchFamily="34" charset="0"/>
                <a:cs typeface="Calibri" pitchFamily="34" charset="0"/>
              </a:rPr>
              <a:t>Veľkosť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výchylky závisí od rýchlosti tejto  činnosti. </a:t>
            </a:r>
            <a:endParaRPr lang="sk-SK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sz="2200" dirty="0" smtClean="0">
                <a:latin typeface="Calibri" pitchFamily="34" charset="0"/>
                <a:cs typeface="Calibri" pitchFamily="34" charset="0"/>
              </a:rPr>
              <a:t>Ak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použijeme silnejší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magnet,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bude vychýlenie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ručičky tiež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väčšie. </a:t>
            </a:r>
            <a:endParaRPr lang="sk-SK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sz="2200" dirty="0" smtClean="0">
                <a:latin typeface="Calibri" pitchFamily="34" charset="0"/>
                <a:cs typeface="Calibri" pitchFamily="34" charset="0"/>
              </a:rPr>
              <a:t>Keď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sú cievka aj magnet voči sebe v pokoji, ručička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galvanometra sa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nevychýli vôbec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sk-SK" sz="2200" b="0" dirty="0" smtClean="0">
                <a:latin typeface="Calibri" pitchFamily="34" charset="0"/>
                <a:cs typeface="Calibri" pitchFamily="34" charset="0"/>
              </a:rPr>
              <a:t>  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41" y="647192"/>
            <a:ext cx="3065140" cy="147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19" y="4548622"/>
            <a:ext cx="2988424" cy="1643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77780"/>
            <a:ext cx="13906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93" y="2564904"/>
            <a:ext cx="2981892" cy="152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bdĺžnik 1"/>
          <p:cNvSpPr>
            <a:spLocks noChangeArrowheads="1"/>
          </p:cNvSpPr>
          <p:nvPr/>
        </p:nvSpPr>
        <p:spPr bwMode="auto">
          <a:xfrm>
            <a:off x="755576" y="260648"/>
            <a:ext cx="7776864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dirty="0"/>
              <a:t> 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                           </a:t>
            </a:r>
            <a:r>
              <a:rPr lang="sk-SK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Záver :</a:t>
            </a:r>
          </a:p>
          <a:p>
            <a:endParaRPr lang="sk-SK" sz="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h-TH" sz="2400" dirty="0" smtClean="0">
                <a:solidFill>
                  <a:srgbClr val="C00000"/>
                </a:solidFill>
                <a:latin typeface="BrowalliaUPC"/>
                <a:cs typeface="BrowalliaUPC"/>
              </a:rPr>
              <a:t>๏</a:t>
            </a:r>
            <a:r>
              <a:rPr lang="sk-SK" sz="2400" dirty="0" smtClean="0">
                <a:solidFill>
                  <a:srgbClr val="C00000"/>
                </a:solidFill>
                <a:latin typeface="BrowalliaUPC"/>
                <a:cs typeface="BrowalliaUPC"/>
              </a:rPr>
              <a:t>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Elektromagnetická indukcia je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</a:t>
            </a:r>
            <a:r>
              <a:rPr lang="sk-SK" sz="2400" dirty="0" smtClean="0">
                <a:solidFill>
                  <a:srgbClr val="C00000"/>
                </a:solidFill>
                <a:latin typeface="BrowalliaUPC"/>
                <a:cs typeface="BrowalliaUPC"/>
              </a:rPr>
              <a:t>,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kedy pri zmene magnetického poľa v okolí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cievky,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ktorá je </a:t>
            </a:r>
            <a:r>
              <a:rPr lang="sk-SK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 uzavretom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obvode,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vzniká v obvode </a:t>
            </a:r>
            <a:r>
              <a:rPr lang="sk-SK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elektrický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prúd.</a:t>
            </a:r>
          </a:p>
          <a:p>
            <a:pPr algn="just"/>
            <a:endParaRPr lang="sk-SK" sz="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h-TH" sz="2400" dirty="0">
                <a:solidFill>
                  <a:srgbClr val="C00000"/>
                </a:solidFill>
                <a:latin typeface="BrowalliaUPC"/>
                <a:cs typeface="BrowalliaUPC"/>
              </a:rPr>
              <a:t>๏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Tento prúd nazývame indukovaný a jeho veľkosť </a:t>
            </a:r>
            <a:r>
              <a:rPr lang="sk-SK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závisí od veľkosti  magnetického poľa a rýchlosti jeho </a:t>
            </a: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zmeny.</a:t>
            </a:r>
            <a:endParaRPr lang="sk-SK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sk-SK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117297" cy="19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875852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sk-SK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Vznik indukovaného prúdu  zmenou magnetického  poľa cievky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077200" cy="59293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Teraz urobíme podobný pokus ako Faraday. Budeme mať tiež dve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cievky,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ale s jadrom z magneticky mäkkej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ocele,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ktoré budú umiestnené v tesnej blízkosti. </a:t>
            </a:r>
            <a:r>
              <a:rPr lang="sk-SK" sz="2000" b="1" dirty="0" smtClean="0">
                <a:latin typeface="Calibri" pitchFamily="34" charset="0"/>
                <a:cs typeface="Calibri" pitchFamily="34" charset="0"/>
              </a:rPr>
              <a:t>Cievka so zdrojom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napätia,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nám tvorí </a:t>
            </a:r>
            <a:r>
              <a:rPr lang="sk-SK" sz="2000" b="1" dirty="0" smtClean="0">
                <a:latin typeface="Calibri" pitchFamily="34" charset="0"/>
                <a:cs typeface="Calibri" pitchFamily="34" charset="0"/>
              </a:rPr>
              <a:t>primárny obvod 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(I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sk-SK" sz="2000" b="1" dirty="0" smtClean="0">
                <a:latin typeface="Calibri" pitchFamily="34" charset="0"/>
                <a:cs typeface="Calibri" pitchFamily="34" charset="0"/>
              </a:rPr>
              <a:t>Obvod bez zdroja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 napätia  sa nazýva </a:t>
            </a:r>
            <a:r>
              <a:rPr lang="sk-SK" sz="2000" b="1" dirty="0" smtClean="0">
                <a:latin typeface="Calibri" pitchFamily="34" charset="0"/>
                <a:cs typeface="Calibri" pitchFamily="34" charset="0"/>
              </a:rPr>
              <a:t>sekundárny obvod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  (II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). Na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rozdiel od Faradaya nebudeme meniť magnetické pole zasúvaním jednej cievky do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druhej,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ale prerušovaním prúdu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(magnetického poľa)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v primárnom obvode alebo jeho zosilňovaním a zoslabovaním </a:t>
            </a:r>
            <a:r>
              <a:rPr lang="sk-SK" sz="2000" b="0" dirty="0" smtClean="0">
                <a:latin typeface="Calibri" pitchFamily="34" charset="0"/>
                <a:cs typeface="Calibri" pitchFamily="34" charset="0"/>
              </a:rPr>
              <a:t>(reostatom).</a:t>
            </a:r>
            <a:endParaRPr lang="sk-SK" sz="2000" b="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marL="266700" indent="-266700" eaLnBrk="1" hangingPunct="1">
              <a:lnSpc>
                <a:spcPct val="80000"/>
              </a:lnSpc>
              <a:buNone/>
              <a:tabLst>
                <a:tab pos="0" algn="l"/>
              </a:tabLst>
            </a:pPr>
            <a:r>
              <a:rPr lang="sk-SK" sz="2000" b="0" dirty="0" smtClean="0">
                <a:solidFill>
                  <a:srgbClr val="FF0000"/>
                </a:solidFill>
              </a:rPr>
              <a:t>1</a:t>
            </a:r>
            <a:r>
              <a:rPr lang="sk-SK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Sekundárnym </a:t>
            </a:r>
            <a:r>
              <a:rPr lang="sk-SK" sz="22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obvodom prechádza indukovaný prúd v okamihu uzavretia </a:t>
            </a:r>
            <a:r>
              <a:rPr lang="sk-SK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alebo otvorenia primárneho </a:t>
            </a:r>
            <a:r>
              <a:rPr lang="sk-SK" sz="22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obvodu</a:t>
            </a:r>
            <a:r>
              <a:rPr lang="sk-SK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66700" indent="-266700" eaLnBrk="1" hangingPunct="1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sk-SK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2.Sekundárnym </a:t>
            </a:r>
            <a:r>
              <a:rPr lang="sk-SK" sz="22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obvodom prechádza indukovaný prúd v okamihu </a:t>
            </a:r>
            <a:r>
              <a:rPr lang="sk-SK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zosilnenia alebo zoslabenia prúdu v primárnom  obvode.</a:t>
            </a:r>
            <a:endParaRPr lang="sk-SK" sz="22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tabLst>
                <a:tab pos="0" algn="l"/>
              </a:tabLst>
            </a:pPr>
            <a:endParaRPr lang="sk-SK" sz="1800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77135"/>
            <a:ext cx="3130016" cy="17607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49955"/>
            <a:ext cx="2882206" cy="17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1800" dirty="0" smtClean="0">
                <a:hlinkClick r:id="rId2"/>
              </a:rPr>
              <a:t>https://www.youtube.com/watch?v=Y1MDOerruDU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/>
              <a:t>Vláčik sa pohybuje vďaka </a:t>
            </a:r>
            <a:r>
              <a:rPr lang="sk-SK" sz="2400" i="1" dirty="0" smtClean="0"/>
              <a:t>stacionárnym magnetickými poliam</a:t>
            </a:r>
            <a:r>
              <a:rPr lang="sk-SK" sz="2400" dirty="0" smtClean="0"/>
              <a:t>. Jedno pole vytvárajú stacionárne magnety. Tieto magnety sú zároveň vodivé a dotýkajú sa špirály, kde v časti medzi magnetmi preteká indukovaný jednosmerný prúd a vytvárajú druhé stacionárne pole. Ich interakciou sa vláčik dá do pohybu.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169440" cy="23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03848" y="836712"/>
            <a:ext cx="2377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Opakovanie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1224136" cy="12241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894251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Calibri" pitchFamily="34" charset="0"/>
                <a:cs typeface="Calibri" pitchFamily="34" charset="0"/>
                <a:sym typeface="Wingdings 3"/>
              </a:rPr>
              <a:t>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 </a:t>
            </a:r>
            <a:r>
              <a:rPr lang="th-TH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Na čo prišiel M.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Faraday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?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r>
              <a:rPr lang="th-TH" sz="2400" dirty="0" smtClean="0">
                <a:latin typeface="Calibri" pitchFamily="34" charset="0"/>
                <a:cs typeface="Calibri" pitchFamily="34" charset="0"/>
                <a:sym typeface="Wingdings 3"/>
              </a:rPr>
              <a:t>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 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Popíš Faradayov experiment.</a:t>
            </a:r>
          </a:p>
          <a:p>
            <a:pPr marL="342900" indent="-342900">
              <a:buFont typeface="Wingdings 3"/>
              <a:buChar char="_"/>
            </a:pP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 Čo je elektromagnetická 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indukcia? </a:t>
            </a:r>
            <a:endParaRPr lang="sk-SK" sz="2400" dirty="0" smtClean="0">
              <a:latin typeface="Calibri" pitchFamily="34" charset="0"/>
              <a:cs typeface="Calibri" pitchFamily="34" charset="0"/>
              <a:sym typeface="Wingdings 3"/>
            </a:endParaRPr>
          </a:p>
          <a:p>
            <a:pPr marL="444500" indent="-444500">
              <a:buFont typeface="Wingdings 3"/>
              <a:buChar char="_"/>
            </a:pP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Ako sa nazýva 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prúd, 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ktorý pri nej vzniká a od   čoho závisí jeho 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veľkosť?</a:t>
            </a:r>
            <a:endParaRPr lang="sk-SK" sz="2400" dirty="0" smtClean="0">
              <a:latin typeface="Calibri" pitchFamily="34" charset="0"/>
              <a:cs typeface="Calibri" pitchFamily="34" charset="0"/>
              <a:sym typeface="Wingdings 3"/>
            </a:endParaRPr>
          </a:p>
          <a:p>
            <a:pPr marL="444500" indent="-444500">
              <a:buFont typeface="Wingdings 3"/>
              <a:buChar char="_"/>
            </a:pP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Popíš, </a:t>
            </a: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čím je tvorený primárny a sekundárny  obvod .</a:t>
            </a:r>
          </a:p>
          <a:p>
            <a:pPr marL="444500" indent="-444500">
              <a:buFont typeface="Wingdings 3"/>
              <a:buChar char="_"/>
            </a:pPr>
            <a:r>
              <a:rPr lang="sk-SK" sz="2400" dirty="0" smtClean="0">
                <a:latin typeface="Calibri" pitchFamily="34" charset="0"/>
                <a:cs typeface="Calibri" pitchFamily="34" charset="0"/>
                <a:sym typeface="Wingdings 3"/>
              </a:rPr>
              <a:t>Od čoho závisí veľkosť indukovaného prúdu v sekundárnom obvode ?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443</Words>
  <Application>Microsoft Office PowerPoint</Application>
  <PresentationFormat>Prezentácia na obrazovke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Vznik indukovaného prúdu  zmenou magnetického  poľa cievky</vt:lpstr>
      <vt:lpstr>https://www.youtube.com/watch?v=Y1MDOerruDU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User</cp:lastModifiedBy>
  <cp:revision>10</cp:revision>
  <dcterms:created xsi:type="dcterms:W3CDTF">2013-04-07T07:11:07Z</dcterms:created>
  <dcterms:modified xsi:type="dcterms:W3CDTF">2018-03-27T10:28:40Z</dcterms:modified>
</cp:coreProperties>
</file>