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1" r:id="rId8"/>
    <p:sldId id="270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937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319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722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097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80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23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4372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664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332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90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1081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93DB2-385D-4C99-A7C9-55A501909CE2}" type="datetimeFigureOut">
              <a:rPr lang="sk-SK" smtClean="0"/>
              <a:t>6. 1. 2015</a:t>
            </a:fld>
            <a:endParaRPr lang="sk-SK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CDB5-D4FE-4A84-9F01-051DB1618B48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167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3"/>
          <a:stretch/>
        </p:blipFill>
        <p:spPr>
          <a:xfrm>
            <a:off x="107504" y="80637"/>
            <a:ext cx="8928992" cy="66974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46" y="1036696"/>
            <a:ext cx="4495734" cy="260001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04864"/>
            <a:ext cx="2178918" cy="457319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44008" y="980728"/>
            <a:ext cx="394046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Zapájanie  spotrebičov</a:t>
            </a:r>
            <a:br>
              <a:rPr lang="sk-SK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k-SK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sk-SK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  elektrickom </a:t>
            </a:r>
            <a:r>
              <a:rPr lang="sk-SK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obvode </a:t>
            </a:r>
            <a:br>
              <a:rPr lang="sk-SK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sk-SK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vedľa seba</a:t>
            </a:r>
            <a:endParaRPr lang="sk-SK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366520"/>
            <a:ext cx="2016224" cy="177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079" y="3573016"/>
            <a:ext cx="3154368" cy="26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20078" y="544612"/>
            <a:ext cx="7884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 smtClean="0"/>
              <a:t>Pri zapojení </a:t>
            </a:r>
            <a:r>
              <a:rPr lang="sk-SK" sz="2400" dirty="0"/>
              <a:t>spotrebičov za </a:t>
            </a:r>
            <a:r>
              <a:rPr lang="sk-SK" sz="2400" dirty="0" smtClean="0"/>
              <a:t>sebou sa v prípade poruchy </a:t>
            </a:r>
            <a:r>
              <a:rPr lang="sk-SK" sz="2400" dirty="0"/>
              <a:t>niektorého z  nich </a:t>
            </a:r>
            <a:r>
              <a:rPr lang="sk-SK" sz="2400" dirty="0" smtClean="0"/>
              <a:t>stanú </a:t>
            </a:r>
            <a:r>
              <a:rPr lang="sk-SK" sz="2400" dirty="0"/>
              <a:t>nefunkčné </a:t>
            </a:r>
            <a:r>
              <a:rPr lang="sk-SK" sz="2400" dirty="0" smtClean="0"/>
              <a:t>aj všetky ostatné , lebo sa preruší prúd v obvode. ( Napr. ak </a:t>
            </a:r>
            <a:r>
              <a:rPr lang="sk-SK" sz="2400" dirty="0"/>
              <a:t>sa vypáli jedna žiarovka, prestanú svietiť všetky</a:t>
            </a:r>
            <a:r>
              <a:rPr lang="sk-SK" sz="2400" dirty="0" smtClean="0"/>
              <a:t>.) </a:t>
            </a:r>
            <a:endParaRPr lang="sk-SK" sz="2400" dirty="0"/>
          </a:p>
          <a:p>
            <a:pPr algn="just"/>
            <a:r>
              <a:rPr lang="sk-SK" sz="2400" dirty="0"/>
              <a:t>Ak zapojíme spotrebiče vedľa seba, tak ako je to na </a:t>
            </a:r>
            <a:r>
              <a:rPr lang="sk-SK" sz="2400" dirty="0" smtClean="0"/>
              <a:t> úvodnom obrázku ,  </a:t>
            </a:r>
            <a:r>
              <a:rPr lang="sk-SK" sz="2400" dirty="0"/>
              <a:t>pri poruche jedného, je druhý spotrebič </a:t>
            </a:r>
            <a:r>
              <a:rPr lang="sk-SK" sz="2400" dirty="0" smtClean="0"/>
              <a:t>funkčný</a:t>
            </a:r>
            <a:r>
              <a:rPr lang="sk-SK" sz="2400" dirty="0"/>
              <a:t>. </a:t>
            </a:r>
            <a:endParaRPr lang="sk-SK" sz="2400" dirty="0" smtClean="0"/>
          </a:p>
          <a:p>
            <a:pPr algn="just"/>
            <a:r>
              <a:rPr lang="sk-SK" sz="2400" dirty="0"/>
              <a:t> </a:t>
            </a:r>
            <a:r>
              <a:rPr lang="sk-SK" sz="2400" dirty="0" smtClean="0">
                <a:solidFill>
                  <a:srgbClr val="FF0000"/>
                </a:solidFill>
              </a:rPr>
              <a:t>Paralelný </a:t>
            </a:r>
            <a:r>
              <a:rPr lang="sk-SK" sz="2400" dirty="0">
                <a:solidFill>
                  <a:srgbClr val="FF0000"/>
                </a:solidFill>
              </a:rPr>
              <a:t>elektrický obvod sa rozdeľuje, vytvára vetvy. </a:t>
            </a:r>
            <a:r>
              <a:rPr lang="sk-SK" sz="2400" dirty="0"/>
              <a:t>Zapojený obvod </a:t>
            </a:r>
            <a:r>
              <a:rPr lang="sk-SK" sz="2400" dirty="0" smtClean="0"/>
              <a:t>na obr. má </a:t>
            </a:r>
            <a:r>
              <a:rPr lang="sk-SK" sz="2400" dirty="0"/>
              <a:t>dve vetvy. V  každej z  nich je jedna žiarovka. </a:t>
            </a:r>
            <a:r>
              <a:rPr lang="sk-SK" sz="2400" dirty="0">
                <a:solidFill>
                  <a:srgbClr val="FF0000"/>
                </a:solidFill>
              </a:rPr>
              <a:t>Body, v  ktorých sa obvod </a:t>
            </a:r>
            <a:r>
              <a:rPr lang="sk-SK" sz="2400" dirty="0" smtClean="0">
                <a:solidFill>
                  <a:srgbClr val="FF0000"/>
                </a:solidFill>
              </a:rPr>
              <a:t>rozdeľuje , </a:t>
            </a:r>
            <a:r>
              <a:rPr lang="sk-SK" sz="2400" dirty="0">
                <a:solidFill>
                  <a:srgbClr val="FF0000"/>
                </a:solidFill>
              </a:rPr>
              <a:t>sa nazývajú uzly. </a:t>
            </a:r>
            <a:r>
              <a:rPr lang="sk-SK" sz="2400" dirty="0"/>
              <a:t/>
            </a:r>
            <a:br>
              <a:rPr lang="sk-SK" sz="2400" dirty="0"/>
            </a:b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3063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59253"/>
            <a:ext cx="31908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835" y="592577"/>
            <a:ext cx="315277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5410"/>
            <a:ext cx="3096344" cy="278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660" y="3933056"/>
            <a:ext cx="3830950" cy="213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764704"/>
            <a:ext cx="8280920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/>
              <a:t>Meraním prúdu I  v  nerozvetvenej časti obvodu ste sa mohli presvedčiť, že prúd je väčší ako v  jednotlivých vetvách, teda ako prúdy I</a:t>
            </a:r>
            <a:r>
              <a:rPr lang="sk-SK" sz="2400" baseline="-25000" dirty="0"/>
              <a:t>1</a:t>
            </a:r>
            <a:r>
              <a:rPr lang="sk-SK" sz="2400" dirty="0"/>
              <a:t> a  I</a:t>
            </a:r>
            <a:r>
              <a:rPr lang="sk-SK" sz="2400" baseline="-25000" dirty="0"/>
              <a:t>2</a:t>
            </a:r>
            <a:r>
              <a:rPr lang="sk-SK" sz="2400" dirty="0"/>
              <a:t>. Z  meraní vyplynulo, že súčet prúdov vo vetvách sa rovná prúdu v  nerozvetvenej časti elektrického </a:t>
            </a:r>
            <a:r>
              <a:rPr lang="sk-SK" sz="2400" dirty="0" smtClean="0"/>
              <a:t>obvodu. </a:t>
            </a:r>
          </a:p>
          <a:p>
            <a:pPr algn="just"/>
            <a:r>
              <a:rPr lang="sk-SK" sz="2400" dirty="0">
                <a:solidFill>
                  <a:srgbClr val="FF0000"/>
                </a:solidFill>
              </a:rPr>
              <a:t>Elektrický prúd v  nerozvetvenej časti obvodu sa rovná súčtu prúdov vo </a:t>
            </a:r>
            <a:r>
              <a:rPr lang="sk-SK" sz="2400" dirty="0" smtClean="0">
                <a:solidFill>
                  <a:srgbClr val="FF0000"/>
                </a:solidFill>
              </a:rPr>
              <a:t>vetvách</a:t>
            </a:r>
          </a:p>
          <a:p>
            <a:r>
              <a:rPr lang="sk-SK" sz="3200" b="1" dirty="0">
                <a:solidFill>
                  <a:srgbClr val="FF0000"/>
                </a:solidFill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</a:rPr>
              <a:t>                            </a:t>
            </a:r>
            <a:r>
              <a:rPr lang="sk-SK" sz="3200" b="1" dirty="0">
                <a:solidFill>
                  <a:srgbClr val="FF0000"/>
                </a:solidFill>
              </a:rPr>
              <a:t>I  = I</a:t>
            </a:r>
            <a:r>
              <a:rPr lang="sk-SK" sz="3200" b="1" baseline="-25000" dirty="0">
                <a:solidFill>
                  <a:srgbClr val="FF0000"/>
                </a:solidFill>
              </a:rPr>
              <a:t>1</a:t>
            </a:r>
            <a:r>
              <a:rPr lang="sk-SK" sz="3200" b="1" dirty="0">
                <a:solidFill>
                  <a:srgbClr val="FF0000"/>
                </a:solidFill>
              </a:rPr>
              <a:t> + </a:t>
            </a:r>
            <a:r>
              <a:rPr lang="sk-SK" sz="3200" b="1" dirty="0" smtClean="0">
                <a:solidFill>
                  <a:srgbClr val="FF0000"/>
                </a:solidFill>
              </a:rPr>
              <a:t>I</a:t>
            </a:r>
            <a:r>
              <a:rPr lang="sk-SK" sz="3200" b="1" baseline="-25000" dirty="0" smtClean="0">
                <a:solidFill>
                  <a:srgbClr val="FF0000"/>
                </a:solidFill>
              </a:rPr>
              <a:t>2</a:t>
            </a:r>
          </a:p>
          <a:p>
            <a:endParaRPr lang="sk-SK" sz="3200" b="1" baseline="-25000" dirty="0">
              <a:solidFill>
                <a:srgbClr val="FF0000"/>
              </a:solidFill>
            </a:endParaRPr>
          </a:p>
          <a:p>
            <a:endParaRPr lang="sk-SK" sz="3200" b="1" dirty="0">
              <a:solidFill>
                <a:srgbClr val="FF0000"/>
              </a:solidFill>
            </a:endParaRPr>
          </a:p>
          <a:p>
            <a:endParaRPr lang="sk-SK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56992"/>
            <a:ext cx="2664296" cy="29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32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55" y="647716"/>
            <a:ext cx="2807594" cy="245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31378"/>
            <a:ext cx="256222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69" y="3300603"/>
            <a:ext cx="29718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851920" y="3659844"/>
            <a:ext cx="4896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/>
              <a:t>Postupným zapojením </a:t>
            </a:r>
            <a:r>
              <a:rPr lang="sk-SK" sz="2400" dirty="0" err="1"/>
              <a:t>multimetra</a:t>
            </a:r>
            <a:r>
              <a:rPr lang="sk-SK" sz="2400" dirty="0"/>
              <a:t> na meranie </a:t>
            </a:r>
            <a:r>
              <a:rPr lang="sk-SK" sz="2400" dirty="0" smtClean="0"/>
              <a:t>napätia </a:t>
            </a:r>
            <a:r>
              <a:rPr lang="sk-SK" sz="2400" dirty="0"/>
              <a:t>na svorkách žiaroviek a  na zdroji </a:t>
            </a:r>
            <a:r>
              <a:rPr lang="sk-SK" sz="2400" dirty="0" smtClean="0"/>
              <a:t>sme </a:t>
            </a:r>
            <a:r>
              <a:rPr lang="sk-SK" sz="2400" dirty="0"/>
              <a:t> </a:t>
            </a:r>
            <a:r>
              <a:rPr lang="sk-SK" sz="2400" dirty="0" smtClean="0"/>
              <a:t>z nameraných hodnôt  zistili , </a:t>
            </a:r>
            <a:r>
              <a:rPr lang="sk-SK" sz="2400" dirty="0"/>
              <a:t>že </a:t>
            </a:r>
            <a:r>
              <a:rPr lang="sk-SK" sz="2400" dirty="0">
                <a:solidFill>
                  <a:srgbClr val="FF0000"/>
                </a:solidFill>
              </a:rPr>
              <a:t>na každom spotrebiči </a:t>
            </a:r>
            <a:r>
              <a:rPr lang="sk-SK" sz="2400" dirty="0" smtClean="0">
                <a:solidFill>
                  <a:srgbClr val="FF0000"/>
                </a:solidFill>
              </a:rPr>
              <a:t>je rovnaké </a:t>
            </a:r>
            <a:r>
              <a:rPr lang="sk-SK" sz="2400" dirty="0">
                <a:solidFill>
                  <a:srgbClr val="FF0000"/>
                </a:solidFill>
              </a:rPr>
              <a:t>napätie U  ako na zdroji</a:t>
            </a:r>
            <a:r>
              <a:rPr lang="sk-SK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sk-SK" sz="2400" b="1" dirty="0" smtClean="0">
                <a:solidFill>
                  <a:srgbClr val="FF0000"/>
                </a:solidFill>
              </a:rPr>
              <a:t>                    U</a:t>
            </a:r>
            <a:r>
              <a:rPr lang="sk-SK" sz="2400" b="1" dirty="0">
                <a:solidFill>
                  <a:srgbClr val="FF0000"/>
                </a:solidFill>
              </a:rPr>
              <a:t>  = U</a:t>
            </a:r>
            <a:r>
              <a:rPr lang="sk-SK" sz="2400" b="1" baseline="-25000" dirty="0">
                <a:solidFill>
                  <a:srgbClr val="FF0000"/>
                </a:solidFill>
              </a:rPr>
              <a:t>1</a:t>
            </a:r>
            <a:r>
              <a:rPr lang="sk-SK" sz="2400" b="1" dirty="0">
                <a:solidFill>
                  <a:srgbClr val="FF0000"/>
                </a:solidFill>
              </a:rPr>
              <a:t> = U</a:t>
            </a:r>
            <a:r>
              <a:rPr lang="sk-SK" sz="2400" b="1" baseline="-25000" dirty="0">
                <a:solidFill>
                  <a:srgbClr val="FF0000"/>
                </a:solidFill>
              </a:rPr>
              <a:t>2</a:t>
            </a:r>
            <a:r>
              <a:rPr lang="sk-SK" sz="24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53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620688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 smtClean="0">
                <a:solidFill>
                  <a:srgbClr val="FF0000"/>
                </a:solidFill>
              </a:rPr>
              <a:t>Celkový </a:t>
            </a:r>
            <a:r>
              <a:rPr lang="sk-SK" sz="2400" dirty="0">
                <a:solidFill>
                  <a:srgbClr val="FF0000"/>
                </a:solidFill>
              </a:rPr>
              <a:t>odpor R oboch žiaroviek spojených vedľa </a:t>
            </a:r>
            <a:r>
              <a:rPr lang="sk-SK" sz="2400" dirty="0" smtClean="0">
                <a:solidFill>
                  <a:srgbClr val="FF0000"/>
                </a:solidFill>
              </a:rPr>
              <a:t>seba </a:t>
            </a:r>
            <a:r>
              <a:rPr lang="sk-SK" sz="2400" dirty="0">
                <a:solidFill>
                  <a:srgbClr val="FF0000"/>
                </a:solidFill>
              </a:rPr>
              <a:t>vypočítame</a:t>
            </a:r>
            <a:r>
              <a:rPr lang="sk-SK" sz="2400" dirty="0"/>
              <a:t> zo </a:t>
            </a:r>
            <a:r>
              <a:rPr lang="sk-SK" sz="2400" dirty="0" smtClean="0"/>
              <a:t>vzťahu                                 alebo ak máme len</a:t>
            </a:r>
          </a:p>
          <a:p>
            <a:pPr algn="just"/>
            <a:r>
              <a:rPr lang="sk-SK" sz="2400" dirty="0"/>
              <a:t> </a:t>
            </a:r>
            <a:r>
              <a:rPr lang="sk-SK" sz="2400" dirty="0" smtClean="0"/>
              <a:t>                                                        2 </a:t>
            </a:r>
            <a:r>
              <a:rPr lang="sk-SK" sz="2400" dirty="0" err="1" smtClean="0"/>
              <a:t>rezistory</a:t>
            </a:r>
            <a:endParaRPr lang="sk-SK" sz="2400" dirty="0" smtClean="0"/>
          </a:p>
          <a:p>
            <a:pPr algn="just"/>
            <a:endParaRPr lang="sk-SK" sz="2400" dirty="0" smtClean="0"/>
          </a:p>
          <a:p>
            <a:pPr algn="just"/>
            <a:endParaRPr lang="sk-SK" sz="2400" dirty="0" smtClean="0"/>
          </a:p>
          <a:p>
            <a:pPr algn="just"/>
            <a:r>
              <a:rPr lang="sk-SK" sz="2400" dirty="0" smtClean="0"/>
              <a:t>Z tohto vyplýva , že ak </a:t>
            </a:r>
            <a:r>
              <a:rPr lang="sk-SK" sz="2400" dirty="0"/>
              <a:t>spojíme dva alebo viac spotrebičov </a:t>
            </a:r>
            <a:r>
              <a:rPr lang="sk-SK" sz="2400" b="1" dirty="0"/>
              <a:t>paralelne</a:t>
            </a:r>
            <a:r>
              <a:rPr lang="sk-SK" sz="2400" dirty="0"/>
              <a:t>, je </a:t>
            </a:r>
            <a:r>
              <a:rPr lang="sk-SK" sz="2400" b="1" dirty="0"/>
              <a:t>celkový odpor menší </a:t>
            </a:r>
            <a:r>
              <a:rPr lang="sk-SK" sz="2400" dirty="0"/>
              <a:t>ako odpor ľubovoľného zo spotrebičov. </a:t>
            </a:r>
            <a:endParaRPr lang="sk-SK" sz="2400" dirty="0" smtClean="0"/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684" y="1268760"/>
            <a:ext cx="1728192" cy="9875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1303171"/>
            <a:ext cx="1753371" cy="95312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99" r="1"/>
          <a:stretch/>
        </p:blipFill>
        <p:spPr>
          <a:xfrm>
            <a:off x="5868144" y="4425782"/>
            <a:ext cx="2451230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Napätie </a:t>
            </a:r>
            <a:r>
              <a:rPr lang="sk-SK" sz="3200" b="1" dirty="0">
                <a:solidFill>
                  <a:srgbClr val="FF0000"/>
                </a:solidFill>
              </a:rPr>
              <a:t>je </a:t>
            </a:r>
            <a:r>
              <a:rPr lang="sk-SK" sz="3200" b="1" dirty="0" smtClean="0">
                <a:solidFill>
                  <a:srgbClr val="FF0000"/>
                </a:solidFill>
              </a:rPr>
              <a:t>rovnaké </a:t>
            </a:r>
            <a:r>
              <a:rPr lang="sk-SK" sz="3200" b="1" dirty="0">
                <a:solidFill>
                  <a:srgbClr val="FF0000"/>
                </a:solidFill>
              </a:rPr>
              <a:t>skúmajme vzťah medzi </a:t>
            </a:r>
            <a:r>
              <a:rPr lang="sk-SK" sz="3200" b="1" dirty="0" smtClean="0">
                <a:solidFill>
                  <a:srgbClr val="FF0000"/>
                </a:solidFill>
              </a:rPr>
              <a:t>veľkosťami prúdov </a:t>
            </a:r>
            <a:r>
              <a:rPr lang="sk-SK" sz="3200" b="1" dirty="0">
                <a:solidFill>
                  <a:srgbClr val="FF0000"/>
                </a:solidFill>
              </a:rPr>
              <a:t>a </a:t>
            </a:r>
            <a:r>
              <a:rPr lang="sk-SK" sz="3200" b="1" dirty="0" smtClean="0">
                <a:solidFill>
                  <a:srgbClr val="FF0000"/>
                </a:solidFill>
              </a:rPr>
              <a:t>odporov v jednotlivých vetvách: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sk-SK" dirty="0" smtClean="0"/>
          </a:p>
          <a:p>
            <a:pPr marL="0" indent="0" algn="ctr">
              <a:buNone/>
            </a:pPr>
            <a:r>
              <a:rPr lang="sk-SK" sz="3000" dirty="0" smtClean="0"/>
              <a:t>U</a:t>
            </a:r>
            <a:r>
              <a:rPr lang="sk-SK" sz="3000" baseline="-25000" dirty="0" smtClean="0"/>
              <a:t>1</a:t>
            </a:r>
            <a:r>
              <a:rPr lang="sk-SK" sz="3000" dirty="0" smtClean="0"/>
              <a:t> = U</a:t>
            </a:r>
            <a:r>
              <a:rPr lang="sk-SK" sz="3000" baseline="-25000" dirty="0" smtClean="0"/>
              <a:t>2</a:t>
            </a:r>
            <a:endParaRPr lang="sk-SK" sz="3000" baseline="-25000" dirty="0"/>
          </a:p>
          <a:p>
            <a:pPr marL="0" indent="0" algn="ctr">
              <a:buNone/>
            </a:pPr>
            <a:r>
              <a:rPr lang="sk-SK" sz="3000" dirty="0" smtClean="0"/>
              <a:t>R</a:t>
            </a:r>
            <a:r>
              <a:rPr lang="sk-SK" sz="3000" baseline="-25000" dirty="0" smtClean="0"/>
              <a:t>1</a:t>
            </a:r>
            <a:r>
              <a:rPr lang="sk-SK" sz="3000" dirty="0" smtClean="0"/>
              <a:t> . I</a:t>
            </a:r>
            <a:r>
              <a:rPr lang="sk-SK" sz="3000" baseline="-25000" dirty="0" smtClean="0"/>
              <a:t>1</a:t>
            </a:r>
            <a:r>
              <a:rPr lang="sk-SK" sz="3000" dirty="0" smtClean="0"/>
              <a:t> = R</a:t>
            </a:r>
            <a:r>
              <a:rPr lang="sk-SK" sz="3000" baseline="-25000" dirty="0" smtClean="0"/>
              <a:t>2</a:t>
            </a:r>
            <a:r>
              <a:rPr lang="sk-SK" sz="3000" dirty="0" smtClean="0"/>
              <a:t> . I</a:t>
            </a:r>
            <a:r>
              <a:rPr lang="sk-SK" sz="3000" baseline="-25000" dirty="0" smtClean="0"/>
              <a:t>2  </a:t>
            </a:r>
            <a:r>
              <a:rPr lang="sk-SK" sz="3000" dirty="0" smtClean="0"/>
              <a:t>/ :</a:t>
            </a:r>
            <a:r>
              <a:rPr lang="sk-SK" sz="3000" dirty="0"/>
              <a:t> </a:t>
            </a:r>
            <a:r>
              <a:rPr lang="sk-SK" sz="3000" dirty="0" smtClean="0"/>
              <a:t>R</a:t>
            </a:r>
            <a:r>
              <a:rPr lang="sk-SK" sz="3000" baseline="-25000" dirty="0" smtClean="0"/>
              <a:t>2</a:t>
            </a:r>
            <a:r>
              <a:rPr lang="sk-SK" sz="3000" dirty="0" smtClean="0"/>
              <a:t> / : </a:t>
            </a:r>
            <a:r>
              <a:rPr lang="sk-SK" sz="3000" dirty="0"/>
              <a:t>I</a:t>
            </a:r>
            <a:r>
              <a:rPr lang="sk-SK" sz="3000" baseline="-25000" dirty="0"/>
              <a:t>1</a:t>
            </a:r>
            <a:endParaRPr lang="sk-SK" sz="3000" baseline="-25000" dirty="0" smtClean="0"/>
          </a:p>
          <a:p>
            <a:pPr marL="0" indent="0" algn="ctr">
              <a:buNone/>
            </a:pPr>
            <a:r>
              <a:rPr lang="sk-SK" sz="3000" dirty="0" smtClean="0"/>
              <a:t>R</a:t>
            </a:r>
            <a:r>
              <a:rPr lang="sk-SK" sz="3000" baseline="-25000" dirty="0" smtClean="0"/>
              <a:t>1 </a:t>
            </a:r>
            <a:r>
              <a:rPr lang="sk-SK" sz="3000" dirty="0" smtClean="0"/>
              <a:t>: R</a:t>
            </a:r>
            <a:r>
              <a:rPr lang="sk-SK" sz="3000" baseline="-25000" dirty="0" smtClean="0"/>
              <a:t>2 </a:t>
            </a:r>
            <a:r>
              <a:rPr lang="sk-SK" sz="3000" dirty="0" smtClean="0"/>
              <a:t>= I</a:t>
            </a:r>
            <a:r>
              <a:rPr lang="sk-SK" sz="3000" baseline="-25000" dirty="0" smtClean="0"/>
              <a:t>2 </a:t>
            </a:r>
            <a:r>
              <a:rPr lang="sk-SK" sz="3000" dirty="0" smtClean="0"/>
              <a:t>: </a:t>
            </a:r>
            <a:r>
              <a:rPr lang="sk-SK" sz="3000" dirty="0"/>
              <a:t>I</a:t>
            </a:r>
            <a:r>
              <a:rPr lang="sk-SK" sz="3000" baseline="-25000" dirty="0"/>
              <a:t>1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 smtClean="0"/>
              <a:t>Teda </a:t>
            </a:r>
            <a:r>
              <a:rPr lang="sk-SK" dirty="0"/>
              <a:t>platí , že </a:t>
            </a:r>
            <a:r>
              <a:rPr lang="sk-SK" dirty="0">
                <a:solidFill>
                  <a:srgbClr val="FF0000"/>
                </a:solidFill>
              </a:rPr>
              <a:t>prúdy vo vetvách so spotrebičmi sú v  obrátenom pomere k  ich odporom</a:t>
            </a:r>
            <a:r>
              <a:rPr lang="sk-SK" dirty="0"/>
              <a:t>. Čím je odpor vo vetve väčší, tým je prúd menší. 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                                        I</a:t>
            </a:r>
            <a:r>
              <a:rPr lang="sk-SK" b="1" baseline="-25000" dirty="0" smtClean="0">
                <a:solidFill>
                  <a:srgbClr val="FF0000"/>
                </a:solidFill>
              </a:rPr>
              <a:t>1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: I</a:t>
            </a:r>
            <a:r>
              <a:rPr lang="sk-SK" b="1" baseline="-25000" dirty="0">
                <a:solidFill>
                  <a:srgbClr val="FF0000"/>
                </a:solidFill>
              </a:rPr>
              <a:t>2</a:t>
            </a:r>
            <a:r>
              <a:rPr lang="sk-SK" b="1" dirty="0">
                <a:solidFill>
                  <a:srgbClr val="FF0000"/>
                </a:solidFill>
              </a:rPr>
              <a:t> = R </a:t>
            </a:r>
            <a:r>
              <a:rPr lang="sk-SK" b="1" baseline="-25000" dirty="0">
                <a:solidFill>
                  <a:srgbClr val="FF0000"/>
                </a:solidFill>
              </a:rPr>
              <a:t>2</a:t>
            </a:r>
            <a:r>
              <a:rPr lang="sk-SK" b="1" dirty="0">
                <a:solidFill>
                  <a:srgbClr val="FF0000"/>
                </a:solidFill>
              </a:rPr>
              <a:t> : R</a:t>
            </a:r>
            <a:r>
              <a:rPr lang="sk-SK" b="1" baseline="-25000" dirty="0">
                <a:solidFill>
                  <a:srgbClr val="FF0000"/>
                </a:solidFill>
              </a:rPr>
              <a:t>1 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250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Využitie</a:t>
            </a:r>
            <a:endParaRPr lang="sk-SK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sz="2400" dirty="0"/>
              <a:t>Spojenie spotrebičov vedľa seba je v  praxi veľmi časté. </a:t>
            </a:r>
            <a:r>
              <a:rPr lang="sk-SK" sz="2400" dirty="0">
                <a:solidFill>
                  <a:srgbClr val="FF0000"/>
                </a:solidFill>
              </a:rPr>
              <a:t>Spotrebiče v  domácnosti majú vlastné </a:t>
            </a:r>
            <a:r>
              <a:rPr lang="sk-SK" sz="2400" dirty="0" smtClean="0">
                <a:solidFill>
                  <a:srgbClr val="FF0000"/>
                </a:solidFill>
              </a:rPr>
              <a:t>spínače </a:t>
            </a:r>
            <a:r>
              <a:rPr lang="sk-SK" sz="2400" dirty="0">
                <a:solidFill>
                  <a:srgbClr val="FF0000"/>
                </a:solidFill>
              </a:rPr>
              <a:t>a  sú k  spotrebiteľskej sieti pripojené paralelne. </a:t>
            </a:r>
            <a:r>
              <a:rPr lang="sk-SK" sz="2400" dirty="0"/>
              <a:t>Každá domácnosť, spotrebiteľ, má tiež hlavný spínač, ktorým možno vypnúť celú bytovú sieť, všetky spotrebiče. </a:t>
            </a:r>
          </a:p>
          <a:p>
            <a:pPr marL="0" indent="0" algn="just">
              <a:buNone/>
            </a:pPr>
            <a:r>
              <a:rPr lang="sk-SK" sz="2400" dirty="0"/>
              <a:t> </a:t>
            </a:r>
          </a:p>
          <a:p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579837"/>
              </p:ext>
            </p:extLst>
          </p:nvPr>
        </p:nvGraphicFramePr>
        <p:xfrm>
          <a:off x="539552" y="3573016"/>
          <a:ext cx="8280920" cy="2297048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811148">
                <a:tc>
                  <a:txBody>
                    <a:bodyPr/>
                    <a:lstStyle/>
                    <a:p>
                      <a:pPr algn="just" fontAlgn="b"/>
                      <a:r>
                        <a:rPr lang="sk-SK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Paralelné zapojenie žiaroviek sa používa v zapojeniach osvetlenia napr. v domácnostiach.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b"/>
                      <a:r>
                        <a:rPr lang="sk-SK" sz="2400" b="0" i="0" u="none" strike="noStrike" dirty="0">
                          <a:effectLst/>
                          <a:latin typeface="+mn-lt"/>
                        </a:rPr>
                        <a:t>Pokiaľ rozsvietime žiarovky vo všetkých </a:t>
                      </a:r>
                      <a:r>
                        <a:rPr lang="sk-SK" sz="2400" b="0" i="0" u="none" strike="noStrike" dirty="0" smtClean="0">
                          <a:effectLst/>
                          <a:latin typeface="+mn-lt"/>
                        </a:rPr>
                        <a:t>miestnostiach , </a:t>
                      </a:r>
                      <a:r>
                        <a:rPr lang="sk-SK" sz="2400" b="0" i="0" u="none" strike="noStrike" dirty="0">
                          <a:effectLst/>
                          <a:latin typeface="+mn-lt"/>
                        </a:rPr>
                        <a:t>budú svietiť s rovnakou </a:t>
                      </a:r>
                      <a:r>
                        <a:rPr lang="sk-SK" sz="2400" b="0" i="0" u="none" strike="noStrike" dirty="0" smtClean="0">
                          <a:effectLst/>
                          <a:latin typeface="+mn-lt"/>
                        </a:rPr>
                        <a:t>intenzitou ako v prípade , že svieti len jedna. </a:t>
                      </a:r>
                      <a:endParaRPr lang="sk-SK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b"/>
                      <a:r>
                        <a:rPr lang="sk-SK" sz="2400" b="0" i="0" u="none" strike="noStrike" dirty="0" smtClean="0">
                          <a:effectLst/>
                          <a:latin typeface="+mn-lt"/>
                        </a:rPr>
                        <a:t>Obvodom však bude pretekať väčší prúd, ktorý je súčtom</a:t>
                      </a:r>
                      <a:endParaRPr lang="sk-SK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 fontAlgn="b"/>
                      <a:r>
                        <a:rPr lang="sk-SK" sz="2400" b="0" i="0" u="none" strike="noStrike" dirty="0" smtClean="0">
                          <a:effectLst/>
                          <a:latin typeface="+mn-lt"/>
                        </a:rPr>
                        <a:t>prúdov v jednotlivých vetvách.</a:t>
                      </a:r>
                      <a:endParaRPr lang="sk-SK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9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7864" y="600026"/>
            <a:ext cx="2232248" cy="418058"/>
          </a:xfrm>
        </p:spPr>
        <p:txBody>
          <a:bodyPr>
            <a:noAutofit/>
          </a:bodyPr>
          <a:lstStyle/>
          <a:p>
            <a:r>
              <a:rPr lang="sk-SK" sz="3200" dirty="0" smtClean="0">
                <a:solidFill>
                  <a:schemeClr val="tx2"/>
                </a:solidFill>
              </a:rPr>
              <a:t>Opakovanie</a:t>
            </a:r>
            <a:endParaRPr lang="sk-SK" sz="32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k-SK" sz="2600" dirty="0" smtClean="0"/>
          </a:p>
          <a:p>
            <a:r>
              <a:rPr lang="sk-SK" sz="3100" dirty="0" smtClean="0"/>
              <a:t>Kde v praxi sa paralelné zapojenie využíva ?</a:t>
            </a:r>
          </a:p>
          <a:p>
            <a:r>
              <a:rPr lang="sk-SK" sz="3100" dirty="0" smtClean="0"/>
              <a:t>Čo platí pre el. prúd v obvode pri paralelnom zapojení ?</a:t>
            </a:r>
          </a:p>
          <a:p>
            <a:r>
              <a:rPr lang="sk-SK" sz="3100" dirty="0" smtClean="0"/>
              <a:t>Čo platí pre napätie v obvode pri sériovom zapojení ?</a:t>
            </a:r>
          </a:p>
          <a:p>
            <a:r>
              <a:rPr lang="sk-SK" sz="3100" dirty="0" smtClean="0"/>
              <a:t>Ako môžeme vypočítať celkový odpor spotrebičov (žiaroviek ) pri sériovom zapojení ?</a:t>
            </a:r>
          </a:p>
          <a:p>
            <a:pPr marL="0" indent="0">
              <a:buNone/>
            </a:pPr>
            <a:endParaRPr lang="sk-SK" sz="3100" dirty="0" smtClean="0"/>
          </a:p>
          <a:p>
            <a:pPr marL="0" indent="0">
              <a:buNone/>
            </a:pPr>
            <a:r>
              <a:rPr lang="sk-SK" sz="3100" dirty="0" smtClean="0">
                <a:solidFill>
                  <a:srgbClr val="002060"/>
                </a:solidFill>
              </a:rPr>
              <a:t>Príklad:</a:t>
            </a:r>
            <a:r>
              <a:rPr lang="sk-SK" sz="3100" dirty="0" smtClean="0"/>
              <a:t> </a:t>
            </a:r>
          </a:p>
          <a:p>
            <a:pPr marL="0" indent="0">
              <a:buNone/>
            </a:pPr>
            <a:r>
              <a:rPr lang="sk-SK" sz="3100" dirty="0" smtClean="0"/>
              <a:t>V el. obvode sú paralelne zapojené 3 žiarovky s odporom 0,6 k </a:t>
            </a:r>
            <a:r>
              <a:rPr lang="el-GR" sz="3100" dirty="0" smtClean="0">
                <a:cs typeface="Times New Roman"/>
              </a:rPr>
              <a:t>Ώ</a:t>
            </a:r>
            <a:r>
              <a:rPr lang="sk-SK" sz="3100" dirty="0" smtClean="0">
                <a:cs typeface="Times New Roman"/>
              </a:rPr>
              <a:t> a obvodom prechádza prúd  30 mA. (odpor vodičov je zanedbateľný )</a:t>
            </a:r>
          </a:p>
          <a:p>
            <a:pPr marL="457200" indent="-457200">
              <a:buAutoNum type="alphaLcParenR"/>
            </a:pPr>
            <a:r>
              <a:rPr lang="sk-SK" sz="3100" dirty="0" smtClean="0"/>
              <a:t>Nakresli schému zapojenia</a:t>
            </a:r>
          </a:p>
          <a:p>
            <a:pPr marL="457200" indent="-457200">
              <a:buAutoNum type="alphaLcParenR"/>
            </a:pPr>
            <a:r>
              <a:rPr lang="sk-SK" sz="3100" dirty="0" smtClean="0"/>
              <a:t>Vypočítaj celkový odpor.</a:t>
            </a:r>
          </a:p>
          <a:p>
            <a:pPr marL="457200" indent="-457200">
              <a:buAutoNum type="alphaLcParenR"/>
            </a:pPr>
            <a:r>
              <a:rPr lang="sk-SK" sz="3100" dirty="0" smtClean="0"/>
              <a:t>Aký veľký prúd prechádza jednotlivými vetvami.</a:t>
            </a:r>
          </a:p>
          <a:p>
            <a:pPr marL="457200" indent="-457200">
              <a:buAutoNum type="alphaLcParenR"/>
            </a:pPr>
            <a:r>
              <a:rPr lang="sk-SK" sz="3100" dirty="0" smtClean="0"/>
              <a:t>Aká je hodnota celkového napätia ?</a:t>
            </a:r>
            <a:endParaRPr lang="sk-SK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110" y="476672"/>
            <a:ext cx="1082824" cy="108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264</Words>
  <Application>Microsoft Office PowerPoint</Application>
  <PresentationFormat>Prezentácia na obrazovke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Motiv systému Office</vt:lpstr>
      <vt:lpstr>Zapájanie  spotrebičov   v  elektrickom obvode   vedľa seba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Napätie je rovnaké skúmajme vzťah medzi veľkosťami prúdov a odporov v jednotlivých vetvách:</vt:lpstr>
      <vt:lpstr>Využitie</vt:lpstr>
      <vt:lpstr>Opakovanie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Zapájanie spotrebičov v  elektrickom obvode za sebou</dc:title>
  <dc:creator>tib</dc:creator>
  <cp:lastModifiedBy>Ucitel</cp:lastModifiedBy>
  <cp:revision>48</cp:revision>
  <dcterms:created xsi:type="dcterms:W3CDTF">2013-01-20T10:06:39Z</dcterms:created>
  <dcterms:modified xsi:type="dcterms:W3CDTF">2015-01-06T21:22:26Z</dcterms:modified>
</cp:coreProperties>
</file>