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17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74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85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37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87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48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5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96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2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E6CD-192A-46FD-A059-E93260D65251}" type="datetimeFigureOut">
              <a:rPr lang="sk-SK" smtClean="0"/>
              <a:t>23.03.2018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1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0" Type="http://schemas.openxmlformats.org/officeDocument/2006/relationships/hyperlink" Target="http://www.myjava.sk/index2.php?option=com_content&amp;task=emailform&amp;id=1518&amp;itemid=99999999" TargetMode="External"/><Relationship Id="rId4" Type="http://schemas.openxmlformats.org/officeDocument/2006/relationships/image" Target="../media/image4.gif"/><Relationship Id="rId9" Type="http://schemas.openxmlformats.org/officeDocument/2006/relationships/hyperlink" Target="http://www.myjava.sk/index2.php?option=com_content&amp;task=view&amp;id=1518&amp;pop=1&amp;page=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5EDV6T7es" TargetMode="External"/><Relationship Id="rId2" Type="http://schemas.openxmlformats.org/officeDocument/2006/relationships/hyperlink" Target="https://www.youtube.com/watch?v=1y0zhWp_4S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youtube.com/watch?v=8dc_S6sIddU" TargetMode="External"/><Relationship Id="rId4" Type="http://schemas.openxmlformats.org/officeDocument/2006/relationships/hyperlink" Target="https://www.youtube.com/watch?v=4LMjrLrFy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312"/>
            <a:ext cx="8856984" cy="6635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36904" cy="344630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87908" y="836712"/>
            <a:ext cx="569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Vedenie el.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rúdu v plynoch</a:t>
            </a:r>
            <a:endParaRPr lang="cs-CZ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4417">
            <a:off x="7228768" y="4094371"/>
            <a:ext cx="692032" cy="17517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1230357" cy="2315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50330"/>
            <a:ext cx="2448272" cy="44093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34101"/>
            <a:ext cx="1786112" cy="15072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" y="4797152"/>
            <a:ext cx="2444081" cy="183456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2792413" cy="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-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Regionálne športové hry v Myjave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  <a:hlinkClick r:id="rId9" tooltip="Tlač"/>
              </a:rPr>
              <a:t>  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  <a:hlinkClick r:id="rId10" tooltip="E-mail"/>
              </a:rPr>
              <a:t>  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6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6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6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lač">
            <a:hlinkClick r:id="rId9" tooltip="Tlač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-82550"/>
            <a:ext cx="2667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-mail">
            <a:hlinkClick r:id="rId10" tooltip="E-mail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9688"/>
            <a:ext cx="2667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34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200" dirty="0" smtClean="0"/>
              <a:t>Plyny sú  za normálnych podmienok </a:t>
            </a:r>
            <a:r>
              <a:rPr lang="sk-SK" sz="2200" dirty="0" smtClean="0"/>
              <a:t>nevodičmi.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smtClean="0"/>
              <a:t>V dôsledku zvýšenej teploty môže prísť k  ionizácii plynu. V takomto plyne vedú elektrický prúd voľné elektróny a ióny. </a:t>
            </a:r>
            <a:r>
              <a:rPr lang="sk-SK" sz="2200" dirty="0"/>
              <a:t>K  ionizácii plynu môže prísť i pôsobením silného elektrického poľa alebo pôsobením rôznych druhov žiarenia </a:t>
            </a:r>
            <a:r>
              <a:rPr lang="sk-SK" sz="2200" dirty="0" smtClean="0"/>
              <a:t>(kozmického </a:t>
            </a:r>
            <a:r>
              <a:rPr lang="sk-SK" sz="2200" dirty="0" smtClean="0"/>
              <a:t>, rádioaktívneho) </a:t>
            </a:r>
          </a:p>
          <a:p>
            <a:pPr marL="0" indent="0" algn="just">
              <a:buNone/>
            </a:pPr>
            <a:r>
              <a:rPr lang="sk-SK" sz="2200" dirty="0"/>
              <a:t>V ionizovaných plynoch môže dochádzať k rôznym formám výbojov</a:t>
            </a:r>
            <a:endParaRPr lang="sk-SK" sz="2200" dirty="0" smtClean="0"/>
          </a:p>
          <a:p>
            <a:pPr marL="0" indent="0" algn="just">
              <a:buNone/>
            </a:pPr>
            <a:r>
              <a:rPr lang="sk-SK" sz="2200" b="1" dirty="0"/>
              <a:t>Iskrový výboj</a:t>
            </a:r>
            <a:r>
              <a:rPr lang="sk-SK" sz="2200" dirty="0"/>
              <a:t> – je samostatný výboj </a:t>
            </a:r>
            <a:r>
              <a:rPr lang="sk-SK" sz="2200" dirty="0" smtClean="0"/>
              <a:t>krátkodobý, </a:t>
            </a:r>
            <a:r>
              <a:rPr lang="sk-SK" sz="2200" dirty="0"/>
              <a:t>ktorý vzniká pri vysokom </a:t>
            </a:r>
            <a:r>
              <a:rPr lang="sk-SK" sz="2200" dirty="0" smtClean="0"/>
              <a:t>napätí. </a:t>
            </a:r>
            <a:r>
              <a:rPr lang="sk-SK" sz="2200" dirty="0" smtClean="0"/>
              <a:t>( blesk )</a:t>
            </a:r>
            <a:endParaRPr lang="sk-SK" sz="2200" dirty="0"/>
          </a:p>
          <a:p>
            <a:pPr marL="0" indent="0" algn="just">
              <a:buNone/>
            </a:pPr>
            <a:r>
              <a:rPr lang="sk-SK" sz="2200" b="1" dirty="0" smtClean="0"/>
              <a:t>Oblúkový </a:t>
            </a:r>
            <a:r>
              <a:rPr lang="sk-SK" sz="2200" b="1" dirty="0"/>
              <a:t>výboj</a:t>
            </a:r>
            <a:r>
              <a:rPr lang="sk-SK" sz="2200" dirty="0"/>
              <a:t> – je to samostatný výboj medzi rozžeravenými elektródami, charakteristický vysokými prúdmi a teplotami. </a:t>
            </a:r>
            <a:endParaRPr lang="sk-SK" sz="2200" dirty="0" smtClean="0"/>
          </a:p>
          <a:p>
            <a:pPr marL="0" indent="0" algn="just">
              <a:buNone/>
            </a:pPr>
            <a:r>
              <a:rPr lang="sk-SK" sz="2200" dirty="0" smtClean="0"/>
              <a:t>(</a:t>
            </a:r>
            <a:r>
              <a:rPr lang="sk-SK" sz="2200" dirty="0" smtClean="0"/>
              <a:t>zváranie)</a:t>
            </a:r>
            <a:endParaRPr lang="sk-SK" sz="2200" dirty="0"/>
          </a:p>
          <a:p>
            <a:pPr marL="0" indent="0" algn="just">
              <a:buNone/>
            </a:pPr>
            <a:r>
              <a:rPr lang="sk-SK" sz="2200" b="1" dirty="0" smtClean="0"/>
              <a:t>Tlecí </a:t>
            </a:r>
            <a:r>
              <a:rPr lang="sk-SK" sz="2200" b="1" dirty="0"/>
              <a:t>výboj</a:t>
            </a:r>
            <a:r>
              <a:rPr lang="sk-SK" sz="2200" dirty="0"/>
              <a:t> </a:t>
            </a:r>
            <a:r>
              <a:rPr lang="sk-SK" sz="2200" dirty="0" smtClean="0"/>
              <a:t>– prebieha </a:t>
            </a:r>
            <a:r>
              <a:rPr lang="sk-SK" sz="2200" dirty="0"/>
              <a:t>vo výbojkách, výbojových trubiciach pri zníženom tlaku. </a:t>
            </a:r>
            <a:r>
              <a:rPr lang="sk-SK" sz="2200" dirty="0" smtClean="0"/>
              <a:t>(reklamné trubice , </a:t>
            </a:r>
            <a:r>
              <a:rPr lang="sk-SK" sz="2200" dirty="0" smtClean="0"/>
              <a:t>žiarivky)</a:t>
            </a:r>
            <a:endParaRPr lang="sk-SK" sz="2200" dirty="0" smtClean="0"/>
          </a:p>
          <a:p>
            <a:pPr marL="0" indent="0" algn="just">
              <a:buNone/>
            </a:pPr>
            <a:r>
              <a:rPr lang="sk-SK" sz="2200" b="1" dirty="0" smtClean="0"/>
              <a:t>Koróna</a:t>
            </a:r>
            <a:r>
              <a:rPr lang="sk-SK" sz="2200" dirty="0"/>
              <a:t> – samostatný </a:t>
            </a:r>
            <a:r>
              <a:rPr lang="sk-SK" sz="2200" dirty="0" smtClean="0"/>
              <a:t>výboj, </a:t>
            </a:r>
            <a:r>
              <a:rPr lang="sk-SK" sz="2200" dirty="0" smtClean="0"/>
              <a:t>ktorý </a:t>
            </a:r>
            <a:r>
              <a:rPr lang="sk-SK" sz="2200" dirty="0"/>
              <a:t>vzniká v silnom elektrickom </a:t>
            </a:r>
            <a:r>
              <a:rPr lang="sk-SK" sz="2200" dirty="0" smtClean="0"/>
              <a:t>poli.</a:t>
            </a:r>
            <a:endParaRPr lang="sk-SK" sz="2200" dirty="0"/>
          </a:p>
          <a:p>
            <a:endParaRPr lang="sk-SK" sz="2200" dirty="0"/>
          </a:p>
        </p:txBody>
      </p:sp>
      <p:sp>
        <p:nvSpPr>
          <p:cNvPr id="4" name="Obdélník 3"/>
          <p:cNvSpPr/>
          <p:nvPr/>
        </p:nvSpPr>
        <p:spPr>
          <a:xfrm>
            <a:off x="3563888" y="260648"/>
            <a:ext cx="2053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Zhrnutie</a:t>
            </a:r>
            <a:endParaRPr lang="cs-CZ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8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620688"/>
            <a:ext cx="641053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>
                <a:solidFill>
                  <a:srgbClr val="FF0000"/>
                </a:solidFill>
              </a:rPr>
              <a:t>	Vzduch, </a:t>
            </a:r>
            <a:r>
              <a:rPr lang="sk-SK" sz="2200" dirty="0">
                <a:solidFill>
                  <a:srgbClr val="FF0000"/>
                </a:solidFill>
              </a:rPr>
              <a:t>je za </a:t>
            </a:r>
            <a:r>
              <a:rPr lang="sk-SK" sz="2200" dirty="0" smtClean="0">
                <a:solidFill>
                  <a:srgbClr val="FF0000"/>
                </a:solidFill>
              </a:rPr>
              <a:t>normálnych podmienok nevodičom, ale stačí, aby sa trocha ohrial a stane sa vodivým. </a:t>
            </a:r>
          </a:p>
          <a:p>
            <a:pPr algn="just"/>
            <a:r>
              <a:rPr lang="sk-SK" sz="2200" dirty="0" smtClean="0"/>
              <a:t>Táto zmena jeho vlastností súvisí s pohybom molekúl </a:t>
            </a:r>
            <a:r>
              <a:rPr lang="sk-SK" sz="2200" dirty="0" smtClean="0"/>
              <a:t>plynov, </a:t>
            </a:r>
            <a:r>
              <a:rPr lang="sk-SK" sz="2200" dirty="0" smtClean="0"/>
              <a:t>ktoré </a:t>
            </a:r>
            <a:r>
              <a:rPr lang="sk-SK" sz="2200" dirty="0"/>
              <a:t>sú </a:t>
            </a:r>
            <a:r>
              <a:rPr lang="sk-SK" sz="2200" dirty="0" smtClean="0"/>
              <a:t>za </a:t>
            </a:r>
            <a:r>
              <a:rPr lang="sk-SK" sz="2200" dirty="0"/>
              <a:t>bežných podmienok </a:t>
            </a:r>
            <a:r>
              <a:rPr lang="sk-SK" sz="2200" dirty="0" smtClean="0"/>
              <a:t> v</a:t>
            </a:r>
            <a:r>
              <a:rPr lang="sk-SK" sz="2200" dirty="0"/>
              <a:t>  neustálom a  </a:t>
            </a:r>
            <a:r>
              <a:rPr lang="sk-SK" sz="2200" dirty="0" smtClean="0"/>
              <a:t>neusporiadanom </a:t>
            </a:r>
            <a:r>
              <a:rPr lang="sk-SK" sz="2200" dirty="0"/>
              <a:t>pohybe</a:t>
            </a:r>
            <a:r>
              <a:rPr lang="sk-SK" sz="2200" dirty="0" smtClean="0"/>
              <a:t>. </a:t>
            </a:r>
            <a:r>
              <a:rPr lang="sk-SK" sz="2200" dirty="0"/>
              <a:t>Ich </a:t>
            </a:r>
            <a:r>
              <a:rPr lang="sk-SK" sz="2200" dirty="0" smtClean="0"/>
              <a:t>rýchlosť </a:t>
            </a:r>
            <a:r>
              <a:rPr lang="sk-SK" sz="2200" dirty="0"/>
              <a:t>sa </a:t>
            </a:r>
            <a:r>
              <a:rPr lang="sk-SK" sz="2200" dirty="0" smtClean="0"/>
              <a:t>výrazne </a:t>
            </a:r>
            <a:r>
              <a:rPr lang="sk-SK" sz="2200" dirty="0" smtClean="0"/>
              <a:t>zvýši, </a:t>
            </a:r>
            <a:r>
              <a:rPr lang="sk-SK" sz="2200" dirty="0"/>
              <a:t>ak sa zvýši ich teplota</a:t>
            </a:r>
            <a:r>
              <a:rPr lang="sk-SK" sz="2200" dirty="0" smtClean="0"/>
              <a:t>.  </a:t>
            </a:r>
          </a:p>
          <a:p>
            <a:pPr algn="just"/>
            <a:r>
              <a:rPr lang="sk-SK" sz="2200" dirty="0" smtClean="0"/>
              <a:t>Dostatočne veľká rýchlosť  </a:t>
            </a:r>
            <a:r>
              <a:rPr lang="sk-SK" sz="2200" dirty="0"/>
              <a:t>pri zrážke </a:t>
            </a:r>
            <a:r>
              <a:rPr lang="sk-SK" sz="2200" dirty="0" smtClean="0"/>
              <a:t>s inou  molekulou umožní uvoľnenie elektrónu. Z</a:t>
            </a:r>
            <a:r>
              <a:rPr lang="sk-SK" sz="2200" dirty="0"/>
              <a:t> </a:t>
            </a:r>
            <a:r>
              <a:rPr lang="sk-SK" sz="2200" dirty="0" smtClean="0"/>
              <a:t>neutrálnej </a:t>
            </a:r>
            <a:r>
              <a:rPr lang="sk-SK" sz="2200" dirty="0"/>
              <a:t>molekuly </a:t>
            </a:r>
            <a:r>
              <a:rPr lang="sk-SK" sz="2200" dirty="0" smtClean="0"/>
              <a:t>vznikne kladne nabitý </a:t>
            </a:r>
            <a:r>
              <a:rPr lang="sk-SK" sz="2200" dirty="0"/>
              <a:t>ión - katión a  voľný </a:t>
            </a:r>
            <a:r>
              <a:rPr lang="sk-SK" sz="2200" dirty="0" smtClean="0"/>
              <a:t> </a:t>
            </a:r>
            <a:r>
              <a:rPr lang="sk-SK" sz="2200" dirty="0"/>
              <a:t>elektrón. </a:t>
            </a:r>
            <a:r>
              <a:rPr lang="sk-SK" sz="2200" dirty="0" smtClean="0"/>
              <a:t>                                                   Ak sa tento  </a:t>
            </a:r>
            <a:r>
              <a:rPr lang="sk-SK" sz="2200" dirty="0"/>
              <a:t>elektrón pridá k  inej neutrálnej </a:t>
            </a:r>
            <a:r>
              <a:rPr lang="sk-SK" sz="2200" dirty="0" smtClean="0"/>
              <a:t>                                  molekule</a:t>
            </a:r>
            <a:r>
              <a:rPr lang="sk-SK" sz="2200" dirty="0"/>
              <a:t>, </a:t>
            </a:r>
            <a:r>
              <a:rPr lang="sk-SK" sz="2200" dirty="0" smtClean="0"/>
              <a:t>vznikne </a:t>
            </a:r>
            <a:r>
              <a:rPr lang="sk-SK" sz="2200" dirty="0"/>
              <a:t>záporný </a:t>
            </a:r>
            <a:r>
              <a:rPr lang="sk-SK" sz="2200" dirty="0" smtClean="0"/>
              <a:t>ión - anión. </a:t>
            </a:r>
            <a:r>
              <a:rPr lang="sk-SK" sz="2200" dirty="0"/>
              <a:t>Tento </a:t>
            </a:r>
            <a:r>
              <a:rPr lang="sk-SK" sz="2200" dirty="0" smtClean="0"/>
              <a:t>                                         proces </a:t>
            </a:r>
            <a:r>
              <a:rPr lang="sk-SK" sz="2200" dirty="0"/>
              <a:t>sa nazýva </a:t>
            </a:r>
            <a:r>
              <a:rPr lang="sk-SK" sz="2200" b="1" dirty="0"/>
              <a:t>ionizácia plynu</a:t>
            </a:r>
            <a:r>
              <a:rPr lang="sk-SK" sz="2200" dirty="0"/>
              <a:t>. </a:t>
            </a:r>
            <a:endParaRPr lang="sk-SK" sz="2200" dirty="0" smtClean="0"/>
          </a:p>
          <a:p>
            <a:pPr algn="just"/>
            <a:r>
              <a:rPr lang="sk-SK" sz="2200" dirty="0">
                <a:solidFill>
                  <a:srgbClr val="FF0000"/>
                </a:solidFill>
              </a:rPr>
              <a:t>	</a:t>
            </a:r>
            <a:r>
              <a:rPr lang="sk-SK" sz="2200" dirty="0" smtClean="0">
                <a:solidFill>
                  <a:srgbClr val="FF0000"/>
                </a:solidFill>
              </a:rPr>
              <a:t>Plyn </a:t>
            </a:r>
            <a:r>
              <a:rPr lang="sk-SK" sz="2200" dirty="0">
                <a:solidFill>
                  <a:srgbClr val="FF0000"/>
                </a:solidFill>
              </a:rPr>
              <a:t>sa </a:t>
            </a:r>
            <a:r>
              <a:rPr lang="sk-SK" sz="2200" dirty="0" smtClean="0">
                <a:solidFill>
                  <a:srgbClr val="FF0000"/>
                </a:solidFill>
              </a:rPr>
              <a:t>môže stať vplyvom </a:t>
            </a:r>
            <a:r>
              <a:rPr lang="sk-SK" sz="2200" dirty="0">
                <a:solidFill>
                  <a:srgbClr val="FF0000"/>
                </a:solidFill>
              </a:rPr>
              <a:t>zvýšenia teploty </a:t>
            </a:r>
            <a:r>
              <a:rPr lang="sk-SK" sz="2200" dirty="0" smtClean="0">
                <a:solidFill>
                  <a:srgbClr val="FF0000"/>
                </a:solidFill>
              </a:rPr>
              <a:t>ionizovaným.</a:t>
            </a:r>
            <a:r>
              <a:rPr lang="sk-SK" sz="2200" dirty="0"/>
              <a:t> </a:t>
            </a:r>
            <a:r>
              <a:rPr lang="sk-SK" sz="2200" dirty="0" smtClean="0"/>
              <a:t>Ak sa takýto plyn nachádza medzi dvomi nesúhlasne </a:t>
            </a:r>
            <a:r>
              <a:rPr lang="sk-SK" sz="2200" dirty="0"/>
              <a:t>nabitými </a:t>
            </a:r>
            <a:r>
              <a:rPr lang="sk-SK" sz="2200" dirty="0" smtClean="0"/>
              <a:t>elektródami, </a:t>
            </a:r>
            <a:r>
              <a:rPr lang="sk-SK" sz="2200" dirty="0"/>
              <a:t>začnú </a:t>
            </a:r>
            <a:r>
              <a:rPr lang="sk-SK" sz="2200" dirty="0" smtClean="0"/>
              <a:t>sa  katióny a anióny usmernene pohybovať.</a:t>
            </a:r>
            <a:r>
              <a:rPr lang="sk-SK" sz="2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04" y="2348880"/>
            <a:ext cx="1507292" cy="1359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12586"/>
            <a:ext cx="52578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633" y="515576"/>
            <a:ext cx="6048672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	K  </a:t>
            </a:r>
            <a:r>
              <a:rPr lang="sk-SK" sz="2400" dirty="0">
                <a:solidFill>
                  <a:srgbClr val="FF0000"/>
                </a:solidFill>
              </a:rPr>
              <a:t>ionizácii plynu môže prísť i pôsobením silného elektrického poľa alebo pôsobením rôznych druhov žiarenia </a:t>
            </a:r>
            <a:r>
              <a:rPr lang="sk-SK" sz="2400" dirty="0" smtClean="0">
                <a:solidFill>
                  <a:srgbClr val="FF0000"/>
                </a:solidFill>
              </a:rPr>
              <a:t>(kozmického, rádioaktívneho). 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k-SK" sz="2400" dirty="0" smtClean="0"/>
              <a:t>V ionizovaných plynoch môže dochádzať k rôznym formám výbojov . </a:t>
            </a:r>
          </a:p>
          <a:p>
            <a:pPr marL="0" indent="0" algn="just">
              <a:buNone/>
            </a:pPr>
            <a:r>
              <a:rPr lang="sk-SK" sz="2400" dirty="0"/>
              <a:t>	</a:t>
            </a:r>
            <a:r>
              <a:rPr lang="sk-SK" sz="2400" dirty="0" smtClean="0"/>
              <a:t>V prírode sa môžeme stretnúť s  </a:t>
            </a:r>
            <a:r>
              <a:rPr lang="sk-SK" sz="2400" dirty="0" smtClean="0">
                <a:solidFill>
                  <a:srgbClr val="FF0000"/>
                </a:solidFill>
              </a:rPr>
              <a:t>iskrovým výbojom</a:t>
            </a:r>
            <a:r>
              <a:rPr lang="sk-SK" sz="2400" dirty="0" smtClean="0"/>
              <a:t>, </a:t>
            </a:r>
            <a:r>
              <a:rPr lang="sk-SK" sz="2400" dirty="0"/>
              <a:t>ktorého príkladom je </a:t>
            </a:r>
            <a:r>
              <a:rPr lang="sk-SK" sz="2400" b="1" dirty="0"/>
              <a:t>blesk</a:t>
            </a:r>
            <a:r>
              <a:rPr lang="sk-SK" sz="2400" dirty="0"/>
              <a:t> pri búrke. </a:t>
            </a:r>
            <a:r>
              <a:rPr lang="sk-SK" sz="2400" b="1" dirty="0"/>
              <a:t>Blesk je krátko trvajúci </a:t>
            </a:r>
            <a:r>
              <a:rPr lang="sk-SK" sz="2400" b="1" dirty="0" smtClean="0"/>
              <a:t>elektrický </a:t>
            </a:r>
            <a:r>
              <a:rPr lang="sk-SK" sz="2400" b="1" dirty="0"/>
              <a:t>prúd </a:t>
            </a:r>
            <a:r>
              <a:rPr lang="sk-SK" sz="2400" b="1" dirty="0" smtClean="0"/>
              <a:t> </a:t>
            </a:r>
            <a:r>
              <a:rPr lang="sk-SK" sz="2400" b="1" dirty="0"/>
              <a:t>medzi mrakom a </a:t>
            </a:r>
            <a:r>
              <a:rPr lang="sk-SK" sz="2400" b="1" dirty="0" smtClean="0"/>
              <a:t>zemou </a:t>
            </a:r>
            <a:r>
              <a:rPr lang="sk-SK" sz="2400" dirty="0" smtClean="0"/>
              <a:t>(asi 25</a:t>
            </a:r>
            <a:r>
              <a:rPr lang="sk-SK" sz="2400" dirty="0"/>
              <a:t> % </a:t>
            </a:r>
            <a:r>
              <a:rPr lang="sk-SK" sz="2400" dirty="0" smtClean="0"/>
              <a:t>bleskov), </a:t>
            </a:r>
            <a:r>
              <a:rPr lang="sk-SK" sz="2400" b="1" dirty="0"/>
              <a:t>prípadne medzi dvoma mrakmi</a:t>
            </a:r>
            <a:r>
              <a:rPr lang="sk-SK" sz="2400" dirty="0"/>
              <a:t> </a:t>
            </a:r>
            <a:r>
              <a:rPr lang="sk-SK" sz="2400" dirty="0" smtClean="0"/>
              <a:t>(75</a:t>
            </a:r>
            <a:r>
              <a:rPr lang="sk-SK" sz="2400" dirty="0"/>
              <a:t> % </a:t>
            </a:r>
            <a:r>
              <a:rPr lang="sk-SK" sz="2400" dirty="0" smtClean="0"/>
              <a:t>bleskov). Aj keď je vzduch izolant, ionizáciou </a:t>
            </a:r>
            <a:r>
              <a:rPr lang="sk-SK" sz="2400" dirty="0"/>
              <a:t>vodivosť vzduchu rýchlo stúpa a  v  určitom okamžiku nastane iskrový výboj </a:t>
            </a:r>
            <a:r>
              <a:rPr lang="sk-SK" sz="2400" dirty="0" smtClean="0"/>
              <a:t>– blesk</a:t>
            </a:r>
            <a:r>
              <a:rPr lang="sk-SK" sz="2400" dirty="0"/>
              <a:t> </a:t>
            </a:r>
            <a:r>
              <a:rPr lang="sk-SK" sz="2400" dirty="0" smtClean="0"/>
              <a:t>medzi dvomi nabitými telesami.</a:t>
            </a:r>
            <a:r>
              <a:rPr lang="sk-SK" sz="2400" dirty="0"/>
              <a:t> Blesk môže mať dĺžku </a:t>
            </a:r>
            <a:r>
              <a:rPr lang="sk-SK" sz="2400" dirty="0" smtClean="0"/>
              <a:t>priemere 1 - 3 </a:t>
            </a:r>
            <a:r>
              <a:rPr lang="sk-SK" sz="2400" dirty="0"/>
              <a:t>km a  </a:t>
            </a:r>
            <a:r>
              <a:rPr lang="sk-SK" sz="2400" b="1" dirty="0" smtClean="0"/>
              <a:t>el. prúd</a:t>
            </a:r>
            <a:r>
              <a:rPr lang="sk-SK" sz="2400" dirty="0" smtClean="0"/>
              <a:t>, ktorý vznikne, môže mať veľkosť až </a:t>
            </a:r>
            <a:r>
              <a:rPr lang="sk-SK" sz="2400" b="1" dirty="0" smtClean="0"/>
              <a:t>100 000 A</a:t>
            </a:r>
            <a:r>
              <a:rPr lang="sk-SK" sz="2400" dirty="0" smtClean="0"/>
              <a:t>.</a:t>
            </a:r>
          </a:p>
          <a:p>
            <a:pPr marL="0" indent="0" algn="just">
              <a:buNone/>
            </a:pPr>
            <a:r>
              <a:rPr lang="sk-SK" sz="2400" dirty="0" smtClean="0"/>
              <a:t>V</a:t>
            </a:r>
            <a:r>
              <a:rPr lang="sk-SK" sz="2400" dirty="0"/>
              <a:t>  okolí blesku </a:t>
            </a:r>
            <a:r>
              <a:rPr lang="sk-SK" sz="2400" dirty="0" smtClean="0"/>
              <a:t> sa </a:t>
            </a:r>
            <a:r>
              <a:rPr lang="sk-SK" sz="2400" dirty="0"/>
              <a:t>vzduch </a:t>
            </a:r>
            <a:r>
              <a:rPr lang="sk-SK" sz="2400" dirty="0" smtClean="0"/>
              <a:t> zohrieva   až na</a:t>
            </a:r>
            <a:r>
              <a:rPr lang="sk-SK" sz="2400" dirty="0"/>
              <a:t> </a:t>
            </a:r>
            <a:r>
              <a:rPr lang="sk-SK" sz="2400" dirty="0" smtClean="0"/>
              <a:t> teplotu                                  </a:t>
            </a:r>
            <a:r>
              <a:rPr lang="sk-SK" sz="2400" b="1" dirty="0" smtClean="0"/>
              <a:t>30 000 </a:t>
            </a:r>
            <a:r>
              <a:rPr lang="sk-SK" sz="2400" b="1" dirty="0" smtClean="0">
                <a:latin typeface="Times New Roman"/>
                <a:cs typeface="Times New Roman"/>
              </a:rPr>
              <a:t>°C</a:t>
            </a:r>
            <a:r>
              <a:rPr lang="sk-SK" sz="2400" dirty="0" smtClean="0">
                <a:latin typeface="Times New Roman"/>
                <a:cs typeface="Times New Roman"/>
              </a:rPr>
              <a:t>.</a:t>
            </a:r>
            <a:r>
              <a:rPr lang="sk-SK" sz="2400" dirty="0"/>
              <a:t> </a:t>
            </a:r>
            <a:r>
              <a:rPr lang="sk-SK" sz="2400" dirty="0" smtClean="0"/>
              <a:t>Prudké rozpínanie vzduchu  v</a:t>
            </a:r>
            <a:r>
              <a:rPr lang="sk-SK" sz="2400" dirty="0"/>
              <a:t>  okolí </a:t>
            </a:r>
            <a:r>
              <a:rPr lang="sk-SK" sz="2400" dirty="0" smtClean="0"/>
              <a:t> blesku  spôsobuje  silný zvukový  vnem </a:t>
            </a:r>
            <a:r>
              <a:rPr lang="sk-SK" sz="2400" dirty="0"/>
              <a:t>- hrom.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67562"/>
            <a:ext cx="2539710" cy="19396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210766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275297" y="317732"/>
            <a:ext cx="7272808" cy="622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200" dirty="0" smtClean="0"/>
              <a:t>	</a:t>
            </a:r>
            <a:r>
              <a:rPr lang="sk-SK" sz="2200" dirty="0" smtClean="0"/>
              <a:t>Iskrový výboj môžeme vytvoriť  v laboratórnych  alebo školských podmienkach aj  </a:t>
            </a:r>
            <a:r>
              <a:rPr lang="sk-SK" sz="2200" dirty="0" err="1" smtClean="0"/>
              <a:t>Van</a:t>
            </a:r>
            <a:r>
              <a:rPr lang="sk-SK" sz="2200" dirty="0" smtClean="0"/>
              <a:t> </a:t>
            </a:r>
            <a:r>
              <a:rPr lang="sk-SK" sz="2200" dirty="0" err="1" smtClean="0"/>
              <a:t>de</a:t>
            </a:r>
            <a:r>
              <a:rPr lang="sk-SK" sz="2200" dirty="0" smtClean="0"/>
              <a:t> </a:t>
            </a:r>
            <a:r>
              <a:rPr lang="sk-SK" sz="2200" dirty="0" err="1" smtClean="0"/>
              <a:t>Graaffovým</a:t>
            </a:r>
            <a:r>
              <a:rPr lang="sk-SK" sz="2200" dirty="0" smtClean="0"/>
              <a:t> alebo </a:t>
            </a:r>
            <a:r>
              <a:rPr lang="sk-SK" sz="2200" dirty="0" err="1" smtClean="0"/>
              <a:t>Wimshurstovým</a:t>
            </a:r>
            <a:r>
              <a:rPr lang="sk-SK" sz="2200" dirty="0" smtClean="0"/>
              <a:t>  generátorom. Vzniká aj medzi elektródami sviečky v zážihovom motore automobilu.</a:t>
            </a:r>
          </a:p>
          <a:p>
            <a:pPr marL="0" indent="0" algn="just">
              <a:buNone/>
            </a:pPr>
            <a:endParaRPr lang="sk-SK" sz="2200" dirty="0" smtClean="0"/>
          </a:p>
          <a:p>
            <a:pPr marL="0" indent="0" algn="just">
              <a:buNone/>
            </a:pPr>
            <a:endParaRPr lang="sk-SK" sz="2200" dirty="0" smtClean="0"/>
          </a:p>
          <a:p>
            <a:pPr marL="0" indent="0" algn="just">
              <a:buNone/>
            </a:pPr>
            <a:endParaRPr lang="sk-SK" sz="2200" dirty="0" smtClean="0"/>
          </a:p>
          <a:p>
            <a:pPr marL="0" indent="0" algn="just">
              <a:buNone/>
            </a:pPr>
            <a:endParaRPr lang="sk-SK" sz="2200" dirty="0" smtClean="0"/>
          </a:p>
          <a:p>
            <a:pPr marL="0" indent="0" algn="just">
              <a:buFont typeface="Arial" pitchFamily="34" charset="0"/>
              <a:buNone/>
            </a:pPr>
            <a:r>
              <a:rPr lang="sk-SK" sz="2200" dirty="0" smtClean="0"/>
              <a:t>	V  minulosti sa často stávalo, že pri búrkach po zásahu bleskom zhoreli budovy. Preto sa ľudia snažili dostať blesk pod kontrolu, aby nespôsobil väčšie škody. Nezávisle na sebe sa to podarilo </a:t>
            </a:r>
            <a:r>
              <a:rPr lang="sk-SK" sz="2200" b="1" dirty="0" smtClean="0"/>
              <a:t>českému</a:t>
            </a:r>
            <a:r>
              <a:rPr lang="sk-SK" sz="2200" dirty="0" smtClean="0"/>
              <a:t> prírodovedcovi </a:t>
            </a:r>
            <a:r>
              <a:rPr lang="sk-SK" sz="2200" b="1" dirty="0" smtClean="0"/>
              <a:t>Prokopovi</a:t>
            </a:r>
            <a:r>
              <a:rPr lang="sk-SK" sz="2200" dirty="0" smtClean="0"/>
              <a:t> </a:t>
            </a:r>
            <a:r>
              <a:rPr lang="sk-SK" sz="2200" b="1" dirty="0" err="1" smtClean="0"/>
              <a:t>Divišovi</a:t>
            </a:r>
            <a:r>
              <a:rPr lang="sk-SK" sz="2200" dirty="0" smtClean="0"/>
              <a:t> a  </a:t>
            </a:r>
            <a:r>
              <a:rPr lang="sk-SK" sz="2200" b="1" dirty="0" smtClean="0"/>
              <a:t>americkému</a:t>
            </a:r>
            <a:r>
              <a:rPr lang="sk-SK" sz="2200" dirty="0" smtClean="0"/>
              <a:t> fyzikovi </a:t>
            </a:r>
            <a:r>
              <a:rPr lang="sk-SK" sz="2200" b="1" dirty="0" smtClean="0"/>
              <a:t>Benjamínovi </a:t>
            </a:r>
            <a:r>
              <a:rPr lang="sk-SK" sz="2200" b="1" dirty="0" err="1" smtClean="0"/>
              <a:t>Franklinovi</a:t>
            </a:r>
            <a:r>
              <a:rPr lang="sk-SK" sz="2200" dirty="0" smtClean="0"/>
              <a:t>  v 18. storočí. Skúmaním a pokusmi (niekedy dosť nebezpečnými) zistili, že </a:t>
            </a:r>
            <a:r>
              <a:rPr lang="sk-SK" sz="2200" dirty="0" smtClean="0">
                <a:solidFill>
                  <a:srgbClr val="FF0000"/>
                </a:solidFill>
              </a:rPr>
              <a:t>budovy a vyvýšené objekty možno chrániť </a:t>
            </a:r>
            <a:r>
              <a:rPr lang="sk-SK" sz="2200" b="1" dirty="0" smtClean="0">
                <a:solidFill>
                  <a:srgbClr val="FF0000"/>
                </a:solidFill>
              </a:rPr>
              <a:t>bleskozvodom</a:t>
            </a:r>
            <a:r>
              <a:rPr lang="sk-SK" sz="2200" dirty="0" smtClean="0">
                <a:solidFill>
                  <a:srgbClr val="FF0000"/>
                </a:solidFill>
              </a:rPr>
              <a:t> (často nesprávne nazývaný ako hromozvod !). </a:t>
            </a:r>
            <a:endParaRPr lang="sk-SK" sz="22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3" r="27849"/>
          <a:stretch/>
        </p:blipFill>
        <p:spPr>
          <a:xfrm>
            <a:off x="7407458" y="299684"/>
            <a:ext cx="1248134" cy="19946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1698068" cy="1273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10461"/>
            <a:ext cx="1872208" cy="15799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58" y="4651892"/>
            <a:ext cx="1490687" cy="17409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25" y="2492896"/>
            <a:ext cx="1463025" cy="18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0546" y="332656"/>
            <a:ext cx="57016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/>
              <a:t>	Bleskozvod </a:t>
            </a:r>
            <a:r>
              <a:rPr lang="sk-SK" sz="2400" dirty="0"/>
              <a:t>je </a:t>
            </a:r>
            <a:r>
              <a:rPr lang="sk-SK" sz="2400" b="1" dirty="0"/>
              <a:t>kovová tyč</a:t>
            </a:r>
            <a:r>
              <a:rPr lang="sk-SK" sz="2400" dirty="0"/>
              <a:t> umiestnená na najvyšších miestach budovy. Tyč je spojená so zemou kovovými vodičmi, ktoré siahajú až pod povrch zeme. Ak sa priblíži k  bleskozvodu mrak s  elektrickými nábojmi, tieto sa pomocou vodičov zvedú do zeme bez škodlivých účinkov.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47331"/>
            <a:ext cx="2379104" cy="269538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907704" y="2911799"/>
            <a:ext cx="4626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Z rôznych vynálezov Prokopa </a:t>
            </a:r>
            <a:r>
              <a:rPr lang="sk-SK" sz="2000" dirty="0" err="1"/>
              <a:t>Diviša</a:t>
            </a:r>
            <a:r>
              <a:rPr lang="sk-SK" sz="2000" dirty="0"/>
              <a:t> je najznámejší </a:t>
            </a:r>
            <a:r>
              <a:rPr lang="sk-SK" sz="2000" dirty="0" smtClean="0"/>
              <a:t>bleskozvod, ktorý vztýčil </a:t>
            </a:r>
            <a:r>
              <a:rPr lang="sk-SK" sz="2000" dirty="0"/>
              <a:t>na farskej záhrade v </a:t>
            </a:r>
            <a:r>
              <a:rPr lang="sk-SK" sz="2000" dirty="0" err="1"/>
              <a:t>Přímětcích</a:t>
            </a:r>
            <a:r>
              <a:rPr lang="sk-SK" sz="2000" dirty="0"/>
              <a:t> 15. júna 1754. Prokop </a:t>
            </a:r>
            <a:r>
              <a:rPr lang="sk-SK" sz="2000" dirty="0" err="1"/>
              <a:t>Diviš</a:t>
            </a:r>
            <a:r>
              <a:rPr lang="sk-SK" sz="2000" dirty="0"/>
              <a:t> </a:t>
            </a:r>
            <a:r>
              <a:rPr lang="sk-SK" sz="2000" dirty="0" smtClean="0"/>
              <a:t>očakával, že jeho „meteorologický stroj“ bude </a:t>
            </a:r>
            <a:r>
              <a:rPr lang="sk-SK" sz="2000" dirty="0"/>
              <a:t>mať preventívny účinok </a:t>
            </a:r>
            <a:r>
              <a:rPr lang="sk-SK" sz="2000" dirty="0" smtClean="0"/>
              <a:t>a </a:t>
            </a:r>
            <a:r>
              <a:rPr lang="sk-SK" sz="2000" dirty="0"/>
              <a:t>elektrinu z mrakov </a:t>
            </a:r>
            <a:r>
              <a:rPr lang="sk-SK" sz="2000" dirty="0" smtClean="0"/>
              <a:t>bude </a:t>
            </a:r>
            <a:r>
              <a:rPr lang="sk-SK" sz="2000" dirty="0"/>
              <a:t>"vysávať" a tak znemožňovať bleskom vôbec vzniknúť. </a:t>
            </a:r>
            <a:endParaRPr lang="sk-SK" sz="2000" dirty="0" smtClean="0"/>
          </a:p>
          <a:p>
            <a:pPr algn="just"/>
            <a:r>
              <a:rPr lang="sk-SK" sz="2000" dirty="0"/>
              <a:t>	</a:t>
            </a:r>
            <a:r>
              <a:rPr lang="sk-SK" sz="2000" dirty="0" smtClean="0"/>
              <a:t>Vo svete </a:t>
            </a:r>
            <a:r>
              <a:rPr lang="sk-SK" sz="2000" dirty="0"/>
              <a:t>sa </a:t>
            </a:r>
            <a:r>
              <a:rPr lang="sk-SK" sz="2000" dirty="0" smtClean="0"/>
              <a:t>neskôr presadil </a:t>
            </a:r>
            <a:r>
              <a:rPr lang="sk-SK" sz="2000" dirty="0"/>
              <a:t>jednoduchší </a:t>
            </a:r>
            <a:r>
              <a:rPr lang="sk-SK" sz="2000" dirty="0" err="1" smtClean="0"/>
              <a:t>Franklinov</a:t>
            </a:r>
            <a:r>
              <a:rPr lang="sk-SK" sz="2000" dirty="0" smtClean="0"/>
              <a:t> </a:t>
            </a:r>
            <a:r>
              <a:rPr lang="sk-SK" sz="2000" dirty="0"/>
              <a:t>typ, postavený prvýkrát v roku 1760 na dome kupca </a:t>
            </a:r>
            <a:r>
              <a:rPr lang="sk-SK" sz="2000" dirty="0" err="1"/>
              <a:t>Westa</a:t>
            </a:r>
            <a:r>
              <a:rPr lang="sk-SK" sz="2000" dirty="0"/>
              <a:t> vo Filadelfii.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919" r="5502"/>
          <a:stretch/>
        </p:blipFill>
        <p:spPr>
          <a:xfrm>
            <a:off x="395536" y="3250160"/>
            <a:ext cx="1370587" cy="254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6"/>
            <a:ext cx="239095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535" y="824284"/>
            <a:ext cx="6480720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000" dirty="0" smtClean="0"/>
              <a:t>	Dráhu </a:t>
            </a:r>
            <a:r>
              <a:rPr lang="sk-SK" sz="2000" dirty="0"/>
              <a:t>blesku nedokážeme odhadnúť. </a:t>
            </a:r>
            <a:r>
              <a:rPr lang="sk-SK" sz="2000" b="1" dirty="0">
                <a:solidFill>
                  <a:srgbClr val="FF0000"/>
                </a:solidFill>
              </a:rPr>
              <a:t>Blesk si hľadá cestu s najmenším elektrickým odporom, preto najčastejšie zasiahne najvyššie a najvodivejšie objekty</a:t>
            </a:r>
            <a:r>
              <a:rPr lang="sk-SK" sz="2000" b="1" dirty="0"/>
              <a:t>.</a:t>
            </a:r>
            <a:r>
              <a:rPr lang="sk-SK" sz="2000" dirty="0"/>
              <a:t> </a:t>
            </a:r>
            <a:endParaRPr lang="sk-SK" sz="2000" dirty="0" smtClean="0"/>
          </a:p>
          <a:p>
            <a:pPr marL="0" indent="0" algn="just">
              <a:buNone/>
            </a:pPr>
            <a:r>
              <a:rPr lang="sk-SK" sz="2000" dirty="0"/>
              <a:t>	</a:t>
            </a:r>
            <a:r>
              <a:rPr lang="sk-SK" sz="2000" dirty="0" smtClean="0"/>
              <a:t>Vyčnievajúce </a:t>
            </a:r>
            <a:r>
              <a:rPr lang="sk-SK" sz="2000" dirty="0"/>
              <a:t>body nad okolím sú preto za búrky zvlášť nebezpečné a nemali by sme byť najvyšším bodom v teréne. Nebezpečné sú predovšetkým vyvýšené objekty</a:t>
            </a:r>
            <a:r>
              <a:rPr lang="sk-SK" sz="2000" dirty="0" smtClean="0"/>
              <a:t>:</a:t>
            </a:r>
            <a:r>
              <a:rPr lang="sk-SK" sz="2000" dirty="0"/>
              <a:t> </a:t>
            </a:r>
            <a:r>
              <a:rPr lang="sk-SK" sz="2000" dirty="0" smtClean="0"/>
              <a:t>vrcholy,</a:t>
            </a:r>
            <a:r>
              <a:rPr lang="sk-SK" sz="2000" dirty="0"/>
              <a:t> horské </a:t>
            </a:r>
            <a:r>
              <a:rPr lang="sk-SK" sz="2000" dirty="0" smtClean="0"/>
              <a:t>hrebene,</a:t>
            </a:r>
            <a:r>
              <a:rPr lang="sk-SK" sz="2000" dirty="0"/>
              <a:t> osamelé </a:t>
            </a:r>
            <a:r>
              <a:rPr lang="sk-SK" sz="2000" dirty="0" smtClean="0"/>
              <a:t>stromy,</a:t>
            </a:r>
            <a:r>
              <a:rPr lang="sk-SK" sz="2000" dirty="0"/>
              <a:t> </a:t>
            </a:r>
            <a:r>
              <a:rPr lang="sk-SK" sz="2000" dirty="0" smtClean="0"/>
              <a:t>stavby </a:t>
            </a:r>
            <a:r>
              <a:rPr lang="sk-SK" sz="2000" dirty="0"/>
              <a:t>bez </a:t>
            </a:r>
            <a:r>
              <a:rPr lang="sk-SK" sz="2000" dirty="0" smtClean="0"/>
              <a:t>bleskozvodu. 	Ale </a:t>
            </a:r>
            <a:r>
              <a:rPr lang="sk-SK" sz="2000" dirty="0"/>
              <a:t>aj na rovnom teréne ako napr. lúka, pole, vodná hladina je človek najvyšší bod v teréne a môže pôsobiť ako bleskozvod. Nebezpečný je okraj lesa, bezpečnejšie je vo vnútri lesa. Riedky les s nízkymi stromami je bezpečnejší ako voľný terén</a:t>
            </a:r>
            <a:r>
              <a:rPr lang="sk-SK" sz="2000" dirty="0" smtClean="0"/>
              <a:t>. </a:t>
            </a:r>
            <a:r>
              <a:rPr lang="sk-SK" sz="2000" dirty="0"/>
              <a:t>Voda je dobrý </a:t>
            </a:r>
            <a:r>
              <a:rPr lang="sk-SK" sz="2000" dirty="0" smtClean="0"/>
              <a:t>vodič a preto </a:t>
            </a:r>
            <a:r>
              <a:rPr lang="sk-SK" sz="2000" dirty="0"/>
              <a:t>sú nebezpečné aj mokré </a:t>
            </a:r>
            <a:r>
              <a:rPr lang="sk-SK" sz="2000" dirty="0" smtClean="0"/>
              <a:t>skaly, žľaby, </a:t>
            </a:r>
            <a:r>
              <a:rPr lang="sk-SK" sz="2000" dirty="0"/>
              <a:t>podmáčaná </a:t>
            </a:r>
            <a:r>
              <a:rPr lang="sk-SK" sz="2000" dirty="0" smtClean="0"/>
              <a:t>pôda, blízkosť vodných </a:t>
            </a:r>
            <a:r>
              <a:rPr lang="sk-SK" sz="2000" dirty="0"/>
              <a:t>tokov. </a:t>
            </a:r>
            <a:endParaRPr lang="sk-SK" sz="2000" dirty="0" smtClean="0"/>
          </a:p>
          <a:p>
            <a:pPr marL="0" indent="0" algn="just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	</a:t>
            </a:r>
            <a:r>
              <a:rPr lang="sk-SK" sz="2000" b="1" dirty="0" smtClean="0">
                <a:solidFill>
                  <a:srgbClr val="FF0000"/>
                </a:solidFill>
              </a:rPr>
              <a:t>Počas </a:t>
            </a:r>
            <a:r>
              <a:rPr lang="sk-SK" sz="2000" b="1" dirty="0">
                <a:solidFill>
                  <a:srgbClr val="FF0000"/>
                </a:solidFill>
              </a:rPr>
              <a:t>búrky sa nekúpeme alebo nezdržujeme na </a:t>
            </a:r>
            <a:r>
              <a:rPr lang="sk-SK" sz="2000" b="1" dirty="0" smtClean="0">
                <a:solidFill>
                  <a:srgbClr val="FF0000"/>
                </a:solidFill>
              </a:rPr>
              <a:t>brehu!</a:t>
            </a:r>
            <a:endParaRPr lang="sk-SK" sz="2000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194560" cy="16306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55" y="2420887"/>
            <a:ext cx="2051713" cy="15717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53136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	Ďalším  </a:t>
            </a:r>
            <a:r>
              <a:rPr lang="sk-SK" sz="2400" dirty="0">
                <a:solidFill>
                  <a:srgbClr val="FF0000"/>
                </a:solidFill>
              </a:rPr>
              <a:t>zo spôsobov vedenia elektrického prúdu vo </a:t>
            </a:r>
            <a:r>
              <a:rPr lang="sk-SK" sz="2400" dirty="0" smtClean="0">
                <a:solidFill>
                  <a:srgbClr val="FF0000"/>
                </a:solidFill>
              </a:rPr>
              <a:t>vzduchu </a:t>
            </a:r>
            <a:r>
              <a:rPr lang="sk-SK" sz="2400" dirty="0">
                <a:solidFill>
                  <a:srgbClr val="FF0000"/>
                </a:solidFill>
              </a:rPr>
              <a:t>je </a:t>
            </a:r>
            <a:r>
              <a:rPr lang="sk-SK" sz="2400" b="1" dirty="0">
                <a:solidFill>
                  <a:srgbClr val="FF0000"/>
                </a:solidFill>
              </a:rPr>
              <a:t>elektrický oblúk</a:t>
            </a:r>
            <a:r>
              <a:rPr lang="sk-SK" sz="2400" dirty="0"/>
              <a:t>. Ak sa pri napätí okolo </a:t>
            </a:r>
            <a:r>
              <a:rPr lang="sk-SK" sz="2400" dirty="0" smtClean="0"/>
              <a:t>60V</a:t>
            </a:r>
            <a:r>
              <a:rPr lang="sk-SK" sz="2400" dirty="0"/>
              <a:t>  navzájom priblížia dve uhlíkové elektródy so </a:t>
            </a:r>
            <a:r>
              <a:rPr lang="sk-SK" sz="2400" dirty="0" smtClean="0"/>
              <a:t>svojimi </a:t>
            </a:r>
            <a:r>
              <a:rPr lang="sk-SK" sz="2400" dirty="0"/>
              <a:t>zahrotenými koncami, čo sa využívalo v  starších </a:t>
            </a:r>
            <a:r>
              <a:rPr lang="sk-SK" sz="2400" dirty="0" smtClean="0"/>
              <a:t>oblúkových </a:t>
            </a:r>
            <a:r>
              <a:rPr lang="sk-SK" sz="2400" dirty="0"/>
              <a:t>lampách, po zohriatí ich koncov sa </a:t>
            </a:r>
            <a:r>
              <a:rPr lang="sk-SK" sz="2400" dirty="0" smtClean="0"/>
              <a:t>elektródy </a:t>
            </a:r>
            <a:r>
              <a:rPr lang="sk-SK" sz="2400" dirty="0"/>
              <a:t>oddialia a  medzi rozžeravenými hrotmi vzniká </a:t>
            </a:r>
            <a:r>
              <a:rPr lang="sk-SK" sz="2400" dirty="0" smtClean="0"/>
              <a:t>elektrický </a:t>
            </a:r>
            <a:r>
              <a:rPr lang="sk-SK" sz="2400" dirty="0"/>
              <a:t>oblúk. </a:t>
            </a:r>
            <a:r>
              <a:rPr lang="sk-SK" sz="2400" dirty="0">
                <a:solidFill>
                  <a:srgbClr val="FF0000"/>
                </a:solidFill>
              </a:rPr>
              <a:t>Oblúk vzniká ako dôsledok </a:t>
            </a:r>
            <a:r>
              <a:rPr lang="sk-SK" sz="2400" dirty="0" smtClean="0">
                <a:solidFill>
                  <a:srgbClr val="FF0000"/>
                </a:solidFill>
              </a:rPr>
              <a:t>vyletovania </a:t>
            </a:r>
            <a:r>
              <a:rPr lang="sk-SK" sz="2400" dirty="0">
                <a:solidFill>
                  <a:srgbClr val="FF0000"/>
                </a:solidFill>
              </a:rPr>
              <a:t>uvoľnených elektrónov zo zápornej elektródy</a:t>
            </a:r>
            <a:r>
              <a:rPr lang="sk-SK" sz="2400" dirty="0"/>
              <a:t>. </a:t>
            </a:r>
            <a:r>
              <a:rPr lang="sk-SK" sz="2400" dirty="0" smtClean="0"/>
              <a:t>Narážanie </a:t>
            </a:r>
            <a:r>
              <a:rPr lang="sk-SK" sz="2400" dirty="0"/>
              <a:t>letiacich elektrónov do neutrálnych molekúl </a:t>
            </a:r>
            <a:r>
              <a:rPr lang="sk-SK" sz="2400" dirty="0" smtClean="0"/>
              <a:t>vzduchu </a:t>
            </a:r>
            <a:r>
              <a:rPr lang="sk-SK" sz="2400" dirty="0"/>
              <a:t>vytvorí prúd ionizovaného </a:t>
            </a:r>
            <a:r>
              <a:rPr lang="sk-SK" sz="2400" dirty="0" smtClean="0"/>
              <a:t>plynu, </a:t>
            </a:r>
            <a:r>
              <a:rPr lang="sk-SK" sz="2400" dirty="0"/>
              <a:t>ktorý má </a:t>
            </a:r>
            <a:r>
              <a:rPr lang="sk-SK" sz="2400" dirty="0" smtClean="0"/>
              <a:t>vysokú </a:t>
            </a:r>
            <a:r>
              <a:rPr lang="sk-SK" sz="2400" dirty="0"/>
              <a:t>teplotu a  jasne svieti. </a:t>
            </a:r>
            <a:r>
              <a:rPr lang="sk-SK" sz="2400" dirty="0" smtClean="0"/>
              <a:t>Zrak </a:t>
            </a:r>
            <a:r>
              <a:rPr lang="sk-SK" sz="2400" dirty="0"/>
              <a:t>bez </a:t>
            </a:r>
            <a:r>
              <a:rPr lang="sk-SK" sz="2400" dirty="0" smtClean="0"/>
              <a:t>ochrany </a:t>
            </a:r>
            <a:r>
              <a:rPr lang="sk-SK" sz="2400" dirty="0"/>
              <a:t>môže </a:t>
            </a:r>
            <a:r>
              <a:rPr lang="sk-SK" sz="2400" dirty="0" smtClean="0"/>
              <a:t>takéto žiarivé svetlo </a:t>
            </a:r>
            <a:r>
              <a:rPr lang="sk-SK" sz="2400" dirty="0"/>
              <a:t>poškodiť. 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Elektrický oblúk </a:t>
            </a:r>
            <a:r>
              <a:rPr lang="sk-SK" sz="2400" dirty="0">
                <a:solidFill>
                  <a:srgbClr val="FF0000"/>
                </a:solidFill>
              </a:rPr>
              <a:t>sa využíva </a:t>
            </a:r>
            <a:r>
              <a:rPr lang="sk-SK" sz="2400" dirty="0" smtClean="0">
                <a:solidFill>
                  <a:srgbClr val="FF0000"/>
                </a:solidFill>
              </a:rPr>
              <a:t>v</a:t>
            </a:r>
            <a:r>
              <a:rPr lang="sk-SK" sz="2400" dirty="0">
                <a:solidFill>
                  <a:srgbClr val="FF0000"/>
                </a:solidFill>
              </a:rPr>
              <a:t>  </a:t>
            </a:r>
            <a:r>
              <a:rPr lang="sk-SK" sz="2400" dirty="0" smtClean="0">
                <a:solidFill>
                  <a:srgbClr val="FF0000"/>
                </a:solidFill>
              </a:rPr>
              <a:t>stavebníctve, </a:t>
            </a:r>
          </a:p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hutníctve a pri </a:t>
            </a:r>
            <a:r>
              <a:rPr lang="sk-SK" sz="2400" dirty="0">
                <a:solidFill>
                  <a:srgbClr val="FF0000"/>
                </a:solidFill>
              </a:rPr>
              <a:t>zváraní </a:t>
            </a:r>
            <a:r>
              <a:rPr lang="sk-SK" sz="2400" dirty="0" smtClean="0">
                <a:solidFill>
                  <a:srgbClr val="FF0000"/>
                </a:solidFill>
              </a:rPr>
              <a:t>rôznych </a:t>
            </a:r>
            <a:r>
              <a:rPr lang="sk-SK" sz="2400" dirty="0">
                <a:solidFill>
                  <a:srgbClr val="FF0000"/>
                </a:solidFill>
              </a:rPr>
              <a:t>konštrukcií.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65104"/>
            <a:ext cx="2522984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200" dirty="0" smtClean="0"/>
              <a:t>	Elektrický </a:t>
            </a:r>
            <a:r>
              <a:rPr lang="sk-SK" sz="2200" dirty="0"/>
              <a:t>výboj vo vzduchu, elektrickou iskrou, si vyžaduje vysoké hodnoty napätia. Ak však vzduch v  trubici čiastočne vyčerpáme, dosiahneme výboj </a:t>
            </a:r>
            <a:r>
              <a:rPr lang="sk-SK" sz="2200" dirty="0" smtClean="0"/>
              <a:t>s</a:t>
            </a:r>
            <a:r>
              <a:rPr lang="sk-SK" sz="2200" dirty="0"/>
              <a:t> </a:t>
            </a:r>
            <a:r>
              <a:rPr lang="sk-SK" sz="2200" dirty="0" smtClean="0"/>
              <a:t>omnoho </a:t>
            </a:r>
            <a:r>
              <a:rPr lang="sk-SK" sz="2200" dirty="0"/>
              <a:t>nižšími hodnotami napätia ako za normálneho tlaku. Ide o </a:t>
            </a:r>
            <a:r>
              <a:rPr lang="sk-SK" sz="2200" dirty="0" smtClean="0">
                <a:solidFill>
                  <a:srgbClr val="FF0000"/>
                </a:solidFill>
              </a:rPr>
              <a:t>ďalší </a:t>
            </a:r>
            <a:r>
              <a:rPr lang="sk-SK" sz="2200" dirty="0">
                <a:solidFill>
                  <a:srgbClr val="FF0000"/>
                </a:solidFill>
              </a:rPr>
              <a:t>spôsob vedenia elektrického prúdu v  plynoch </a:t>
            </a:r>
            <a:r>
              <a:rPr lang="sk-SK" sz="2200" dirty="0"/>
              <a:t>a </a:t>
            </a:r>
            <a:r>
              <a:rPr lang="sk-SK" sz="2200" dirty="0" smtClean="0">
                <a:solidFill>
                  <a:srgbClr val="FF0000"/>
                </a:solidFill>
              </a:rPr>
              <a:t>nazývame </a:t>
            </a:r>
            <a:r>
              <a:rPr lang="sk-SK" sz="2200" dirty="0"/>
              <a:t>ho </a:t>
            </a:r>
            <a:r>
              <a:rPr lang="sk-SK" sz="2200" dirty="0" smtClean="0"/>
              <a:t>– </a:t>
            </a:r>
            <a:r>
              <a:rPr lang="sk-SK" sz="2200" b="1" dirty="0" smtClean="0">
                <a:solidFill>
                  <a:srgbClr val="FF0000"/>
                </a:solidFill>
              </a:rPr>
              <a:t>tlecí výboj (elektrický </a:t>
            </a:r>
            <a:r>
              <a:rPr lang="sk-SK" sz="2200" b="1" dirty="0">
                <a:solidFill>
                  <a:srgbClr val="FF0000"/>
                </a:solidFill>
              </a:rPr>
              <a:t>výboj v  zriedených </a:t>
            </a:r>
            <a:r>
              <a:rPr lang="sk-SK" sz="2200" b="1" dirty="0" smtClean="0">
                <a:solidFill>
                  <a:srgbClr val="FF0000"/>
                </a:solidFill>
              </a:rPr>
              <a:t>plynoch)</a:t>
            </a:r>
            <a:r>
              <a:rPr lang="sk-SK" sz="2200" dirty="0" smtClean="0"/>
              <a:t>. </a:t>
            </a:r>
            <a:endParaRPr lang="sk-SK" sz="2200" dirty="0" smtClean="0"/>
          </a:p>
          <a:p>
            <a:pPr marL="0" indent="0" algn="just">
              <a:buNone/>
            </a:pPr>
            <a:r>
              <a:rPr lang="sk-SK" sz="2200" dirty="0"/>
              <a:t>	</a:t>
            </a:r>
            <a:r>
              <a:rPr lang="sk-SK" sz="2200" dirty="0" smtClean="0"/>
              <a:t>Zníženie </a:t>
            </a:r>
            <a:r>
              <a:rPr lang="sk-SK" sz="2200" dirty="0"/>
              <a:t>tlaku v  trubici spôsobí, že elektróny a  ióny majú </a:t>
            </a:r>
            <a:r>
              <a:rPr lang="sk-SK" sz="2200" dirty="0" smtClean="0"/>
              <a:t>väčšiu pohybovú </a:t>
            </a:r>
            <a:r>
              <a:rPr lang="sk-SK" sz="2200" dirty="0"/>
              <a:t>energiu potrebnú na ionizáciu nárazom. Trubice bývajú </a:t>
            </a:r>
            <a:r>
              <a:rPr lang="sk-SK" sz="2200" dirty="0" smtClean="0"/>
              <a:t> </a:t>
            </a:r>
            <a:r>
              <a:rPr lang="sk-SK" sz="2200" dirty="0"/>
              <a:t>naplnené </a:t>
            </a:r>
            <a:r>
              <a:rPr lang="sk-SK" sz="2200" dirty="0" smtClean="0"/>
              <a:t>plynmi </a:t>
            </a:r>
            <a:r>
              <a:rPr lang="sk-SK" sz="2200" dirty="0" smtClean="0"/>
              <a:t>(napr</a:t>
            </a:r>
            <a:r>
              <a:rPr lang="sk-SK" sz="2200" dirty="0"/>
              <a:t>. </a:t>
            </a:r>
            <a:r>
              <a:rPr lang="sk-SK" sz="2200" dirty="0" smtClean="0"/>
              <a:t>neónom, sodíkom, </a:t>
            </a:r>
            <a:r>
              <a:rPr lang="sk-SK" sz="2200" dirty="0" smtClean="0"/>
              <a:t>výparmi ortuti atď</a:t>
            </a:r>
            <a:r>
              <a:rPr lang="sk-SK" sz="2200" dirty="0" smtClean="0"/>
              <a:t>.), </a:t>
            </a:r>
            <a:r>
              <a:rPr lang="sk-SK" sz="2200" dirty="0" smtClean="0"/>
              <a:t>ktoré žiaria rôznymi  farbami. </a:t>
            </a:r>
            <a:r>
              <a:rPr lang="sk-SK" sz="2200" dirty="0"/>
              <a:t>Tento jav sa využíva v  svetelných </a:t>
            </a:r>
            <a:r>
              <a:rPr lang="sk-SK" sz="2200" dirty="0" smtClean="0"/>
              <a:t>reklamách.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78620"/>
            <a:ext cx="2867674" cy="21450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72229"/>
            <a:ext cx="5112568" cy="22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7584" y="620688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>
                <a:solidFill>
                  <a:srgbClr val="FF0000"/>
                </a:solidFill>
              </a:rPr>
              <a:t>	Tlecí </a:t>
            </a:r>
            <a:r>
              <a:rPr lang="sk-SK" sz="2200" dirty="0">
                <a:solidFill>
                  <a:srgbClr val="FF0000"/>
                </a:solidFill>
              </a:rPr>
              <a:t>výboj </a:t>
            </a:r>
            <a:r>
              <a:rPr lang="sk-SK" sz="2200" dirty="0"/>
              <a:t>v </a:t>
            </a:r>
            <a:r>
              <a:rPr lang="sk-SK" sz="2200" dirty="0" smtClean="0"/>
              <a:t>xenónových, </a:t>
            </a:r>
            <a:r>
              <a:rPr lang="sk-SK" sz="2200" dirty="0"/>
              <a:t>v ortuťových výbojkách </a:t>
            </a:r>
            <a:r>
              <a:rPr lang="sk-SK" sz="2200" dirty="0">
                <a:solidFill>
                  <a:srgbClr val="FF0000"/>
                </a:solidFill>
              </a:rPr>
              <a:t>je úsporným zdrojom svetla. Jeho svetlo je pri rovnakom príkone asi päťkrát intenzívnejšie ako u klasických žiaroviek</a:t>
            </a:r>
            <a:r>
              <a:rPr lang="sk-SK" sz="2200" dirty="0"/>
              <a:t>. </a:t>
            </a:r>
            <a:endParaRPr lang="sk-SK" sz="2200" dirty="0" smtClean="0"/>
          </a:p>
          <a:p>
            <a:pPr algn="just"/>
            <a:r>
              <a:rPr lang="sk-SK" sz="2200" b="1" dirty="0" smtClean="0"/>
              <a:t>Výhody </a:t>
            </a:r>
            <a:r>
              <a:rPr lang="sk-SK" sz="2200" b="1" dirty="0"/>
              <a:t>žiariviek </a:t>
            </a:r>
            <a:r>
              <a:rPr lang="sk-SK" sz="2200" dirty="0"/>
              <a:t>sú vo vysokej </a:t>
            </a:r>
            <a:r>
              <a:rPr lang="sk-SK" sz="2200" dirty="0" smtClean="0"/>
              <a:t>životnosti, </a:t>
            </a:r>
            <a:r>
              <a:rPr lang="sk-SK" sz="2200" dirty="0" smtClean="0"/>
              <a:t>nižšej produkcii </a:t>
            </a:r>
            <a:r>
              <a:rPr lang="sk-SK" sz="2200" dirty="0" smtClean="0"/>
              <a:t>tepla, </a:t>
            </a:r>
            <a:r>
              <a:rPr lang="sk-SK" sz="2200" dirty="0" smtClean="0"/>
              <a:t>vyššej </a:t>
            </a:r>
            <a:r>
              <a:rPr lang="sk-SK" sz="2200" dirty="0"/>
              <a:t>účinnosti a priaznivom sfarbení </a:t>
            </a:r>
            <a:r>
              <a:rPr lang="sk-SK" sz="2200" dirty="0" smtClean="0"/>
              <a:t>svetla. </a:t>
            </a:r>
          </a:p>
          <a:p>
            <a:pPr algn="just"/>
            <a:r>
              <a:rPr lang="sk-SK" sz="2200" b="1" dirty="0" smtClean="0"/>
              <a:t>Nevýhodou</a:t>
            </a:r>
            <a:r>
              <a:rPr lang="sk-SK" sz="2200" dirty="0" smtClean="0"/>
              <a:t> </a:t>
            </a:r>
            <a:r>
              <a:rPr lang="sk-SK" sz="2200" dirty="0" smtClean="0"/>
              <a:t>je vyššia </a:t>
            </a:r>
            <a:r>
              <a:rPr lang="sk-SK" sz="2200" dirty="0" smtClean="0"/>
              <a:t>cena, ekologická </a:t>
            </a:r>
            <a:r>
              <a:rPr lang="sk-SK" sz="2200" dirty="0"/>
              <a:t>záťaž (žiarivka obsahuje ortuťové </a:t>
            </a:r>
            <a:r>
              <a:rPr lang="sk-SK" sz="2200" dirty="0" smtClean="0"/>
              <a:t>pary a preto je nebezpečný </a:t>
            </a:r>
            <a:r>
              <a:rPr lang="sk-SK" sz="2200" dirty="0" smtClean="0"/>
              <a:t>odpad) </a:t>
            </a:r>
            <a:r>
              <a:rPr lang="sk-SK" sz="2200" dirty="0" smtClean="0"/>
              <a:t>väčšie </a:t>
            </a:r>
            <a:r>
              <a:rPr lang="sk-SK" sz="2200" dirty="0"/>
              <a:t>rozmery </a:t>
            </a:r>
            <a:r>
              <a:rPr lang="sk-SK" sz="2200" dirty="0" smtClean="0"/>
              <a:t>a výrazné </a:t>
            </a:r>
            <a:r>
              <a:rPr lang="sk-SK" sz="2200" dirty="0"/>
              <a:t>skrátenie životnosti pri používaní žiariviek v chladnom </a:t>
            </a:r>
            <a:r>
              <a:rPr lang="sk-SK" sz="2200" dirty="0" smtClean="0"/>
              <a:t>prostredí.</a:t>
            </a:r>
            <a:endParaRPr lang="sk-SK" sz="2200" dirty="0"/>
          </a:p>
          <a:p>
            <a:pPr algn="just"/>
            <a:r>
              <a:rPr lang="sk-SK" sz="2200" dirty="0" smtClean="0">
                <a:solidFill>
                  <a:srgbClr val="FF0000"/>
                </a:solidFill>
              </a:rPr>
              <a:t>Zvláštnym druhom výboja  je </a:t>
            </a:r>
            <a:r>
              <a:rPr lang="sk-SK" sz="2200" b="1" dirty="0" smtClean="0">
                <a:solidFill>
                  <a:srgbClr val="FF0000"/>
                </a:solidFill>
              </a:rPr>
              <a:t>koróna</a:t>
            </a:r>
            <a:r>
              <a:rPr lang="sk-SK" sz="2200" dirty="0" smtClean="0">
                <a:solidFill>
                  <a:srgbClr val="FF0000"/>
                </a:solidFill>
              </a:rPr>
              <a:t> , ktorá vzniká </a:t>
            </a:r>
            <a:r>
              <a:rPr lang="sk-SK" sz="2200" dirty="0">
                <a:solidFill>
                  <a:srgbClr val="FF0000"/>
                </a:solidFill>
              </a:rPr>
              <a:t>v silnom elektrickom poli </a:t>
            </a:r>
            <a:r>
              <a:rPr lang="sk-SK" sz="2200" dirty="0"/>
              <a:t>v blízkosti drôtov, hrán, hrotov. Tento výboj spôsobuje straty na vedení vysokého napätia, ruší rozhlas a televíziu</a:t>
            </a:r>
            <a:r>
              <a:rPr lang="sk-SK" sz="2200" dirty="0" smtClean="0"/>
              <a:t>.</a:t>
            </a:r>
          </a:p>
          <a:p>
            <a:endParaRPr lang="sk-SK" sz="1400" u="sng" dirty="0" smtClean="0">
              <a:hlinkClick r:id="rId2"/>
            </a:endParaRPr>
          </a:p>
          <a:p>
            <a:r>
              <a:rPr lang="sk-SK" sz="1400" u="sng" dirty="0" smtClean="0">
                <a:hlinkClick r:id="rId2"/>
              </a:rPr>
              <a:t>https</a:t>
            </a:r>
            <a:r>
              <a:rPr lang="sk-SK" sz="1400" u="sng" dirty="0">
                <a:hlinkClick r:id="rId2"/>
              </a:rPr>
              <a:t>://</a:t>
            </a:r>
            <a:r>
              <a:rPr lang="sk-SK" sz="1400" u="sng" dirty="0" smtClean="0">
                <a:hlinkClick r:id="rId2"/>
              </a:rPr>
              <a:t>www.youtube.com/watch?v=1y0zhWp_4Sw</a:t>
            </a:r>
            <a:r>
              <a:rPr lang="sk-SK" sz="1400" dirty="0" smtClean="0"/>
              <a:t> (výroba svetelnej reklamy)</a:t>
            </a:r>
            <a:endParaRPr lang="sk-SK" sz="1400" dirty="0"/>
          </a:p>
          <a:p>
            <a:r>
              <a:rPr lang="sk-SK" sz="1400" u="sng" dirty="0">
                <a:hlinkClick r:id="rId3"/>
              </a:rPr>
              <a:t>https://</a:t>
            </a:r>
            <a:r>
              <a:rPr lang="sk-SK" sz="1400" u="sng" dirty="0" smtClean="0">
                <a:hlinkClick r:id="rId3"/>
              </a:rPr>
              <a:t>www.youtube.com/watch?v=UF5EDV6T7es</a:t>
            </a:r>
            <a:r>
              <a:rPr lang="sk-SK" sz="1400" u="sng" dirty="0" smtClean="0"/>
              <a:t> </a:t>
            </a:r>
            <a:r>
              <a:rPr lang="sk-SK" sz="1400" dirty="0" smtClean="0"/>
              <a:t>  (</a:t>
            </a:r>
            <a:r>
              <a:rPr lang="sk-SK" sz="1400" dirty="0" err="1" smtClean="0"/>
              <a:t>korona</a:t>
            </a:r>
            <a:r>
              <a:rPr lang="sk-SK" sz="1400" u="sng" dirty="0" smtClean="0"/>
              <a:t>)</a:t>
            </a:r>
            <a:endParaRPr lang="sk-SK" sz="1400" dirty="0"/>
          </a:p>
          <a:p>
            <a:r>
              <a:rPr lang="sk-SK" sz="1400" u="sng" dirty="0">
                <a:hlinkClick r:id="rId4"/>
              </a:rPr>
              <a:t>https://</a:t>
            </a:r>
            <a:r>
              <a:rPr lang="sk-SK" sz="1400" u="sng" dirty="0" smtClean="0">
                <a:hlinkClick r:id="rId4"/>
              </a:rPr>
              <a:t>www.youtube.com/watch?v=4LMjrLrFyak</a:t>
            </a:r>
            <a:r>
              <a:rPr lang="sk-SK" sz="1400" u="sng" dirty="0" smtClean="0"/>
              <a:t> </a:t>
            </a:r>
            <a:r>
              <a:rPr lang="sk-SK" sz="1400" dirty="0" smtClean="0"/>
              <a:t>    (výbojové trubice)</a:t>
            </a:r>
            <a:endParaRPr lang="sk-SK" sz="1400" dirty="0"/>
          </a:p>
          <a:p>
            <a:r>
              <a:rPr lang="sk-SK" sz="1400" u="sng" dirty="0">
                <a:hlinkClick r:id="rId5"/>
              </a:rPr>
              <a:t>https://www.youtube.com/watch?v=8dc_S6sIddU</a:t>
            </a:r>
            <a:endParaRPr lang="sk-SK" sz="1400" dirty="0"/>
          </a:p>
          <a:p>
            <a:pPr algn="just"/>
            <a:endParaRPr lang="sk-SK" sz="2200" dirty="0"/>
          </a:p>
          <a:p>
            <a:pPr algn="just"/>
            <a:endParaRPr lang="sk-SK" sz="2200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203666" cy="15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123</Words>
  <Application>Microsoft Office PowerPoint</Application>
  <PresentationFormat>Prezentácia na obrazovke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User</cp:lastModifiedBy>
  <cp:revision>64</cp:revision>
  <dcterms:created xsi:type="dcterms:W3CDTF">2013-05-11T18:28:23Z</dcterms:created>
  <dcterms:modified xsi:type="dcterms:W3CDTF">2018-03-23T07:41:45Z</dcterms:modified>
</cp:coreProperties>
</file>