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537" autoAdjust="0"/>
  </p:normalViewPr>
  <p:slideViewPr>
    <p:cSldViewPr>
      <p:cViewPr>
        <p:scale>
          <a:sx n="66" d="100"/>
          <a:sy n="66" d="100"/>
        </p:scale>
        <p:origin x="-128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EAE3E3-6BA2-407B-BEF8-B6BFAAA279D1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EAE3E3-6BA2-407B-BEF8-B6BFAAA279D1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EAE3E3-6BA2-407B-BEF8-B6BFAAA279D1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7422" y="357166"/>
            <a:ext cx="4857784" cy="857256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/>
              <a:t>Teplo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57422" y="5429264"/>
            <a:ext cx="5572164" cy="1214446"/>
          </a:xfrm>
        </p:spPr>
        <p:txBody>
          <a:bodyPr>
            <a:normAutofit/>
          </a:bodyPr>
          <a:lstStyle/>
          <a:p>
            <a:pPr algn="ctr"/>
            <a:r>
              <a:rPr lang="sk-SK" sz="3200" dirty="0" smtClean="0"/>
              <a:t>Ako meriame teplo</a:t>
            </a:r>
            <a:endParaRPr lang="sk-SK" sz="3200" dirty="0"/>
          </a:p>
        </p:txBody>
      </p:sp>
      <p:pic>
        <p:nvPicPr>
          <p:cNvPr id="4098" name="Picture 2" descr="Výsledok vyhľadávania obrázkov pre dopyt merače tep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571612"/>
            <a:ext cx="3632590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Už vieme: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8929718" cy="5643602"/>
          </a:xfrm>
        </p:spPr>
        <p:txBody>
          <a:bodyPr>
            <a:normAutofit/>
          </a:bodyPr>
          <a:lstStyle/>
          <a:p>
            <a:r>
              <a:rPr lang="sk-SK" dirty="0" smtClean="0"/>
              <a:t>Výsledná teplota pri zmiešaná studenej a teplej vody závisí od: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Ak zmiešame rovnaké kvapaliny s rovnakými hmotnosťami a rôznymi začiatočnými teplotami bude ich výsledná teplota</a:t>
            </a:r>
          </a:p>
          <a:p>
            <a:endParaRPr lang="sk-SK" dirty="0" smtClean="0"/>
          </a:p>
          <a:p>
            <a:r>
              <a:rPr lang="sk-SK" dirty="0" smtClean="0"/>
              <a:t>Pri tepelnej výmene medzi kovom a vodou sa viac menila teplota:</a:t>
            </a:r>
          </a:p>
          <a:p>
            <a:endParaRPr lang="sk-SK" dirty="0" smtClean="0"/>
          </a:p>
          <a:p>
            <a:r>
              <a:rPr lang="sk-SK" dirty="0" smtClean="0"/>
              <a:t>Zistili sme, že kovy sa ochladili niekoľkonásobne viac, ako sa zohriala voda.</a:t>
            </a:r>
          </a:p>
          <a:p>
            <a:endParaRPr lang="sk-SK" sz="2200" dirty="0" smtClean="0"/>
          </a:p>
          <a:p>
            <a:endParaRPr lang="sk-SK" sz="2200" dirty="0" smtClean="0"/>
          </a:p>
          <a:p>
            <a:endParaRPr lang="sk-SK" sz="2200" dirty="0" smtClean="0"/>
          </a:p>
        </p:txBody>
      </p:sp>
      <p:sp>
        <p:nvSpPr>
          <p:cNvPr id="4" name="BlokTextu 3"/>
          <p:cNvSpPr txBox="1"/>
          <p:nvPr/>
        </p:nvSpPr>
        <p:spPr>
          <a:xfrm>
            <a:off x="1142976" y="1500174"/>
            <a:ext cx="5643602" cy="4286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200" dirty="0" smtClean="0"/>
              <a:t>počiatočnej teploty studenej a teplej vody</a:t>
            </a:r>
            <a:endParaRPr lang="sk-SK" sz="2200" dirty="0"/>
          </a:p>
        </p:txBody>
      </p:sp>
      <p:sp>
        <p:nvSpPr>
          <p:cNvPr id="5" name="BlokTextu 4"/>
          <p:cNvSpPr txBox="1"/>
          <p:nvPr/>
        </p:nvSpPr>
        <p:spPr>
          <a:xfrm>
            <a:off x="285720" y="3571876"/>
            <a:ext cx="8858280" cy="43088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200" dirty="0" smtClean="0"/>
              <a:t>aritmetickým priemerom počiatočnej teploty studenej a teplej vody</a:t>
            </a:r>
            <a:endParaRPr lang="sk-SK" sz="2200" dirty="0"/>
          </a:p>
        </p:txBody>
      </p:sp>
      <p:sp>
        <p:nvSpPr>
          <p:cNvPr id="6" name="BlokTextu 5"/>
          <p:cNvSpPr txBox="1"/>
          <p:nvPr/>
        </p:nvSpPr>
        <p:spPr>
          <a:xfrm>
            <a:off x="4143372" y="2214554"/>
            <a:ext cx="4500594" cy="43088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200" dirty="0" smtClean="0"/>
              <a:t>hmotnosti studenej a teplej vody</a:t>
            </a:r>
            <a:endParaRPr lang="sk-SK" sz="2200" dirty="0"/>
          </a:p>
        </p:txBody>
      </p:sp>
      <p:sp>
        <p:nvSpPr>
          <p:cNvPr id="7" name="BlokTextu 6"/>
          <p:cNvSpPr txBox="1"/>
          <p:nvPr/>
        </p:nvSpPr>
        <p:spPr>
          <a:xfrm>
            <a:off x="4000496" y="4643446"/>
            <a:ext cx="857256" cy="4308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200" dirty="0" smtClean="0"/>
              <a:t>kovu</a:t>
            </a:r>
            <a:endParaRPr lang="sk-SK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sk-SK" dirty="0" smtClean="0"/>
              <a:t>Ako meriame teplo?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043890" cy="5545282"/>
          </a:xfrm>
        </p:spPr>
        <p:txBody>
          <a:bodyPr/>
          <a:lstStyle/>
          <a:p>
            <a:r>
              <a:rPr lang="sk-SK" dirty="0" smtClean="0"/>
              <a:t>V našom živote potrebujeme merať teplo.</a:t>
            </a:r>
          </a:p>
          <a:p>
            <a:r>
              <a:rPr lang="sk-SK" dirty="0" smtClean="0"/>
              <a:t>Napr. „teplo“, ktoré nám dodávajú do domácnosti formou teplej vody v radiátoroch.</a:t>
            </a:r>
          </a:p>
          <a:p>
            <a:r>
              <a:rPr lang="sk-SK" dirty="0" smtClean="0"/>
              <a:t>Preto majú mnohí z nás namontované na radiátoroch „merače tepla“.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Tieto zariadenia v skutočnosti nemerajú priamo teplo, merajú fyzikálne veličiny súvisiace s teplom a teplo vlastne počítajú.</a:t>
            </a:r>
          </a:p>
          <a:p>
            <a:r>
              <a:rPr lang="sk-SK" dirty="0" smtClean="0"/>
              <a:t>Ktoré sú to???</a:t>
            </a:r>
            <a:endParaRPr lang="sk-SK" dirty="0"/>
          </a:p>
        </p:txBody>
      </p:sp>
      <p:pic>
        <p:nvPicPr>
          <p:cNvPr id="17410" name="Picture 2" descr="HyperLi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643182"/>
            <a:ext cx="1619250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sk-SK" dirty="0" smtClean="0"/>
              <a:t>Teplo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401080" cy="5545282"/>
          </a:xfrm>
        </p:spPr>
        <p:txBody>
          <a:bodyPr/>
          <a:lstStyle/>
          <a:p>
            <a:r>
              <a:rPr lang="sk-SK" dirty="0" smtClean="0"/>
              <a:t>Teplo je fyzikálna veličina, označuje sa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Q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k-SK" dirty="0" smtClean="0"/>
              <a:t>.</a:t>
            </a:r>
          </a:p>
          <a:p>
            <a:r>
              <a:rPr lang="sk-SK" dirty="0" smtClean="0"/>
              <a:t>Základnou jednotkou tepla je 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</a:rPr>
              <a:t>joule</a:t>
            </a:r>
            <a:r>
              <a:rPr lang="sk-SK" dirty="0" smtClean="0"/>
              <a:t> , označenie 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</a:rPr>
              <a:t>J</a:t>
            </a:r>
            <a:r>
              <a:rPr lang="sk-SK" dirty="0" smtClean="0"/>
              <a:t> .</a:t>
            </a:r>
          </a:p>
          <a:p>
            <a:r>
              <a:rPr lang="sk-SK" dirty="0" smtClean="0"/>
              <a:t>Ďalšie jednotky:</a:t>
            </a:r>
          </a:p>
          <a:p>
            <a:endParaRPr lang="sk-SK" dirty="0" smtClean="0"/>
          </a:p>
          <a:p>
            <a:r>
              <a:rPr lang="sk-SK" dirty="0" smtClean="0"/>
              <a:t>kilojoule, označenie </a:t>
            </a:r>
            <a:r>
              <a:rPr lang="sk-SK" dirty="0" err="1" smtClean="0"/>
              <a:t>kJ</a:t>
            </a:r>
            <a:endParaRPr lang="sk-SK" dirty="0" smtClean="0"/>
          </a:p>
          <a:p>
            <a:r>
              <a:rPr lang="sk-SK" dirty="0" err="1" smtClean="0"/>
              <a:t>megajoule</a:t>
            </a:r>
            <a:r>
              <a:rPr lang="sk-SK" dirty="0" smtClean="0"/>
              <a:t>, označenie MJ</a:t>
            </a:r>
          </a:p>
          <a:p>
            <a:r>
              <a:rPr lang="sk-SK" dirty="0" err="1" smtClean="0"/>
              <a:t>Gigajoule</a:t>
            </a:r>
            <a:r>
              <a:rPr lang="sk-SK" dirty="0" smtClean="0"/>
              <a:t>, označenie GJ</a:t>
            </a:r>
          </a:p>
          <a:p>
            <a:endParaRPr lang="sk-SK" dirty="0" smtClean="0"/>
          </a:p>
          <a:p>
            <a:pPr algn="just"/>
            <a:r>
              <a:rPr lang="sk-SK" dirty="0" smtClean="0"/>
              <a:t>Platí:  1 </a:t>
            </a:r>
            <a:r>
              <a:rPr lang="sk-SK" dirty="0" err="1" smtClean="0"/>
              <a:t>kJ</a:t>
            </a:r>
            <a:r>
              <a:rPr lang="sk-SK" dirty="0" smtClean="0"/>
              <a:t> = 1 000 J</a:t>
            </a:r>
          </a:p>
          <a:p>
            <a:pPr algn="just">
              <a:buNone/>
            </a:pPr>
            <a:r>
              <a:rPr lang="sk-SK" dirty="0" smtClean="0"/>
              <a:t>		1 MJ = 1 000 </a:t>
            </a:r>
            <a:r>
              <a:rPr lang="sk-SK" dirty="0" err="1" smtClean="0"/>
              <a:t>kJ</a:t>
            </a:r>
            <a:r>
              <a:rPr lang="sk-SK" dirty="0" smtClean="0"/>
              <a:t> = 1 000 </a:t>
            </a:r>
            <a:r>
              <a:rPr lang="sk-SK" dirty="0" err="1" smtClean="0"/>
              <a:t>000</a:t>
            </a:r>
            <a:r>
              <a:rPr lang="sk-SK" dirty="0" smtClean="0"/>
              <a:t> J</a:t>
            </a:r>
          </a:p>
          <a:p>
            <a:pPr algn="just">
              <a:buNone/>
            </a:pPr>
            <a:r>
              <a:rPr lang="sk-SK" dirty="0" smtClean="0"/>
              <a:t>		1 GJ = 1 000 MJ = 1 000 </a:t>
            </a:r>
            <a:r>
              <a:rPr lang="sk-SK" dirty="0" err="1" smtClean="0"/>
              <a:t>000</a:t>
            </a:r>
            <a:r>
              <a:rPr lang="sk-SK" dirty="0" smtClean="0"/>
              <a:t> </a:t>
            </a:r>
            <a:r>
              <a:rPr lang="sk-SK" dirty="0" err="1" smtClean="0"/>
              <a:t>kJ</a:t>
            </a:r>
            <a:r>
              <a:rPr lang="sk-SK" dirty="0" smtClean="0"/>
              <a:t> =1 000 </a:t>
            </a:r>
            <a:r>
              <a:rPr lang="sk-SK" dirty="0" err="1" smtClean="0"/>
              <a:t>000</a:t>
            </a:r>
            <a:r>
              <a:rPr lang="sk-SK" dirty="0" smtClean="0"/>
              <a:t> </a:t>
            </a:r>
            <a:r>
              <a:rPr lang="sk-SK" dirty="0" err="1" smtClean="0"/>
              <a:t>000</a:t>
            </a:r>
            <a:r>
              <a:rPr lang="sk-SK" dirty="0" smtClean="0"/>
              <a:t>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Hmotnosť a teplo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115328" cy="5759596"/>
          </a:xfrm>
        </p:spPr>
        <p:txBody>
          <a:bodyPr/>
          <a:lstStyle/>
          <a:p>
            <a:r>
              <a:rPr lang="sk-SK" sz="2000" dirty="0" smtClean="0"/>
              <a:t>Ak zohrievame </a:t>
            </a:r>
            <a:r>
              <a:rPr lang="sk-SK" sz="2000" b="1" dirty="0" smtClean="0"/>
              <a:t>dve rozdielne hmotnosti  </a:t>
            </a:r>
            <a:r>
              <a:rPr lang="sk-SK" sz="2000" dirty="0" smtClean="0"/>
              <a:t>rovnakej látky o rovnaký teplotný rozdiel: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sz="2000" dirty="0" smtClean="0"/>
          </a:p>
          <a:p>
            <a:r>
              <a:rPr lang="sk-SK" sz="2000" dirty="0" smtClean="0"/>
              <a:t>Telesu s väčšou hmotnosťou musíme dodať viac tepla, pričom koľkokrát je väčšia hmotnosť, toľkokrát viac tepla musíme dodať.</a:t>
            </a:r>
          </a:p>
          <a:p>
            <a:r>
              <a:rPr lang="sk-SK" sz="2000" dirty="0" smtClean="0"/>
              <a:t>Platí:</a:t>
            </a:r>
            <a:endParaRPr lang="sk-SK" sz="2000" dirty="0"/>
          </a:p>
        </p:txBody>
      </p:sp>
      <p:pic>
        <p:nvPicPr>
          <p:cNvPr id="18438" name="Picture 6" descr="Výsledok vyhľadávania obrázkov pre dopyt gas cookers"/>
          <p:cNvPicPr>
            <a:picLocks noChangeAspect="1" noChangeArrowheads="1"/>
          </p:cNvPicPr>
          <p:nvPr/>
        </p:nvPicPr>
        <p:blipFill>
          <a:blip r:embed="rId2" cstate="print"/>
          <a:srcRect l="7500" t="22000" r="8499" b="22500"/>
          <a:stretch>
            <a:fillRect/>
          </a:stretch>
        </p:blipFill>
        <p:spPr bwMode="auto">
          <a:xfrm>
            <a:off x="2071670" y="2643182"/>
            <a:ext cx="2071702" cy="1368803"/>
          </a:xfrm>
          <a:prstGeom prst="rect">
            <a:avLst/>
          </a:prstGeom>
          <a:noFill/>
        </p:spPr>
      </p:pic>
      <p:pic>
        <p:nvPicPr>
          <p:cNvPr id="7" name="Picture 6" descr="Výsledok vyhľadávania obrázkov pre dopyt gas cookers"/>
          <p:cNvPicPr>
            <a:picLocks noChangeAspect="1" noChangeArrowheads="1"/>
          </p:cNvPicPr>
          <p:nvPr/>
        </p:nvPicPr>
        <p:blipFill>
          <a:blip r:embed="rId2" cstate="print"/>
          <a:srcRect l="7500" t="22000" r="8499" b="22500"/>
          <a:stretch>
            <a:fillRect/>
          </a:stretch>
        </p:blipFill>
        <p:spPr bwMode="auto">
          <a:xfrm>
            <a:off x="4643438" y="2643182"/>
            <a:ext cx="2071702" cy="1368803"/>
          </a:xfrm>
          <a:prstGeom prst="rect">
            <a:avLst/>
          </a:prstGeom>
          <a:noFill/>
        </p:spPr>
      </p:pic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500174"/>
            <a:ext cx="22193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500174"/>
            <a:ext cx="22002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BlokTextu 13"/>
          <p:cNvSpPr txBox="1"/>
          <p:nvPr/>
        </p:nvSpPr>
        <p:spPr>
          <a:xfrm>
            <a:off x="2428860" y="264318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m</a:t>
            </a:r>
            <a:r>
              <a:rPr lang="sk-SK" sz="2000" b="1" baseline="-25000" dirty="0" smtClean="0"/>
              <a:t>1</a:t>
            </a:r>
            <a:r>
              <a:rPr lang="sk-SK" sz="2000" b="1" dirty="0" smtClean="0"/>
              <a:t> = 1 kg</a:t>
            </a:r>
            <a:endParaRPr lang="sk-SK" sz="2000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5000628" y="257174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m</a:t>
            </a:r>
            <a:r>
              <a:rPr lang="sk-SK" sz="2000" b="1" baseline="-25000" dirty="0" smtClean="0"/>
              <a:t>2</a:t>
            </a:r>
            <a:r>
              <a:rPr lang="sk-SK" sz="2000" b="1" dirty="0" smtClean="0"/>
              <a:t> = 2 kg</a:t>
            </a:r>
            <a:endParaRPr lang="sk-SK" sz="2000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357158" y="257174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entury Schoolbook"/>
              </a:rPr>
              <a:t>Δ</a:t>
            </a:r>
            <a:r>
              <a:rPr lang="sk-SK" sz="2000" b="1" dirty="0" smtClean="0">
                <a:latin typeface="Century Schoolbook"/>
              </a:rPr>
              <a:t> t</a:t>
            </a:r>
            <a:r>
              <a:rPr lang="sk-SK" sz="2000" b="1" dirty="0" smtClean="0"/>
              <a:t> = 30° C</a:t>
            </a:r>
            <a:endParaRPr lang="sk-SK" sz="20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6715140" y="257174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entury Schoolbook"/>
              </a:rPr>
              <a:t>Δ</a:t>
            </a:r>
            <a:r>
              <a:rPr lang="sk-SK" sz="2000" b="1" dirty="0" smtClean="0">
                <a:latin typeface="Century Schoolbook"/>
              </a:rPr>
              <a:t> t</a:t>
            </a:r>
            <a:r>
              <a:rPr lang="sk-SK" sz="2000" b="1" dirty="0" smtClean="0"/>
              <a:t> = 30° C</a:t>
            </a:r>
            <a:endParaRPr lang="sk-SK" sz="2000" b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1142976" y="5500702"/>
            <a:ext cx="7000924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dirty="0" smtClean="0"/>
              <a:t>Pri rovnakom zvýšení teploty prijme teleso</a:t>
            </a:r>
            <a:r>
              <a:rPr lang="sk-SK" sz="2000" b="1" dirty="0" smtClean="0"/>
              <a:t> teplo</a:t>
            </a:r>
            <a:r>
              <a:rPr lang="sk-SK" sz="2000" dirty="0" smtClean="0"/>
              <a:t>, ktoré </a:t>
            </a:r>
            <a:r>
              <a:rPr lang="sk-SK" sz="2000" b="1" dirty="0" smtClean="0"/>
              <a:t>priamoúmerne </a:t>
            </a:r>
            <a:r>
              <a:rPr lang="sk-SK" sz="2000" dirty="0" smtClean="0"/>
              <a:t>závisí od jeho </a:t>
            </a:r>
            <a:r>
              <a:rPr lang="sk-SK" sz="2000" b="1" dirty="0" smtClean="0"/>
              <a:t>hmotnosti.</a:t>
            </a:r>
            <a:endParaRPr lang="sk-SK" sz="2000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3643306" y="6396335"/>
            <a:ext cx="157163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err="1" smtClean="0"/>
              <a:t>Q</a:t>
            </a:r>
            <a:r>
              <a:rPr lang="sk-SK" sz="2400" b="1" dirty="0" err="1" smtClean="0">
                <a:latin typeface="Century Schoolbook"/>
              </a:rPr>
              <a:t>~m</a:t>
            </a:r>
            <a:endParaRPr lang="sk-SK" sz="2400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3571868" y="4000504"/>
            <a:ext cx="192882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Q</a:t>
            </a:r>
            <a:r>
              <a:rPr lang="sk-SK" sz="2400" b="1" baseline="-25000" dirty="0" smtClean="0"/>
              <a:t>2</a:t>
            </a:r>
            <a:r>
              <a:rPr lang="sk-SK" sz="2400" b="1" dirty="0" smtClean="0"/>
              <a:t> = 2</a:t>
            </a:r>
            <a:r>
              <a:rPr lang="sk-SK" sz="2400" b="1" dirty="0" smtClean="0">
                <a:latin typeface="Century Schoolbook"/>
              </a:rPr>
              <a:t>· Q</a:t>
            </a:r>
            <a:r>
              <a:rPr lang="sk-SK" sz="2400" b="1" baseline="-25000" dirty="0" smtClean="0">
                <a:latin typeface="Century Schoolbook"/>
              </a:rPr>
              <a:t>1</a:t>
            </a:r>
            <a:endParaRPr lang="sk-SK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Zmena teploty a teplo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115328" cy="5759596"/>
          </a:xfrm>
        </p:spPr>
        <p:txBody>
          <a:bodyPr/>
          <a:lstStyle/>
          <a:p>
            <a:r>
              <a:rPr lang="sk-SK" sz="2000" dirty="0" smtClean="0"/>
              <a:t>Ak zohrievame dve rovnaké hmotnosti  rovnakej látky o rôzny teplotný rozdiel: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sz="2000" dirty="0" smtClean="0"/>
          </a:p>
          <a:p>
            <a:r>
              <a:rPr lang="sk-SK" sz="2000" dirty="0" smtClean="0"/>
              <a:t>Telesu, ktoré chceme zohriať o väčší teplotný rozdiel musíme dodať viac tepla, pričom koľkokrát je väčší teplotný rozdiel, toľkokrát viac tepla musíme dodať.</a:t>
            </a:r>
          </a:p>
          <a:p>
            <a:r>
              <a:rPr lang="sk-SK" sz="2000" dirty="0" smtClean="0"/>
              <a:t>Platí:</a:t>
            </a:r>
            <a:endParaRPr lang="sk-SK" sz="2000" dirty="0"/>
          </a:p>
        </p:txBody>
      </p:sp>
      <p:pic>
        <p:nvPicPr>
          <p:cNvPr id="18438" name="Picture 6" descr="Výsledok vyhľadávania obrázkov pre dopyt gas cookers"/>
          <p:cNvPicPr>
            <a:picLocks noChangeAspect="1" noChangeArrowheads="1"/>
          </p:cNvPicPr>
          <p:nvPr/>
        </p:nvPicPr>
        <p:blipFill>
          <a:blip r:embed="rId2" cstate="print"/>
          <a:srcRect l="7500" t="22000" r="8499" b="22500"/>
          <a:stretch>
            <a:fillRect/>
          </a:stretch>
        </p:blipFill>
        <p:spPr bwMode="auto">
          <a:xfrm>
            <a:off x="2071670" y="2643182"/>
            <a:ext cx="2071702" cy="1368803"/>
          </a:xfrm>
          <a:prstGeom prst="rect">
            <a:avLst/>
          </a:prstGeom>
          <a:noFill/>
        </p:spPr>
      </p:pic>
      <p:pic>
        <p:nvPicPr>
          <p:cNvPr id="7" name="Picture 6" descr="Výsledok vyhľadávania obrázkov pre dopyt gas cookers"/>
          <p:cNvPicPr>
            <a:picLocks noChangeAspect="1" noChangeArrowheads="1"/>
          </p:cNvPicPr>
          <p:nvPr/>
        </p:nvPicPr>
        <p:blipFill>
          <a:blip r:embed="rId2" cstate="print"/>
          <a:srcRect l="7500" t="22000" r="8499" b="22500"/>
          <a:stretch>
            <a:fillRect/>
          </a:stretch>
        </p:blipFill>
        <p:spPr bwMode="auto">
          <a:xfrm>
            <a:off x="4643438" y="2643182"/>
            <a:ext cx="2071702" cy="1368803"/>
          </a:xfrm>
          <a:prstGeom prst="rect">
            <a:avLst/>
          </a:prstGeom>
          <a:noFill/>
        </p:spPr>
      </p:pic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00174"/>
            <a:ext cx="22002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BlokTextu 14"/>
          <p:cNvSpPr txBox="1"/>
          <p:nvPr/>
        </p:nvSpPr>
        <p:spPr>
          <a:xfrm>
            <a:off x="5000628" y="257174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m</a:t>
            </a:r>
            <a:r>
              <a:rPr lang="sk-SK" sz="2000" b="1" baseline="-25000" dirty="0" smtClean="0"/>
              <a:t>2</a:t>
            </a:r>
            <a:r>
              <a:rPr lang="sk-SK" sz="2000" b="1" dirty="0" smtClean="0"/>
              <a:t> = 2 kg</a:t>
            </a:r>
            <a:endParaRPr lang="sk-SK" sz="2000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357158" y="257174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entury Schoolbook"/>
              </a:rPr>
              <a:t>Δ</a:t>
            </a:r>
            <a:r>
              <a:rPr lang="sk-SK" sz="2000" b="1" dirty="0" smtClean="0">
                <a:latin typeface="Century Schoolbook"/>
              </a:rPr>
              <a:t> t</a:t>
            </a:r>
            <a:r>
              <a:rPr lang="sk-SK" sz="2000" b="1" dirty="0" smtClean="0"/>
              <a:t> = 30° C</a:t>
            </a:r>
            <a:endParaRPr lang="sk-SK" sz="20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6715140" y="257174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entury Schoolbook"/>
              </a:rPr>
              <a:t>Δ</a:t>
            </a:r>
            <a:r>
              <a:rPr lang="sk-SK" sz="2000" b="1" dirty="0" smtClean="0">
                <a:latin typeface="Century Schoolbook"/>
              </a:rPr>
              <a:t> t</a:t>
            </a:r>
            <a:r>
              <a:rPr lang="sk-SK" sz="2000" b="1" dirty="0" smtClean="0"/>
              <a:t> = 60° C</a:t>
            </a:r>
            <a:endParaRPr lang="sk-SK" sz="2000" b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1643042" y="5500702"/>
            <a:ext cx="7000924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dirty="0" smtClean="0"/>
              <a:t>Pri rovnakom hmotnosti prijme teleso</a:t>
            </a:r>
            <a:r>
              <a:rPr lang="sk-SK" sz="2000" b="1" dirty="0" smtClean="0"/>
              <a:t> teplo</a:t>
            </a:r>
            <a:r>
              <a:rPr lang="sk-SK" sz="2000" dirty="0" smtClean="0"/>
              <a:t>, ktoré </a:t>
            </a:r>
            <a:r>
              <a:rPr lang="sk-SK" sz="2000" b="1" dirty="0" smtClean="0"/>
              <a:t>priamoúmerne </a:t>
            </a:r>
            <a:r>
              <a:rPr lang="sk-SK" sz="2000" dirty="0" smtClean="0"/>
              <a:t>závisí od teplotného rozdielu.</a:t>
            </a:r>
            <a:endParaRPr lang="sk-SK" sz="2000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3571868" y="6396335"/>
            <a:ext cx="157163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Q</a:t>
            </a:r>
            <a:r>
              <a:rPr lang="sk-SK" sz="2400" b="1" dirty="0" smtClean="0">
                <a:latin typeface="Century Schoolbook"/>
              </a:rPr>
              <a:t>~</a:t>
            </a:r>
            <a:r>
              <a:rPr lang="el-GR" sz="2400" b="1" dirty="0" smtClean="0">
                <a:latin typeface="Century Schoolbook"/>
              </a:rPr>
              <a:t>Δ</a:t>
            </a:r>
            <a:r>
              <a:rPr lang="sk-SK" sz="2400" b="1" dirty="0" smtClean="0">
                <a:latin typeface="Century Schoolbook"/>
              </a:rPr>
              <a:t> t</a:t>
            </a:r>
            <a:endParaRPr lang="sk-SK" sz="2400" b="1" dirty="0"/>
          </a:p>
        </p:txBody>
      </p:sp>
      <p:pic>
        <p:nvPicPr>
          <p:cNvPr id="20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571612"/>
            <a:ext cx="22002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BlokTextu 13"/>
          <p:cNvSpPr txBox="1"/>
          <p:nvPr/>
        </p:nvSpPr>
        <p:spPr>
          <a:xfrm>
            <a:off x="2428860" y="257174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m</a:t>
            </a:r>
            <a:r>
              <a:rPr lang="sk-SK" sz="2000" b="1" baseline="-25000" dirty="0" smtClean="0"/>
              <a:t>1</a:t>
            </a:r>
            <a:r>
              <a:rPr lang="sk-SK" sz="2000" b="1" dirty="0" smtClean="0"/>
              <a:t> = 2 kg</a:t>
            </a:r>
            <a:endParaRPr lang="sk-SK" sz="2000" b="1" dirty="0"/>
          </a:p>
        </p:txBody>
      </p:sp>
      <p:sp>
        <p:nvSpPr>
          <p:cNvPr id="21" name="BlokTextu 20"/>
          <p:cNvSpPr txBox="1"/>
          <p:nvPr/>
        </p:nvSpPr>
        <p:spPr>
          <a:xfrm>
            <a:off x="3571868" y="4000504"/>
            <a:ext cx="192882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Q</a:t>
            </a:r>
            <a:r>
              <a:rPr lang="sk-SK" sz="2400" b="1" baseline="-25000" dirty="0" smtClean="0"/>
              <a:t>2</a:t>
            </a:r>
            <a:r>
              <a:rPr lang="sk-SK" sz="2400" b="1" dirty="0" smtClean="0"/>
              <a:t> = 2</a:t>
            </a:r>
            <a:r>
              <a:rPr lang="sk-SK" sz="2400" b="1" dirty="0" smtClean="0">
                <a:latin typeface="Century Schoolbook"/>
              </a:rPr>
              <a:t>· Q</a:t>
            </a:r>
            <a:r>
              <a:rPr lang="sk-SK" sz="2400" b="1" baseline="-25000" dirty="0" smtClean="0">
                <a:latin typeface="Century Schoolbook"/>
              </a:rPr>
              <a:t>1</a:t>
            </a:r>
            <a:endParaRPr lang="sk-SK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5" grpId="0"/>
      <p:bldP spid="16" grpId="0"/>
      <p:bldP spid="17" grpId="0"/>
      <p:bldP spid="18" grpId="0" animBg="1"/>
      <p:bldP spid="19" grpId="0" animBg="1"/>
      <p:bldP spid="14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Joulov pokus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215370" cy="5929330"/>
          </a:xfrm>
        </p:spPr>
        <p:txBody>
          <a:bodyPr/>
          <a:lstStyle/>
          <a:p>
            <a:r>
              <a:rPr lang="sk-SK" dirty="0" err="1" smtClean="0"/>
              <a:t>James</a:t>
            </a:r>
            <a:r>
              <a:rPr lang="sk-SK" dirty="0" smtClean="0"/>
              <a:t> </a:t>
            </a:r>
            <a:r>
              <a:rPr lang="sk-SK" dirty="0" err="1" smtClean="0"/>
              <a:t>Prescott</a:t>
            </a:r>
            <a:r>
              <a:rPr lang="sk-SK" dirty="0" smtClean="0"/>
              <a:t> Joule bol anglický fyzik,</a:t>
            </a:r>
          </a:p>
          <a:p>
            <a:pPr>
              <a:buNone/>
            </a:pPr>
            <a:r>
              <a:rPr lang="sk-SK" dirty="0" smtClean="0"/>
              <a:t>podľa ktorého je pomenovaná jednotka</a:t>
            </a:r>
          </a:p>
          <a:p>
            <a:pPr>
              <a:buNone/>
            </a:pPr>
            <a:r>
              <a:rPr lang="sk-SK" dirty="0" smtClean="0"/>
              <a:t>tepla.</a:t>
            </a:r>
          </a:p>
          <a:p>
            <a:r>
              <a:rPr lang="sk-SK" dirty="0" smtClean="0"/>
              <a:t>Experimentálne určil množstvo prijatého tepla: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Výsledok jeho pokusu: </a:t>
            </a:r>
          </a:p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1 kg vody sa zohreje o 1°C prijatím tepla 4 200 J.</a:t>
            </a:r>
            <a:endParaRPr lang="sk-SK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482" name="Picture 2" descr="Výsledok vyhľadávania obrázkov pre dopyt joule's experi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786058"/>
            <a:ext cx="3429024" cy="2582485"/>
          </a:xfrm>
          <a:prstGeom prst="rect">
            <a:avLst/>
          </a:prstGeom>
          <a:noFill/>
        </p:spPr>
      </p:pic>
      <p:pic>
        <p:nvPicPr>
          <p:cNvPr id="20484" name="Picture 4" descr="Výsledok vyhľadávania obrázkov pre dopyt joule's experi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786059"/>
            <a:ext cx="1514009" cy="2428892"/>
          </a:xfrm>
          <a:prstGeom prst="rect">
            <a:avLst/>
          </a:prstGeom>
          <a:noFill/>
        </p:spPr>
      </p:pic>
      <p:pic>
        <p:nvPicPr>
          <p:cNvPr id="20486" name="Picture 6" descr="Výsledok vyhľadávania obrázkov pre dopyt jou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14290"/>
            <a:ext cx="2046251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1081</TotalTime>
  <Words>342</Words>
  <Application>Microsoft Office PowerPoint</Application>
  <PresentationFormat>Prezentácia na obrazovke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Arkáda</vt:lpstr>
      <vt:lpstr>Teplo</vt:lpstr>
      <vt:lpstr>Už vieme:</vt:lpstr>
      <vt:lpstr>Ako meriame teplo?</vt:lpstr>
      <vt:lpstr>Teplo </vt:lpstr>
      <vt:lpstr>Hmotnosť a teplo</vt:lpstr>
      <vt:lpstr>Zmena teploty a teplo</vt:lpstr>
      <vt:lpstr>Joulov pokus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Teplota. Skúmanie premien skupenstva látok</dc:title>
  <dc:creator>Pedagog</dc:creator>
  <cp:lastModifiedBy>xxx</cp:lastModifiedBy>
  <cp:revision>222</cp:revision>
  <dcterms:created xsi:type="dcterms:W3CDTF">2016-09-21T09:52:20Z</dcterms:created>
  <dcterms:modified xsi:type="dcterms:W3CDTF">2020-03-23T08:31:40Z</dcterms:modified>
</cp:coreProperties>
</file>