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  <p:sldId id="264" r:id="rId6"/>
    <p:sldId id="266" r:id="rId7"/>
    <p:sldId id="262" r:id="rId8"/>
    <p:sldId id="268" r:id="rId9"/>
    <p:sldId id="265" r:id="rId10"/>
    <p:sldId id="267" r:id="rId11"/>
    <p:sldId id="259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6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676" autoAdjust="0"/>
  </p:normalViewPr>
  <p:slideViewPr>
    <p:cSldViewPr>
      <p:cViewPr>
        <p:scale>
          <a:sx n="82" d="100"/>
          <a:sy n="82" d="100"/>
        </p:scale>
        <p:origin x="-856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16.01.2018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16.01.2018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16.01.2018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16.01.2018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16.01.2018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16.01.2018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16.01.2018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16.01.2018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16.01.2018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16.01.2018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16.01.2018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F51C5-EC21-4D3D-B713-4C1C5536DEA6}" type="datetimeFigureOut">
              <a:rPr lang="sk-SK" smtClean="0"/>
              <a:pPr/>
              <a:t>16.01.2018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gif"/><Relationship Id="rId2" Type="http://schemas.openxmlformats.org/officeDocument/2006/relationships/hyperlink" Target="http://www.google.sk/url?sa=i&amp;rct=j&amp;q=&amp;esrc=s&amp;source=images&amp;cd=&amp;cad=rja&amp;uact=8&amp;ved=0ahUKEwjr2cjzk8DLAhXDqxoKHU1qAvsQjRwIBw&amp;url=http://www.prudlova.cz/Elektromer-trifazovy-jednosazbovy-podruzny-elektromer-d673.htm?tab=description&amp;psig=AFQjCNEX6V1i89eyL9QJzfuXzClKGWD-6w&amp;ust=145804414075906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sk/url?sa=i&amp;rct=j&amp;q=&amp;esrc=s&amp;source=images&amp;cd=&amp;cad=rja&amp;uact=8&amp;ved=0ahUKEwj4mteYlMDLAhXJHxoKHbAwD24QjRwIBw&amp;url=http://www.miseplus.cz/info/setreni&amp;bvm=bv.116636494,d.bGQ&amp;psig=AFQjCNGRxPVzrBpLuHesEp4-j2zDEt-a7g&amp;ust=1458044225278838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google.sk/url?sa=i&amp;rct=j&amp;q=&amp;esrc=s&amp;source=images&amp;cd=&amp;cad=rja&amp;uact=8&amp;ved=0ahUKEwjjoJz9k8DLAhXBXRoKHcB2Bh4QjRwIBw&amp;url=https://www.cez.cz/cs/sluzby-pro-zakazniky/technicke-zalezitosti/pro-odberatele/pruvodce-elektromery/np71e.html&amp;psig=AFQjCNEX6V1i89eyL9QJzfuXzClKGWD-6w&amp;ust=1458044140759062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www.google.sk/url?sa=i&amp;rct=j&amp;q=&amp;esrc=s&amp;source=images&amp;cd=&amp;cad=rja&amp;uact=8&amp;ved=0ahUKEwjKyrKQocDLAhWCvBoKHVGFCGoQjRwIBw&amp;url=http://www.oskole.sk/?id_cat=3&amp;clanok=96763663&amp;bvm=bv.116636494,d.bGQ&amp;psig=AFQjCNE-eJZZe6tWjH42FRhue6MSCGSBDQ&amp;ust=1458047705325520" TargetMode="External"/><Relationship Id="rId7" Type="http://schemas.openxmlformats.org/officeDocument/2006/relationships/hyperlink" Target="http://www.google.sk/url?sa=i&amp;rct=j&amp;q=&amp;esrc=s&amp;source=images&amp;cd=&amp;cad=rja&amp;uact=8&amp;ved=0ahUKEwiA2PG3ocDLAhXBWxoKHeeoBXgQjRwIBw&amp;url=http://vyuka.jihlavsko.cz/elektrina-proud/index.htm&amp;bvm=bv.116636494,d.bGQ&amp;psig=AFQjCNFA1qW3Myxsr6MIKZlsxrvVPcWjvQ&amp;ust=1458047790964814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www.google.sk/url?sa=i&amp;rct=j&amp;q=&amp;esrc=s&amp;source=images&amp;cd=&amp;cad=rja&amp;uact=8&amp;ved=0ahUKEwjKyrKQocDLAhWCvBoKHVGFCGoQjRwIBw&amp;url=http://www.chladservisvara.cz/odsavace/&amp;bvm=bv.116636494,d.bGQ&amp;psig=AFQjCNE-eJZZe6tWjH42FRhue6MSCGSBDQ&amp;ust=1458047705325520" TargetMode="Externa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google.sk/url?sa=i&amp;rct=j&amp;q=&amp;esrc=s&amp;source=images&amp;cd=&amp;cad=rja&amp;uact=8&amp;ved=0ahUKEwib7p2jn8DLAhXD2RoKHXyzDtMQjRwIBw&amp;url=http://www.cheaputility.co.uk/save-money-on-electricity/&amp;bvm=bv.116636494,d.bGQ&amp;psig=AFQjCNGUNS_exWS2CiX-Yo0illzgTwCWCA&amp;ust=145804714051385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8172400" cy="1214446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smtClean="0"/>
              <a:t>Elektrická práca. </a:t>
            </a:r>
            <a:br>
              <a:rPr lang="sk-SK" sz="4400" b="1" dirty="0" smtClean="0"/>
            </a:br>
            <a:r>
              <a:rPr lang="sk-SK" sz="4400" b="1" dirty="0" smtClean="0"/>
              <a:t>Elektrický príkon</a:t>
            </a:r>
            <a:endParaRPr lang="sk-SK" sz="4400" b="1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428728" y="4429132"/>
            <a:ext cx="7406640" cy="1752600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5122" name="Picture 2" descr="http://www.prudlova.cz/fotky31209/fotos/_vyr_673trifazovy_elektromer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571744"/>
            <a:ext cx="1928826" cy="2990068"/>
          </a:xfrm>
          <a:prstGeom prst="rect">
            <a:avLst/>
          </a:prstGeom>
          <a:noFill/>
        </p:spPr>
      </p:pic>
      <p:pic>
        <p:nvPicPr>
          <p:cNvPr id="5124" name="Picture 4" descr="https://www.cez.cz/edee/content/sysutf/ww3/img/elmeter/new/np71e_bi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47803" y="2643182"/>
            <a:ext cx="1896197" cy="2395530"/>
          </a:xfrm>
          <a:prstGeom prst="rect">
            <a:avLst/>
          </a:prstGeom>
          <a:noFill/>
        </p:spPr>
      </p:pic>
      <p:pic>
        <p:nvPicPr>
          <p:cNvPr id="5126" name="Picture 6" descr="http://www.miseplus.cz/img/info/info_spotrebice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57422" y="1928802"/>
            <a:ext cx="5020790" cy="4143371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 flipH="1">
            <a:off x="5771639" y="62373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Mgr. </a:t>
            </a:r>
            <a:r>
              <a:rPr lang="sk-SK" dirty="0" err="1" smtClean="0"/>
              <a:t>Dašena</a:t>
            </a:r>
            <a:r>
              <a:rPr lang="sk-SK" dirty="0" smtClean="0"/>
              <a:t> </a:t>
            </a:r>
            <a:r>
              <a:rPr lang="sk-SK" dirty="0" err="1" smtClean="0"/>
              <a:t>Kodadová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34096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000" dirty="0" smtClean="0"/>
              <a:t>Zaujímavé čísla a opatrenia: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836712"/>
            <a:ext cx="8136904" cy="605530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Výmenou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tradičnej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100 W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žiarovky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za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kompaktnú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žiarivku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dokážete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ušetriť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ročne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až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12,35</a:t>
            </a:r>
            <a:r>
              <a:rPr lang="sk-SK" sz="2000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€.</a:t>
            </a:r>
          </a:p>
          <a:p>
            <a:pPr algn="just"/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Námraza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tepelne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izoluje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chladiaci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priestor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čím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sa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znižuje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chladiaci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výkon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.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Námraza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hrubšia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ako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3 mm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môže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zvýšiť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spotrebu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elektriny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až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o 75 %!</a:t>
            </a:r>
            <a:endParaRPr lang="sk-SK" sz="2000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sk-SK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P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ribližne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10 EUR 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ročne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môže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ušetriť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domácnosť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ktorá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by 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úplne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vypínala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svojich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5 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spotrebičov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ktoré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má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v 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súčasnosti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zapojené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v 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pohotovostnom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režime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sk-SK" sz="2000" b="1" dirty="0" smtClean="0">
              <a:solidFill>
                <a:schemeClr val="accent4">
                  <a:lumMod val="75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en-US" sz="2000" b="1" dirty="0" err="1" smtClean="0">
                <a:solidFill>
                  <a:srgbClr val="00B0F0"/>
                </a:solidFill>
                <a:latin typeface="Arial Narrow" pitchFamily="34" charset="0"/>
              </a:rPr>
              <a:t>Obmedzením</a:t>
            </a:r>
            <a:r>
              <a:rPr lang="en-US" sz="2000" b="1" dirty="0" smtClean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Arial Narrow" pitchFamily="34" charset="0"/>
              </a:rPr>
              <a:t>teploty</a:t>
            </a:r>
            <a:r>
              <a:rPr lang="en-US" sz="2000" b="1" dirty="0" smtClean="0">
                <a:solidFill>
                  <a:srgbClr val="00B0F0"/>
                </a:solidFill>
                <a:latin typeface="Arial Narrow" pitchFamily="34" charset="0"/>
              </a:rPr>
              <a:t> z 90 °C </a:t>
            </a:r>
            <a:r>
              <a:rPr lang="en-US" sz="2000" b="1" dirty="0" err="1" smtClean="0">
                <a:solidFill>
                  <a:srgbClr val="00B0F0"/>
                </a:solidFill>
                <a:latin typeface="Arial Narrow" pitchFamily="34" charset="0"/>
              </a:rPr>
              <a:t>na</a:t>
            </a:r>
            <a:r>
              <a:rPr lang="en-US" sz="2000" b="1" dirty="0" smtClean="0">
                <a:solidFill>
                  <a:srgbClr val="00B0F0"/>
                </a:solidFill>
                <a:latin typeface="Arial Narrow" pitchFamily="34" charset="0"/>
              </a:rPr>
              <a:t> 60 °C </a:t>
            </a:r>
            <a:r>
              <a:rPr lang="en-US" sz="2000" b="1" dirty="0" err="1" smtClean="0">
                <a:solidFill>
                  <a:srgbClr val="00B0F0"/>
                </a:solidFill>
                <a:latin typeface="Arial Narrow" pitchFamily="34" charset="0"/>
              </a:rPr>
              <a:t>ušetríte</a:t>
            </a:r>
            <a:r>
              <a:rPr lang="en-US" sz="2000" b="1" dirty="0" smtClean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Arial Narrow" pitchFamily="34" charset="0"/>
              </a:rPr>
              <a:t>až</a:t>
            </a:r>
            <a:r>
              <a:rPr lang="en-US" sz="2000" b="1" dirty="0" smtClean="0">
                <a:solidFill>
                  <a:srgbClr val="00B0F0"/>
                </a:solidFill>
                <a:latin typeface="Arial Narrow" pitchFamily="34" charset="0"/>
              </a:rPr>
              <a:t> 25 % </a:t>
            </a:r>
            <a:r>
              <a:rPr lang="en-US" sz="2000" b="1" dirty="0" err="1" smtClean="0">
                <a:solidFill>
                  <a:srgbClr val="00B0F0"/>
                </a:solidFill>
                <a:latin typeface="Arial Narrow" pitchFamily="34" charset="0"/>
              </a:rPr>
              <a:t>energie</a:t>
            </a:r>
            <a:r>
              <a:rPr lang="en-US" sz="2000" b="1" dirty="0" smtClean="0">
                <a:solidFill>
                  <a:srgbClr val="00B0F0"/>
                </a:solidFill>
                <a:latin typeface="Arial Narrow" pitchFamily="34" charset="0"/>
              </a:rPr>
              <a:t>. </a:t>
            </a:r>
            <a:endParaRPr lang="sk-SK" sz="2000" b="1" dirty="0" smtClean="0">
              <a:solidFill>
                <a:srgbClr val="00B0F0"/>
              </a:solidFill>
              <a:latin typeface="Arial Narrow" pitchFamily="34" charset="0"/>
            </a:endParaRPr>
          </a:p>
          <a:p>
            <a:pPr algn="just"/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Najrýchlejšie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uvaríte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vodu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v 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elektrickej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rýchlovarnej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kanvici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.</a:t>
            </a:r>
          </a:p>
          <a:p>
            <a:pPr algn="just"/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R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úru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otvárajte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pri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pečení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iba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vtedy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,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keď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je to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nevyhnutné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.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Pripravované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jedlo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kontrolujte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cez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priehľadné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sklo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rúry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.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Otvorením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dvierok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vyhriatej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rúry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na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niekoľko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sekúnd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klesne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jej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vnútorná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teplota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o 20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až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30 °C.</a:t>
            </a: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Ak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uprednostníte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sprchovanie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pred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kúpaním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môžete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jednorazovo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ušetriť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až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100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litrov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vody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.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Ak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sa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v 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súčasnosti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kúpete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3-krát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týždenne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zámenou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kúpeľa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za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sprchovanie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môžete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ročne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ušetriť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až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83 EUR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pPr algn="just"/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Umývačka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riadu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umyje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špinavý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kuchynský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riad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lacnejšie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.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Napríklad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,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ak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používate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umývačku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4-krát do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týždňa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,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ušetríte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približne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50,06 EUR</a:t>
            </a:r>
            <a:r>
              <a:rPr lang="sk-SK" sz="20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za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rok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oproti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ručnému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 Narrow" pitchFamily="34" charset="0"/>
              </a:rPr>
              <a:t>umývaniu</a:t>
            </a:r>
            <a:r>
              <a:rPr lang="en-US" sz="2000" b="1" dirty="0" smtClean="0">
                <a:solidFill>
                  <a:srgbClr val="7030A0"/>
                </a:solidFill>
                <a:latin typeface="Arial Narrow" pitchFamily="34" charset="0"/>
              </a:rPr>
              <a:t>.</a:t>
            </a:r>
          </a:p>
          <a:p>
            <a:endParaRPr lang="en-US" sz="2200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endParaRPr lang="en-US" sz="24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sk-SK" sz="2400" dirty="0" smtClean="0"/>
          </a:p>
          <a:p>
            <a:endParaRPr lang="en-US" sz="2400" dirty="0" smtClean="0"/>
          </a:p>
          <a:p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ĎAKUJEM ZA POZORNOSŤ !</a:t>
            </a:r>
          </a:p>
          <a:p>
            <a:pPr algn="ctr">
              <a:buNone/>
            </a:pPr>
            <a:endParaRPr lang="sk-SK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sk-SK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Zdroj údajov o šetrení energie: </a:t>
            </a:r>
            <a:r>
              <a:rPr lang="sk-SK" dirty="0" err="1" smtClean="0">
                <a:solidFill>
                  <a:schemeClr val="accent3">
                    <a:lumMod val="50000"/>
                  </a:schemeClr>
                </a:solidFill>
              </a:rPr>
              <a:t>www.vse.sk</a:t>
            </a:r>
            <a:endParaRPr lang="sk-SK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Zopakujeme: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1009650"/>
            <a:ext cx="8316416" cy="5905525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Práca</a:t>
            </a:r>
            <a:r>
              <a:rPr lang="sk-SK" dirty="0" smtClean="0"/>
              <a:t> je fyzikálna veličina, označenie W, jednotka joule.</a:t>
            </a:r>
          </a:p>
          <a:p>
            <a:r>
              <a:rPr lang="sk-SK" i="1" dirty="0" smtClean="0">
                <a:solidFill>
                  <a:schemeClr val="bg2">
                    <a:lumMod val="50000"/>
                  </a:schemeClr>
                </a:solidFill>
              </a:rPr>
              <a:t>Prácu konáme, ak premiestňujeme teleso pôsobením sily v smere pohybu telesa.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Výkon</a:t>
            </a:r>
            <a:r>
              <a:rPr lang="sk-SK" dirty="0" smtClean="0"/>
              <a:t> je fyzikálna veličina, označenie P, jednotka watt.</a:t>
            </a:r>
          </a:p>
          <a:p>
            <a:r>
              <a:rPr lang="sk-SK" i="1" dirty="0" smtClean="0">
                <a:solidFill>
                  <a:schemeClr val="bg2">
                    <a:lumMod val="50000"/>
                  </a:schemeClr>
                </a:solidFill>
              </a:rPr>
              <a:t>Výkon je práca vykonaná za jednotku času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786322"/>
            <a:ext cx="1847850" cy="15430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000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5157192"/>
            <a:ext cx="2133600" cy="723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Elektrická práca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1538" y="1000108"/>
            <a:ext cx="8072462" cy="5248292"/>
          </a:xfrm>
        </p:spPr>
        <p:txBody>
          <a:bodyPr>
            <a:normAutofit lnSpcReduction="10000"/>
          </a:bodyPr>
          <a:lstStyle/>
          <a:p>
            <a:r>
              <a:rPr lang="sk-SK" sz="2800" dirty="0" smtClean="0"/>
              <a:t>Elektrická sila pôsobí na voľné elektróny vo vodiči a premiestňuje ich po určitej dráhe, teda vykonáva prácu – </a:t>
            </a:r>
            <a:r>
              <a:rPr lang="sk-SK" sz="2800" dirty="0" smtClean="0">
                <a:solidFill>
                  <a:srgbClr val="FF0000"/>
                </a:solidFill>
              </a:rPr>
              <a:t>elektrickú prácu.</a:t>
            </a:r>
          </a:p>
          <a:p>
            <a:r>
              <a:rPr lang="sk-SK" sz="2400" i="1" dirty="0" smtClean="0"/>
              <a:t>Elektrickú prácu môžeme vypočítať podľa nasledujúcich vzorcov:</a:t>
            </a:r>
          </a:p>
          <a:p>
            <a:endParaRPr lang="sk-SK" sz="2400" i="1" dirty="0" smtClean="0"/>
          </a:p>
          <a:p>
            <a:endParaRPr lang="sk-SK" sz="2400" i="1" dirty="0" smtClean="0"/>
          </a:p>
          <a:p>
            <a:endParaRPr lang="sk-SK" sz="2400" i="1" dirty="0" smtClean="0"/>
          </a:p>
          <a:p>
            <a:r>
              <a:rPr lang="sk-SK" sz="2400" i="1" dirty="0" smtClean="0"/>
              <a:t>W – elektrická práca (joule)</a:t>
            </a:r>
          </a:p>
          <a:p>
            <a:r>
              <a:rPr lang="sk-SK" sz="2400" i="1" dirty="0" smtClean="0"/>
              <a:t>U – elektrické napätie (volt)</a:t>
            </a:r>
          </a:p>
          <a:p>
            <a:r>
              <a:rPr lang="sk-SK" sz="2400" i="1" dirty="0" smtClean="0"/>
              <a:t>Q – elektrický náboj (coulomb)</a:t>
            </a:r>
          </a:p>
          <a:p>
            <a:r>
              <a:rPr lang="sk-SK" sz="2400" i="1" dirty="0" smtClean="0"/>
              <a:t>I – elektrický prúd (ampér)</a:t>
            </a:r>
          </a:p>
          <a:p>
            <a:r>
              <a:rPr lang="sk-SK" sz="2400" i="1" dirty="0" smtClean="0"/>
              <a:t>t – čas (sekunda)</a:t>
            </a:r>
            <a:endParaRPr lang="sk-SK" sz="2400" i="1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2852936"/>
            <a:ext cx="2771775" cy="857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852936"/>
            <a:ext cx="3238500" cy="857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Príklad: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908720"/>
            <a:ext cx="8244408" cy="5339680"/>
          </a:xfrm>
        </p:spPr>
        <p:txBody>
          <a:bodyPr>
            <a:normAutofit/>
          </a:bodyPr>
          <a:lstStyle/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Vypočítaj, akú prácu vykonali elektrické sily pri prechode prúdu 0,2 A žiarovkou za 10 minút, ak je žiarovka pripojená na zdroj elektrického napätia 230 V?</a:t>
            </a:r>
          </a:p>
          <a:p>
            <a:pPr>
              <a:buNone/>
            </a:pP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I = 0,2 A</a:t>
            </a: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U = 230 V</a:t>
            </a: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t = 10 min = 600 s</a:t>
            </a: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W = ?</a:t>
            </a:r>
          </a:p>
          <a:p>
            <a:pPr>
              <a:buNone/>
            </a:pPr>
            <a:endParaRPr lang="sk-SK" sz="2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971600" y="4293096"/>
            <a:ext cx="2448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509120"/>
            <a:ext cx="1628775" cy="409575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Skupina 17"/>
          <p:cNvGrpSpPr/>
          <p:nvPr/>
        </p:nvGrpSpPr>
        <p:grpSpPr>
          <a:xfrm>
            <a:off x="1240418" y="5852766"/>
            <a:ext cx="2664296" cy="72008"/>
            <a:chOff x="1691680" y="5805264"/>
            <a:chExt cx="2664296" cy="72008"/>
          </a:xfrm>
        </p:grpSpPr>
        <p:cxnSp>
          <p:nvCxnSpPr>
            <p:cNvPr id="16" name="Rovná spojnica 15"/>
            <p:cNvCxnSpPr/>
            <p:nvPr/>
          </p:nvCxnSpPr>
          <p:spPr>
            <a:xfrm>
              <a:off x="1691680" y="5805264"/>
              <a:ext cx="2664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>
              <a:off x="1691680" y="5877272"/>
              <a:ext cx="2664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BlokTextu 18"/>
          <p:cNvSpPr txBox="1"/>
          <p:nvPr/>
        </p:nvSpPr>
        <p:spPr>
          <a:xfrm>
            <a:off x="1115616" y="616530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Elektrické sily vykonali prácu 27,6 </a:t>
            </a:r>
            <a:r>
              <a:rPr lang="sk-SK" sz="2400" dirty="0" err="1" smtClean="0"/>
              <a:t>kJ</a:t>
            </a:r>
            <a:r>
              <a:rPr lang="sk-SK" sz="2400" dirty="0" smtClean="0"/>
              <a:t>.</a:t>
            </a:r>
            <a:endParaRPr lang="en-US" sz="2400" dirty="0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941168"/>
            <a:ext cx="3219450" cy="409575"/>
          </a:xfrm>
          <a:prstGeom prst="rect">
            <a:avLst/>
          </a:prstGeom>
          <a:noFill/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373216"/>
            <a:ext cx="3038475" cy="409575"/>
          </a:xfrm>
          <a:prstGeom prst="rect">
            <a:avLst/>
          </a:prstGeom>
          <a:noFill/>
        </p:spPr>
      </p:pic>
      <p:pic>
        <p:nvPicPr>
          <p:cNvPr id="26" name="Obrázok 25" descr="idea-light-bulb-clip-art-black-and-white-MTLEnkBTa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2492896"/>
            <a:ext cx="2592288" cy="30652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Elektrický príkon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1538" y="620688"/>
            <a:ext cx="7929618" cy="5880146"/>
          </a:xfrm>
        </p:spPr>
        <p:txBody>
          <a:bodyPr>
            <a:normAutofit/>
          </a:bodyPr>
          <a:lstStyle/>
          <a:p>
            <a:r>
              <a:rPr lang="sk-SK" sz="2400" dirty="0" smtClean="0"/>
              <a:t>Je to vlastne výkon elektrických síl, elektrická práca vykonaná za určitý čas.</a:t>
            </a:r>
          </a:p>
          <a:p>
            <a:r>
              <a:rPr lang="sk-SK" sz="2400" dirty="0" smtClean="0"/>
              <a:t>Elektrický príkon sa označuje P a základnou jednotkou je watt.</a:t>
            </a:r>
          </a:p>
          <a:p>
            <a:r>
              <a:rPr lang="sk-SK" sz="2400" dirty="0" smtClean="0"/>
              <a:t>Elektrický príkon počítame podľa vzorca:</a:t>
            </a:r>
          </a:p>
          <a:p>
            <a:endParaRPr lang="sk-SK" sz="2800" dirty="0" smtClean="0"/>
          </a:p>
          <a:p>
            <a:endParaRPr lang="sk-SK" sz="2800" dirty="0" smtClean="0"/>
          </a:p>
          <a:p>
            <a:r>
              <a:rPr lang="sk-SK" sz="2400" dirty="0" smtClean="0"/>
              <a:t>Príkon el. spotrebiča závisí priamoúmerne od el. napätia na spotrebiči a el. prúdu prechádzajúceho spotrebičom.</a:t>
            </a:r>
          </a:p>
          <a:p>
            <a:r>
              <a:rPr lang="sk-SK" sz="2400" dirty="0" smtClean="0"/>
              <a:t>Príkon spotrebiča sa štandardne uvádza na štítku :</a:t>
            </a:r>
            <a:endParaRPr lang="sk-SK" sz="24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780928"/>
            <a:ext cx="2333625" cy="8572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9" name="Picture 5" descr="http://www.oskole.sk/userfiles/image/zaida/2015/april/fyz/Elektricky_prikon_Elektromagnet_Zhrnutie_9r_november_html_m1313ae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5089800"/>
            <a:ext cx="2143140" cy="1504095"/>
          </a:xfrm>
          <a:prstGeom prst="rect">
            <a:avLst/>
          </a:prstGeom>
          <a:noFill/>
        </p:spPr>
      </p:pic>
      <p:pic>
        <p:nvPicPr>
          <p:cNvPr id="21511" name="Picture 7" descr="http://www.chladservisvara.cz/wp-content/uploads/2012/06/aeg_odsava%C4%8D_mikrovln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054" y="4960785"/>
            <a:ext cx="2579340" cy="1709735"/>
          </a:xfrm>
          <a:prstGeom prst="rect">
            <a:avLst/>
          </a:prstGeom>
          <a:noFill/>
        </p:spPr>
      </p:pic>
      <p:pic>
        <p:nvPicPr>
          <p:cNvPr id="21513" name="Picture 9" descr="http://vyuka.jihlavsko.cz/elektrina-proud/obr/stitek-mixer-velky-zelmer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2200" y="4936551"/>
            <a:ext cx="2625612" cy="1657344"/>
          </a:xfrm>
          <a:prstGeom prst="rect">
            <a:avLst/>
          </a:prstGeom>
          <a:noFill/>
        </p:spPr>
      </p:pic>
      <p:cxnSp>
        <p:nvCxnSpPr>
          <p:cNvPr id="11" name="Rovná spojovacia šípka 10"/>
          <p:cNvCxnSpPr/>
          <p:nvPr/>
        </p:nvCxnSpPr>
        <p:spPr>
          <a:xfrm flipH="1" flipV="1">
            <a:off x="2411760" y="6093296"/>
            <a:ext cx="2289125" cy="62185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flipV="1">
            <a:off x="4643438" y="5684011"/>
            <a:ext cx="3745556" cy="104481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flipH="1" flipV="1">
            <a:off x="4427984" y="5733256"/>
            <a:ext cx="214884" cy="99557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Príklady: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04140" y="768830"/>
            <a:ext cx="8460432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Na žiarovke sú údaje : 230 V, 60 W. Vypočítajte, aký prúd prechádza žiarovkou?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U = 230 V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P = 60 W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I = ?</a:t>
            </a:r>
          </a:p>
          <a:p>
            <a:pPr>
              <a:buNone/>
            </a:pPr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Vyhrievacie teleso zadného skla automobilu má odpor 1,6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sk-SK" sz="2200" dirty="0" smtClean="0">
                <a:latin typeface="Arial" pitchFamily="34" charset="0"/>
                <a:cs typeface="Arial" pitchFamily="34" charset="0"/>
              </a:rPr>
              <a:t> a je pripojené na akumulátor s napätím 12 V. Vypočítajte príkon vyhrievacieho telesa.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R = 1,6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Ω</a:t>
            </a:r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U = 12 V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P = ?</a:t>
            </a:r>
          </a:p>
          <a:p>
            <a:pPr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827584" y="270892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1556792"/>
            <a:ext cx="1143000" cy="4095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1916832"/>
            <a:ext cx="762000" cy="7429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412776"/>
            <a:ext cx="1390650" cy="7429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6" name="Skupina 15"/>
          <p:cNvGrpSpPr/>
          <p:nvPr/>
        </p:nvGrpSpPr>
        <p:grpSpPr>
          <a:xfrm>
            <a:off x="5580112" y="1988840"/>
            <a:ext cx="1457325" cy="553591"/>
            <a:chOff x="5580112" y="1988840"/>
            <a:chExt cx="1457325" cy="553591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80112" y="2132856"/>
              <a:ext cx="1457325" cy="409575"/>
            </a:xfrm>
            <a:prstGeom prst="rect">
              <a:avLst/>
            </a:prstGeom>
            <a:noFill/>
          </p:spPr>
        </p:pic>
        <p:sp>
          <p:nvSpPr>
            <p:cNvPr id="15" name="BlokTextu 14"/>
            <p:cNvSpPr txBox="1"/>
            <p:nvPr/>
          </p:nvSpPr>
          <p:spPr>
            <a:xfrm>
              <a:off x="5796136" y="1988840"/>
              <a:ext cx="14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dirty="0" smtClean="0"/>
                <a:t>.</a:t>
              </a:r>
              <a:endParaRPr lang="en-US" dirty="0"/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5580112" y="2564904"/>
            <a:ext cx="1368152" cy="72008"/>
            <a:chOff x="5580112" y="2564904"/>
            <a:chExt cx="1368152" cy="72008"/>
          </a:xfrm>
        </p:grpSpPr>
        <p:cxnSp>
          <p:nvCxnSpPr>
            <p:cNvPr id="18" name="Rovná spojnica 17"/>
            <p:cNvCxnSpPr/>
            <p:nvPr/>
          </p:nvCxnSpPr>
          <p:spPr>
            <a:xfrm>
              <a:off x="5580112" y="2636912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18"/>
            <p:cNvCxnSpPr/>
            <p:nvPr/>
          </p:nvCxnSpPr>
          <p:spPr>
            <a:xfrm>
              <a:off x="5580112" y="2564904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BlokTextu 20"/>
          <p:cNvSpPr txBox="1"/>
          <p:nvPr/>
        </p:nvSpPr>
        <p:spPr>
          <a:xfrm>
            <a:off x="1547664" y="292494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Žiarovkou prechádza elektrický prúd 0,26 A.</a:t>
            </a:r>
            <a:endParaRPr lang="en-US" sz="2400" dirty="0"/>
          </a:p>
        </p:txBody>
      </p:sp>
      <p:cxnSp>
        <p:nvCxnSpPr>
          <p:cNvPr id="22" name="Rovná spojnica 21"/>
          <p:cNvCxnSpPr/>
          <p:nvPr/>
        </p:nvCxnSpPr>
        <p:spPr>
          <a:xfrm>
            <a:off x="827584" y="6021288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725144"/>
            <a:ext cx="1143000" cy="40957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5229200"/>
            <a:ext cx="828675" cy="73342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4509120"/>
            <a:ext cx="1057275" cy="78105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4509120"/>
            <a:ext cx="1619250" cy="828675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373216"/>
            <a:ext cx="1323975" cy="409575"/>
          </a:xfrm>
          <a:prstGeom prst="rect">
            <a:avLst/>
          </a:prstGeom>
          <a:noFill/>
        </p:spPr>
      </p:pic>
      <p:sp>
        <p:nvSpPr>
          <p:cNvPr id="32" name="BlokTextu 31"/>
          <p:cNvSpPr txBox="1"/>
          <p:nvPr/>
        </p:nvSpPr>
        <p:spPr>
          <a:xfrm>
            <a:off x="971600" y="6237312"/>
            <a:ext cx="6984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dirty="0" smtClean="0"/>
              <a:t>Príkon vyhrievacieho telesa je 90 W.</a:t>
            </a:r>
            <a:endParaRPr lang="en-US" sz="2200" dirty="0"/>
          </a:p>
        </p:txBody>
      </p:sp>
      <p:grpSp>
        <p:nvGrpSpPr>
          <p:cNvPr id="33" name="Skupina 32"/>
          <p:cNvGrpSpPr/>
          <p:nvPr/>
        </p:nvGrpSpPr>
        <p:grpSpPr>
          <a:xfrm>
            <a:off x="6156176" y="5733256"/>
            <a:ext cx="1368152" cy="72008"/>
            <a:chOff x="5580112" y="2564904"/>
            <a:chExt cx="1368152" cy="72008"/>
          </a:xfrm>
        </p:grpSpPr>
        <p:cxnSp>
          <p:nvCxnSpPr>
            <p:cNvPr id="34" name="Rovná spojnica 33"/>
            <p:cNvCxnSpPr/>
            <p:nvPr/>
          </p:nvCxnSpPr>
          <p:spPr>
            <a:xfrm>
              <a:off x="5580112" y="2636912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ovná spojnica 34"/>
            <p:cNvCxnSpPr/>
            <p:nvPr/>
          </p:nvCxnSpPr>
          <p:spPr>
            <a:xfrm>
              <a:off x="5580112" y="2564904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2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Elektrická energia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928670"/>
            <a:ext cx="8172400" cy="531973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Elektrická energia, ktorú v domácnosti spotrebujeme je vlastne elektrická práca, ktorú vykonajú elektrické sily v spotrebičoch.</a:t>
            </a:r>
          </a:p>
          <a:p>
            <a:r>
              <a:rPr lang="sk-SK" sz="2400" dirty="0" smtClean="0"/>
              <a:t>Spotrebu elektrickej energie meria elektromer.</a:t>
            </a:r>
          </a:p>
          <a:p>
            <a:r>
              <a:rPr lang="sk-SK" sz="2400" dirty="0" smtClean="0"/>
              <a:t>Spotrebovaná elektrická energia sa neudáva v jouloch ale v kilowatthodinách:</a:t>
            </a:r>
          </a:p>
          <a:p>
            <a:r>
              <a:rPr lang="sk-SK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 = </a:t>
            </a:r>
            <a:r>
              <a:rPr lang="sk-SK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P∙t</a:t>
            </a:r>
            <a:r>
              <a:rPr lang="sk-SK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, preto 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joule = watt ∙ sekunda  1J=1W∙s , </a:t>
            </a:r>
          </a:p>
          <a:p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sk-SK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kilo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watt</a:t>
            </a:r>
            <a:r>
              <a:rPr lang="sk-SK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hodina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=  </a:t>
            </a:r>
            <a:r>
              <a:rPr lang="sk-SK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1000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∙ </a:t>
            </a:r>
            <a:r>
              <a:rPr lang="sk-SK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3600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W∙ s</a:t>
            </a:r>
          </a:p>
          <a:p>
            <a:endParaRPr lang="sk-SK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sk-SK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kWh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= 3 600 000       J</a:t>
            </a:r>
          </a:p>
        </p:txBody>
      </p:sp>
      <p:pic>
        <p:nvPicPr>
          <p:cNvPr id="4" name="Picture 2" descr="http://www.cheaputility.co.uk/wp-content/uploads/2014/11/Save-Money-On-Electric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714884"/>
            <a:ext cx="1287650" cy="1500175"/>
          </a:xfrm>
          <a:prstGeom prst="rect">
            <a:avLst/>
          </a:prstGeom>
          <a:noFill/>
        </p:spPr>
      </p:pic>
      <p:grpSp>
        <p:nvGrpSpPr>
          <p:cNvPr id="9" name="Skupina 8"/>
          <p:cNvGrpSpPr/>
          <p:nvPr/>
        </p:nvGrpSpPr>
        <p:grpSpPr>
          <a:xfrm>
            <a:off x="3995936" y="4293096"/>
            <a:ext cx="2347930" cy="357190"/>
            <a:chOff x="4214810" y="4214818"/>
            <a:chExt cx="2347930" cy="357190"/>
          </a:xfrm>
        </p:grpSpPr>
        <p:sp>
          <p:nvSpPr>
            <p:cNvPr id="5" name="Ľavá zložená zátvorka 4"/>
            <p:cNvSpPr/>
            <p:nvPr/>
          </p:nvSpPr>
          <p:spPr>
            <a:xfrm rot="16200000">
              <a:off x="4893471" y="3536157"/>
              <a:ext cx="357190" cy="1714512"/>
            </a:xfrm>
            <a:prstGeom prst="leftBrace">
              <a:avLst>
                <a:gd name="adj1" fmla="val 47307"/>
                <a:gd name="adj2" fmla="val 5040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Ľavá zložená zátvorka 5"/>
            <p:cNvSpPr/>
            <p:nvPr/>
          </p:nvSpPr>
          <p:spPr>
            <a:xfrm rot="16200000">
              <a:off x="6179355" y="4036223"/>
              <a:ext cx="204790" cy="561980"/>
            </a:xfrm>
            <a:prstGeom prst="leftBrace">
              <a:avLst>
                <a:gd name="adj1" fmla="val 47307"/>
                <a:gd name="adj2" fmla="val 5040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8" name="BlokTextu 7"/>
          <p:cNvSpPr txBox="1"/>
          <p:nvPr/>
        </p:nvSpPr>
        <p:spPr>
          <a:xfrm>
            <a:off x="2928926" y="5286388"/>
            <a:ext cx="300039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sk-SK" sz="2800" b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kWh</a:t>
            </a:r>
            <a:r>
              <a:rPr lang="sk-SK" sz="2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3,6 MJ</a:t>
            </a:r>
            <a:endParaRPr lang="sk-SK" sz="28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sk-SK" dirty="0" smtClean="0"/>
              <a:t>Príklad: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31410" y="1082298"/>
            <a:ext cx="8748464" cy="5195664"/>
          </a:xfrm>
        </p:spPr>
        <p:txBody>
          <a:bodyPr>
            <a:normAutofit/>
          </a:bodyPr>
          <a:lstStyle/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Vypočítaj spotrebu elektrickej energie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rýchlovarnej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kanvice  s príkonom 2 200 W, ktorá uvarí vodu za 4 minúty.</a:t>
            </a:r>
          </a:p>
          <a:p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P = 2 200 W = 2,2 </a:t>
            </a:r>
            <a:r>
              <a:rPr lang="sk-SK" sz="2400" dirty="0" err="1" smtClean="0"/>
              <a:t>kW</a:t>
            </a:r>
            <a:r>
              <a:rPr lang="sk-SK" sz="2400" dirty="0" smtClean="0"/>
              <a:t>	</a:t>
            </a:r>
          </a:p>
          <a:p>
            <a:pPr>
              <a:buNone/>
            </a:pPr>
            <a:r>
              <a:rPr lang="sk-SK" sz="2400" dirty="0" smtClean="0"/>
              <a:t>t = 4 min =			</a:t>
            </a:r>
          </a:p>
          <a:p>
            <a:pPr>
              <a:buNone/>
            </a:pPr>
            <a:r>
              <a:rPr lang="sk-SK" sz="2400" dirty="0" smtClean="0"/>
              <a:t>W = ?					</a:t>
            </a:r>
          </a:p>
          <a:p>
            <a:pPr>
              <a:buNone/>
            </a:pPr>
            <a:endParaRPr lang="en-US" sz="2400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1079612" y="3714471"/>
            <a:ext cx="223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5669" y="3933055"/>
            <a:ext cx="1228725" cy="409575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636912"/>
            <a:ext cx="695325" cy="74295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8044" y="4270226"/>
            <a:ext cx="2552700" cy="74295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" name="Skupina 14"/>
          <p:cNvGrpSpPr/>
          <p:nvPr/>
        </p:nvGrpSpPr>
        <p:grpSpPr>
          <a:xfrm>
            <a:off x="970747" y="4941168"/>
            <a:ext cx="1990725" cy="553591"/>
            <a:chOff x="539552" y="5013176"/>
            <a:chExt cx="1990725" cy="553591"/>
          </a:xfrm>
        </p:grpSpPr>
        <p:pic>
          <p:nvPicPr>
            <p:cNvPr id="22535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9552" y="5157192"/>
              <a:ext cx="1990725" cy="409575"/>
            </a:xfrm>
            <a:prstGeom prst="rect">
              <a:avLst/>
            </a:prstGeom>
            <a:noFill/>
          </p:spPr>
        </p:pic>
        <p:sp>
          <p:nvSpPr>
            <p:cNvPr id="14" name="BlokTextu 13"/>
            <p:cNvSpPr txBox="1"/>
            <p:nvPr/>
          </p:nvSpPr>
          <p:spPr>
            <a:xfrm>
              <a:off x="971600" y="5013176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.</a:t>
              </a:r>
              <a:endParaRPr lang="en-US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1187624" y="5661248"/>
            <a:ext cx="1872208" cy="72008"/>
            <a:chOff x="683568" y="5661248"/>
            <a:chExt cx="1872208" cy="72008"/>
          </a:xfrm>
        </p:grpSpPr>
        <p:cxnSp>
          <p:nvCxnSpPr>
            <p:cNvPr id="17" name="Rovná spojnica 16"/>
            <p:cNvCxnSpPr/>
            <p:nvPr/>
          </p:nvCxnSpPr>
          <p:spPr>
            <a:xfrm>
              <a:off x="683568" y="5661248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17"/>
            <p:cNvCxnSpPr/>
            <p:nvPr/>
          </p:nvCxnSpPr>
          <p:spPr>
            <a:xfrm>
              <a:off x="683568" y="5733256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Rovná spojnica 19"/>
          <p:cNvCxnSpPr/>
          <p:nvPr/>
        </p:nvCxnSpPr>
        <p:spPr>
          <a:xfrm>
            <a:off x="4675659" y="3611069"/>
            <a:ext cx="223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3933056"/>
            <a:ext cx="1228725" cy="409575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437112"/>
            <a:ext cx="2819400" cy="409575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941168"/>
            <a:ext cx="2047875" cy="409575"/>
          </a:xfrm>
          <a:prstGeom prst="rect">
            <a:avLst/>
          </a:prstGeom>
          <a:noFill/>
        </p:spPr>
      </p:pic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445224"/>
            <a:ext cx="1504950" cy="409575"/>
          </a:xfrm>
          <a:prstGeom prst="rect">
            <a:avLst/>
          </a:prstGeom>
          <a:noFill/>
        </p:spPr>
      </p:pic>
      <p:grpSp>
        <p:nvGrpSpPr>
          <p:cNvPr id="28" name="Skupina 27"/>
          <p:cNvGrpSpPr/>
          <p:nvPr/>
        </p:nvGrpSpPr>
        <p:grpSpPr>
          <a:xfrm>
            <a:off x="4788024" y="5877272"/>
            <a:ext cx="1872208" cy="72008"/>
            <a:chOff x="683568" y="5661248"/>
            <a:chExt cx="1872208" cy="72008"/>
          </a:xfrm>
        </p:grpSpPr>
        <p:cxnSp>
          <p:nvCxnSpPr>
            <p:cNvPr id="29" name="Rovná spojnica 28"/>
            <p:cNvCxnSpPr/>
            <p:nvPr/>
          </p:nvCxnSpPr>
          <p:spPr>
            <a:xfrm>
              <a:off x="683568" y="5661248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29"/>
            <p:cNvCxnSpPr/>
            <p:nvPr/>
          </p:nvCxnSpPr>
          <p:spPr>
            <a:xfrm>
              <a:off x="683568" y="5733256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BlokTextu 30"/>
          <p:cNvSpPr txBox="1"/>
          <p:nvPr/>
        </p:nvSpPr>
        <p:spPr>
          <a:xfrm>
            <a:off x="1003386" y="623731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latin typeface="Arial" pitchFamily="34" charset="0"/>
                <a:cs typeface="Arial" pitchFamily="34" charset="0"/>
              </a:rPr>
              <a:t>Rýchlovarná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kanvica spotrebuje 0,15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kWh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elektrickej energie.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4572000" y="2049454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alebo:</a:t>
            </a:r>
            <a:endParaRPr lang="en-US" sz="2400" dirty="0" smtClean="0"/>
          </a:p>
          <a:p>
            <a:r>
              <a:rPr lang="sk-SK" sz="2400" dirty="0" smtClean="0"/>
              <a:t>P = 2 200 W </a:t>
            </a:r>
          </a:p>
          <a:p>
            <a:r>
              <a:rPr lang="sk-SK" sz="2400" dirty="0" smtClean="0"/>
              <a:t>t = 4 min = 240 s</a:t>
            </a:r>
          </a:p>
          <a:p>
            <a:r>
              <a:rPr lang="sk-SK" sz="2400" dirty="0" smtClean="0"/>
              <a:t>W =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Elektrická energia v domácnosti:</a:t>
            </a:r>
            <a:endParaRPr lang="en-US" dirty="0"/>
          </a:p>
        </p:txBody>
      </p:sp>
      <p:pic>
        <p:nvPicPr>
          <p:cNvPr id="2050" name="Picture 2" descr="http://www.vse.sk/wps/PA_Minnesota/content/zb.F2210.H/img/spotreba_elektrospotreb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12776"/>
            <a:ext cx="5903193" cy="4433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1061</TotalTime>
  <Words>464</Words>
  <Application>Microsoft Office PowerPoint</Application>
  <PresentationFormat>Prezentácia na obrazovke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Slunovrat</vt:lpstr>
      <vt:lpstr>Elektrická práca.  Elektrický príkon</vt:lpstr>
      <vt:lpstr>Zopakujeme:</vt:lpstr>
      <vt:lpstr>Elektrická práca</vt:lpstr>
      <vt:lpstr>Príklad:</vt:lpstr>
      <vt:lpstr>Elektrický príkon</vt:lpstr>
      <vt:lpstr>Príklady:</vt:lpstr>
      <vt:lpstr>Elektrická energia</vt:lpstr>
      <vt:lpstr>Príklad:</vt:lpstr>
      <vt:lpstr>Elektrická energia v domácnosti:</vt:lpstr>
      <vt:lpstr>Zaujímavé čísla a opatrenia:</vt:lpstr>
      <vt:lpstr>Prezentácia programu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User</cp:lastModifiedBy>
  <cp:revision>174</cp:revision>
  <dcterms:created xsi:type="dcterms:W3CDTF">2015-09-07T11:27:53Z</dcterms:created>
  <dcterms:modified xsi:type="dcterms:W3CDTF">2018-01-16T20:30:16Z</dcterms:modified>
</cp:coreProperties>
</file>