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57" r:id="rId3"/>
    <p:sldId id="285" r:id="rId4"/>
    <p:sldId id="286" r:id="rId5"/>
    <p:sldId id="288" r:id="rId6"/>
    <p:sldId id="289" r:id="rId7"/>
    <p:sldId id="287" r:id="rId8"/>
    <p:sldId id="290" r:id="rId9"/>
    <p:sldId id="291" r:id="rId10"/>
    <p:sldId id="294" r:id="rId11"/>
    <p:sldId id="292" r:id="rId12"/>
    <p:sldId id="293" r:id="rId13"/>
    <p:sldId id="296" r:id="rId14"/>
  </p:sldIdLst>
  <p:sldSz cx="9144000" cy="5143500" type="screen16x9"/>
  <p:notesSz cx="6858000" cy="9144000"/>
  <p:embeddedFontLst>
    <p:embeddedFont>
      <p:font typeface="Oswald" charset="-18"/>
      <p:regular r:id="rId16"/>
      <p:bold r:id="rId17"/>
    </p:embeddedFont>
    <p:embeddedFont>
      <p:font typeface="Tinos" charset="0"/>
      <p:regular r:id="rId18"/>
      <p:bold r:id="rId19"/>
      <p:italic r:id="rId20"/>
      <p:boldItalic r:id="rId21"/>
    </p:embeddedFont>
    <p:embeddedFont>
      <p:font typeface="Monotype Corsiva" pitchFamily="66" charset="0"/>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B311947-7628-4171-AEA1-985F55DE819D}">
  <a:tblStyle styleId="{9B311947-7628-4171-AEA1-985F55DE819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16" y="-5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675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2846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1924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8171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0415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665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649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67810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8442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Google Shape;28;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Google Shape;29;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30" name="Google Shape;30;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7">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mp3"/><Relationship Id="rId5" Type="http://schemas.openxmlformats.org/officeDocument/2006/relationships/image" Target="../media/image8.png"/><Relationship Id="rId4" Type="http://schemas.microsoft.com/office/2007/relationships/media" Target="../media/media1.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9NPkwutR5H4?feature=oembed" TargetMode="External"/><Relationship Id="rId4" Type="http://schemas.openxmlformats.org/officeDocument/2006/relationships/hyperlink" Target="https://www.youtube.com/watch?v=9NPkwutR5H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k-SK" dirty="0" smtClean="0">
                <a:solidFill>
                  <a:srgbClr val="800000"/>
                </a:solidFill>
              </a:rPr>
              <a:t>Misia Konštantín </a:t>
            </a:r>
            <a:r>
              <a:rPr lang="sk-SK" dirty="0">
                <a:solidFill>
                  <a:srgbClr val="800000"/>
                </a:solidFill>
              </a:rPr>
              <a:t>a </a:t>
            </a:r>
            <a:r>
              <a:rPr lang="sk-SK" dirty="0" smtClean="0">
                <a:solidFill>
                  <a:srgbClr val="800000"/>
                </a:solidFill>
              </a:rPr>
              <a:t>Metod</a:t>
            </a:r>
            <a:endParaRPr dirty="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39756" y="407674"/>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Význam misie Konštantína a Metoda</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262862" y="1230992"/>
            <a:ext cx="3822224"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1. priniesli kresťanstvo </a:t>
            </a:r>
            <a:r>
              <a:rPr lang="sk-SK" sz="2400" dirty="0">
                <a:solidFill>
                  <a:srgbClr val="C00000"/>
                </a:solidFill>
                <a:latin typeface="Times New Roman" panose="02020603050405020304" pitchFamily="18" charset="0"/>
                <a:cs typeface="Times New Roman" panose="02020603050405020304" pitchFamily="18" charset="0"/>
              </a:rPr>
              <a:t>na Veľkú Moravu</a:t>
            </a:r>
          </a:p>
        </p:txBody>
      </p:sp>
      <p:sp>
        <p:nvSpPr>
          <p:cNvPr id="9" name="Šípka: päťuholník 8">
            <a:extLst>
              <a:ext uri="{FF2B5EF4-FFF2-40B4-BE49-F238E27FC236}">
                <a16:creationId xmlns:a16="http://schemas.microsoft.com/office/drawing/2014/main" xmlns="" id="{501B06BD-56BE-415C-87B3-A2FBDCA9B992}"/>
              </a:ext>
            </a:extLst>
          </p:cNvPr>
          <p:cNvSpPr/>
          <p:nvPr/>
        </p:nvSpPr>
        <p:spPr>
          <a:xfrm>
            <a:off x="4351476" y="1230991"/>
            <a:ext cx="3822224"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2. preložili Bibliu </a:t>
            </a:r>
            <a:r>
              <a:rPr lang="sk-SK" sz="2400" dirty="0">
                <a:solidFill>
                  <a:srgbClr val="C00000"/>
                </a:solidFill>
                <a:latin typeface="Times New Roman" panose="02020603050405020304" pitchFamily="18" charset="0"/>
                <a:cs typeface="Times New Roman" panose="02020603050405020304" pitchFamily="18" charset="0"/>
              </a:rPr>
              <a:t>a iné liturgické texty do staroslovienčiny</a:t>
            </a:r>
          </a:p>
        </p:txBody>
      </p:sp>
      <p:sp>
        <p:nvSpPr>
          <p:cNvPr id="10" name="Šípka: päťuholník 9">
            <a:extLst>
              <a:ext uri="{FF2B5EF4-FFF2-40B4-BE49-F238E27FC236}">
                <a16:creationId xmlns:a16="http://schemas.microsoft.com/office/drawing/2014/main" xmlns="" id="{5063EEBD-2E84-467A-BA32-792EAF5CB122}"/>
              </a:ext>
            </a:extLst>
          </p:cNvPr>
          <p:cNvSpPr/>
          <p:nvPr/>
        </p:nvSpPr>
        <p:spPr>
          <a:xfrm>
            <a:off x="262862" y="2863848"/>
            <a:ext cx="3822224"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3. vznikli nové literárne diela </a:t>
            </a:r>
            <a:r>
              <a:rPr lang="sk-SK" sz="2400" b="1" dirty="0">
                <a:solidFill>
                  <a:srgbClr val="C00000"/>
                </a:solidFill>
                <a:latin typeface="Times New Roman" panose="02020603050405020304" pitchFamily="18" charset="0"/>
                <a:cs typeface="Times New Roman" panose="02020603050405020304" pitchFamily="18" charset="0"/>
              </a:rPr>
              <a:t>(</a:t>
            </a:r>
            <a:r>
              <a:rPr lang="sk-SK" sz="2400" b="1" dirty="0" err="1">
                <a:solidFill>
                  <a:srgbClr val="C00000"/>
                </a:solidFill>
                <a:latin typeface="Times New Roman" panose="02020603050405020304" pitchFamily="18" charset="0"/>
                <a:cs typeface="Times New Roman" panose="02020603050405020304" pitchFamily="18" charset="0"/>
              </a:rPr>
              <a:t>Proglas</a:t>
            </a:r>
            <a:r>
              <a:rPr lang="sk-SK" sz="2400" b="1" dirty="0">
                <a:solidFill>
                  <a:srgbClr val="C00000"/>
                </a:solidFill>
                <a:latin typeface="Times New Roman" panose="02020603050405020304" pitchFamily="18" charset="0"/>
                <a:cs typeface="Times New Roman" panose="02020603050405020304" pitchFamily="18" charset="0"/>
              </a:rPr>
              <a:t>, </a:t>
            </a:r>
            <a:r>
              <a:rPr lang="sk-SK" sz="2400" b="1" dirty="0" err="1">
                <a:solidFill>
                  <a:srgbClr val="C00000"/>
                </a:solidFill>
                <a:latin typeface="Times New Roman" panose="02020603050405020304" pitchFamily="18" charset="0"/>
                <a:cs typeface="Times New Roman" panose="02020603050405020304" pitchFamily="18" charset="0"/>
              </a:rPr>
              <a:t>Zakon</a:t>
            </a:r>
            <a:r>
              <a:rPr lang="sk-SK" sz="2400" b="1" dirty="0">
                <a:solidFill>
                  <a:srgbClr val="C00000"/>
                </a:solidFill>
                <a:latin typeface="Times New Roman" panose="02020603050405020304" pitchFamily="18" charset="0"/>
                <a:cs typeface="Times New Roman" panose="02020603050405020304" pitchFamily="18" charset="0"/>
              </a:rPr>
              <a:t> </a:t>
            </a:r>
            <a:r>
              <a:rPr lang="sk-SK" sz="2400" b="1" dirty="0" err="1">
                <a:solidFill>
                  <a:srgbClr val="C00000"/>
                </a:solidFill>
                <a:latin typeface="Times New Roman" panose="02020603050405020304" pitchFamily="18" charset="0"/>
                <a:cs typeface="Times New Roman" panose="02020603050405020304" pitchFamily="18" charset="0"/>
              </a:rPr>
              <a:t>sudnyj</a:t>
            </a:r>
            <a:r>
              <a:rPr lang="sk-SK" sz="2400" b="1" dirty="0">
                <a:solidFill>
                  <a:srgbClr val="C00000"/>
                </a:solidFill>
                <a:latin typeface="Times New Roman" panose="02020603050405020304" pitchFamily="18" charset="0"/>
                <a:cs typeface="Times New Roman" panose="02020603050405020304" pitchFamily="18" charset="0"/>
              </a:rPr>
              <a:t> </a:t>
            </a:r>
            <a:r>
              <a:rPr lang="sk-SK" sz="2400" b="1" dirty="0" err="1">
                <a:solidFill>
                  <a:srgbClr val="C00000"/>
                </a:solidFill>
                <a:latin typeface="Times New Roman" panose="02020603050405020304" pitchFamily="18" charset="0"/>
                <a:cs typeface="Times New Roman" panose="02020603050405020304" pitchFamily="18" charset="0"/>
              </a:rPr>
              <a:t>ljudem</a:t>
            </a:r>
            <a:r>
              <a:rPr lang="sk-SK" sz="2400" b="1" dirty="0">
                <a:solidFill>
                  <a:srgbClr val="C00000"/>
                </a:solidFill>
                <a:latin typeface="Times New Roman" panose="02020603050405020304" pitchFamily="18" charset="0"/>
                <a:cs typeface="Times New Roman" panose="02020603050405020304" pitchFamily="18" charset="0"/>
              </a:rPr>
              <a:t>)</a:t>
            </a:r>
          </a:p>
        </p:txBody>
      </p:sp>
      <p:sp>
        <p:nvSpPr>
          <p:cNvPr id="11" name="Šípka: päťuholník 10">
            <a:extLst>
              <a:ext uri="{FF2B5EF4-FFF2-40B4-BE49-F238E27FC236}">
                <a16:creationId xmlns:a16="http://schemas.microsoft.com/office/drawing/2014/main" xmlns="" id="{F4169251-DB52-4D3A-BEF9-52B4C4ECB95D}"/>
              </a:ext>
            </a:extLst>
          </p:cNvPr>
          <p:cNvSpPr/>
          <p:nvPr/>
        </p:nvSpPr>
        <p:spPr>
          <a:xfrm>
            <a:off x="4217638" y="2571750"/>
            <a:ext cx="4837671" cy="2195899"/>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4. hlaholika </a:t>
            </a:r>
            <a:r>
              <a:rPr lang="sk-SK" sz="2400" dirty="0">
                <a:solidFill>
                  <a:srgbClr val="C00000"/>
                </a:solidFill>
                <a:latin typeface="Times New Roman" panose="02020603050405020304" pitchFamily="18" charset="0"/>
                <a:cs typeface="Times New Roman" panose="02020603050405020304" pitchFamily="18" charset="0"/>
              </a:rPr>
              <a:t>sa po ich smrti nezachovala, ale stala sa základom </a:t>
            </a:r>
            <a:r>
              <a:rPr lang="sk-SK" sz="2400" b="1" dirty="0">
                <a:solidFill>
                  <a:srgbClr val="C00000"/>
                </a:solidFill>
                <a:latin typeface="Times New Roman" panose="02020603050405020304" pitchFamily="18" charset="0"/>
                <a:cs typeface="Times New Roman" panose="02020603050405020304" pitchFamily="18" charset="0"/>
              </a:rPr>
              <a:t>cyriliky (dnes azbuka), </a:t>
            </a:r>
            <a:r>
              <a:rPr lang="sk-SK" sz="2400" dirty="0">
                <a:solidFill>
                  <a:srgbClr val="C00000"/>
                </a:solidFill>
                <a:latin typeface="Times New Roman" panose="02020603050405020304" pitchFamily="18" charset="0"/>
                <a:cs typeface="Times New Roman" panose="02020603050405020304" pitchFamily="18" charset="0"/>
              </a:rPr>
              <a:t>ktorú používajú </a:t>
            </a:r>
            <a:r>
              <a:rPr lang="sk-SK" sz="2400" b="1" dirty="0">
                <a:solidFill>
                  <a:srgbClr val="C00000"/>
                </a:solidFill>
                <a:latin typeface="Times New Roman" panose="02020603050405020304" pitchFamily="18" charset="0"/>
                <a:cs typeface="Times New Roman" panose="02020603050405020304" pitchFamily="18" charset="0"/>
              </a:rPr>
              <a:t>dodnes Rusi, Ukrajinci, Bielorusi, Srbi či Chorváti</a:t>
            </a:r>
          </a:p>
        </p:txBody>
      </p:sp>
    </p:spTree>
    <p:extLst>
      <p:ext uri="{BB962C8B-B14F-4D97-AF65-F5344CB8AC3E}">
        <p14:creationId xmlns:p14="http://schemas.microsoft.com/office/powerpoint/2010/main" xmlns="" val="883391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8690" y="421745"/>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Mohlo by ťa zaujímať... </a:t>
            </a:r>
            <a:r>
              <a:rPr lang="sk-SK" sz="3600" dirty="0">
                <a:solidFill>
                  <a:srgbClr val="800000"/>
                </a:solidFill>
                <a:sym typeface="Wingdings" panose="05000000000000000000" pitchFamily="2" charset="2"/>
              </a:rPr>
              <a:t></a:t>
            </a:r>
            <a:endParaRPr lang="sk-SK" sz="3600" dirty="0">
              <a:solidFill>
                <a:srgbClr val="800000"/>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9" name="Zvitok: zvislý 8">
            <a:extLst>
              <a:ext uri="{FF2B5EF4-FFF2-40B4-BE49-F238E27FC236}">
                <a16:creationId xmlns:a16="http://schemas.microsoft.com/office/drawing/2014/main" xmlns="" id="{4944FEEB-638C-45A7-8B7C-B5C04254A89A}"/>
              </a:ext>
            </a:extLst>
          </p:cNvPr>
          <p:cNvSpPr/>
          <p:nvPr/>
        </p:nvSpPr>
        <p:spPr>
          <a:xfrm>
            <a:off x="4679003" y="161925"/>
            <a:ext cx="4212077" cy="4700688"/>
          </a:xfrm>
          <a:prstGeom prst="verticalScroll">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200" smtClean="0">
              <a:solidFill>
                <a:srgbClr val="800000"/>
              </a:solidFill>
              <a:latin typeface="Monotype Corsiva" panose="03010101010201010101" pitchFamily="66" charset="0"/>
              <a:cs typeface="Times New Roman" panose="02020603050405020304" pitchFamily="18" charset="0"/>
            </a:endParaRPr>
          </a:p>
          <a:p>
            <a:pPr algn="ctr"/>
            <a:r>
              <a:rPr lang="sk-SK" sz="2200" dirty="0" smtClean="0">
                <a:solidFill>
                  <a:srgbClr val="800000"/>
                </a:solidFill>
                <a:latin typeface="Monotype Corsiva" panose="03010101010201010101" pitchFamily="66" charset="0"/>
                <a:cs typeface="Times New Roman" panose="02020603050405020304" pitchFamily="18" charset="0"/>
              </a:rPr>
              <a:t>Národy </a:t>
            </a:r>
            <a:r>
              <a:rPr lang="sk-SK" sz="2200" dirty="0">
                <a:solidFill>
                  <a:srgbClr val="800000"/>
                </a:solidFill>
                <a:latin typeface="Monotype Corsiva" panose="03010101010201010101" pitchFamily="66" charset="0"/>
                <a:cs typeface="Times New Roman" panose="02020603050405020304" pitchFamily="18" charset="0"/>
              </a:rPr>
              <a:t>východnej Európy, ale aj Slováci, ktorí sa hlásia k pravoslávnemu (ortodoxnému) </a:t>
            </a:r>
            <a:r>
              <a:rPr lang="sk-SK" sz="2200" dirty="0" smtClean="0">
                <a:solidFill>
                  <a:srgbClr val="800000"/>
                </a:solidFill>
                <a:latin typeface="Monotype Corsiva" panose="03010101010201010101" pitchFamily="66" charset="0"/>
                <a:cs typeface="Times New Roman" panose="02020603050405020304" pitchFamily="18" charset="0"/>
              </a:rPr>
              <a:t>a gréckokatolíckemu náboženstvu</a:t>
            </a:r>
            <a:r>
              <a:rPr lang="sk-SK" sz="2200" dirty="0">
                <a:solidFill>
                  <a:srgbClr val="800000"/>
                </a:solidFill>
                <a:latin typeface="Monotype Corsiva" panose="03010101010201010101" pitchFamily="66" charset="0"/>
                <a:cs typeface="Times New Roman" panose="02020603050405020304" pitchFamily="18" charset="0"/>
              </a:rPr>
              <a:t>, dodnes používajú biblické texty v staroslovienčine. </a:t>
            </a:r>
            <a:br>
              <a:rPr lang="sk-SK" sz="2200" dirty="0">
                <a:solidFill>
                  <a:srgbClr val="800000"/>
                </a:solidFill>
                <a:latin typeface="Monotype Corsiva" panose="03010101010201010101" pitchFamily="66" charset="0"/>
                <a:cs typeface="Times New Roman" panose="02020603050405020304" pitchFamily="18" charset="0"/>
              </a:rPr>
            </a:br>
            <a:endParaRPr lang="sk-SK" sz="2200" dirty="0">
              <a:solidFill>
                <a:srgbClr val="800000"/>
              </a:solidFill>
              <a:latin typeface="Monotype Corsiva" panose="03010101010201010101" pitchFamily="66" charset="0"/>
              <a:cs typeface="Times New Roman" panose="02020603050405020304" pitchFamily="18" charset="0"/>
            </a:endParaRPr>
          </a:p>
          <a:p>
            <a:pPr algn="ctr"/>
            <a:endParaRPr lang="sk-SK" sz="2200" dirty="0">
              <a:solidFill>
                <a:srgbClr val="800000"/>
              </a:solidFill>
              <a:latin typeface="Monotype Corsiva" panose="03010101010201010101" pitchFamily="66" charset="0"/>
              <a:cs typeface="Times New Roman" panose="02020603050405020304" pitchFamily="18" charset="0"/>
            </a:endParaRPr>
          </a:p>
          <a:p>
            <a:pPr algn="ctr"/>
            <a:r>
              <a:rPr lang="sk-SK" sz="2200" b="1" dirty="0">
                <a:solidFill>
                  <a:srgbClr val="800000"/>
                </a:solidFill>
                <a:latin typeface="Monotype Corsiva" panose="03010101010201010101" pitchFamily="66" charset="0"/>
                <a:cs typeface="Times New Roman" panose="02020603050405020304" pitchFamily="18" charset="0"/>
              </a:rPr>
              <a:t>Modlitbu Otčenáš určite poznáš, vypočuj si ju v staroslovienčine. </a:t>
            </a:r>
            <a:r>
              <a:rPr lang="sk-SK" sz="2200" b="1" dirty="0">
                <a:solidFill>
                  <a:srgbClr val="800000"/>
                </a:solidFill>
                <a:latin typeface="Monotype Corsiva" panose="03010101010201010101" pitchFamily="66" charset="0"/>
                <a:cs typeface="Times New Roman" panose="02020603050405020304" pitchFamily="18" charset="0"/>
                <a:sym typeface="Wingdings" panose="05000000000000000000" pitchFamily="2" charset="2"/>
              </a:rPr>
              <a:t></a:t>
            </a:r>
            <a:endParaRPr lang="sk-SK" sz="2200" b="1" dirty="0">
              <a:solidFill>
                <a:srgbClr val="800000"/>
              </a:solidFill>
              <a:latin typeface="Monotype Corsiva" panose="03010101010201010101" pitchFamily="66" charset="0"/>
              <a:cs typeface="Times New Roman" panose="02020603050405020304" pitchFamily="18" charset="0"/>
            </a:endParaRPr>
          </a:p>
        </p:txBody>
      </p:sp>
      <p:sp>
        <p:nvSpPr>
          <p:cNvPr id="10" name="Zvitok: zvislý 9">
            <a:extLst>
              <a:ext uri="{FF2B5EF4-FFF2-40B4-BE49-F238E27FC236}">
                <a16:creationId xmlns:a16="http://schemas.microsoft.com/office/drawing/2014/main" xmlns="" id="{7EE9DD49-6C09-4BA7-AA7D-47DCE861BDA4}"/>
              </a:ext>
            </a:extLst>
          </p:cNvPr>
          <p:cNvSpPr/>
          <p:nvPr/>
        </p:nvSpPr>
        <p:spPr>
          <a:xfrm>
            <a:off x="340194" y="1116921"/>
            <a:ext cx="4523636" cy="3750416"/>
          </a:xfrm>
          <a:prstGeom prst="verticalScroll">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solidFill>
                  <a:srgbClr val="800000"/>
                </a:solidFill>
                <a:latin typeface="Times New Roman" panose="02020603050405020304" pitchFamily="18" charset="0"/>
                <a:cs typeface="Times New Roman" panose="02020603050405020304" pitchFamily="18" charset="0"/>
              </a:rPr>
              <a:t>Otče </a:t>
            </a:r>
            <a:r>
              <a:rPr lang="sk-SK" sz="1600" b="1" dirty="0" err="1">
                <a:solidFill>
                  <a:srgbClr val="800000"/>
                </a:solidFill>
                <a:latin typeface="Times New Roman" panose="02020603050405020304" pitchFamily="18" charset="0"/>
                <a:cs typeface="Times New Roman" panose="02020603050405020304" pitchFamily="18" charset="0"/>
              </a:rPr>
              <a:t>naš</a:t>
            </a:r>
            <a:r>
              <a:rPr lang="sk-SK" sz="1600" b="1" dirty="0">
                <a:solidFill>
                  <a:srgbClr val="800000"/>
                </a:solidFill>
                <a:latin typeface="Times New Roman" panose="02020603050405020304" pitchFamily="18" charset="0"/>
                <a:cs typeface="Times New Roman" panose="02020603050405020304" pitchFamily="18" charset="0"/>
              </a:rPr>
              <a:t>, </a:t>
            </a:r>
            <a:br>
              <a:rPr lang="sk-SK" sz="1600" b="1" dirty="0">
                <a:solidFill>
                  <a:srgbClr val="800000"/>
                </a:solidFill>
                <a:latin typeface="Times New Roman" panose="02020603050405020304" pitchFamily="18" charset="0"/>
                <a:cs typeface="Times New Roman" panose="02020603050405020304" pitchFamily="18" charset="0"/>
              </a:rPr>
            </a:br>
            <a:r>
              <a:rPr lang="sk-SK" sz="1600" b="1" dirty="0" err="1">
                <a:solidFill>
                  <a:srgbClr val="800000"/>
                </a:solidFill>
                <a:latin typeface="Times New Roman" panose="02020603050405020304" pitchFamily="18" charset="0"/>
                <a:cs typeface="Times New Roman" panose="02020603050405020304" pitchFamily="18" charset="0"/>
              </a:rPr>
              <a:t>iže</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jesi</a:t>
            </a:r>
            <a:r>
              <a:rPr lang="sk-SK" sz="1600" b="1" dirty="0">
                <a:solidFill>
                  <a:srgbClr val="800000"/>
                </a:solidFill>
                <a:latin typeface="Times New Roman" panose="02020603050405020304" pitchFamily="18" charset="0"/>
                <a:cs typeface="Times New Roman" panose="02020603050405020304" pitchFamily="18" charset="0"/>
              </a:rPr>
              <a:t> na </a:t>
            </a:r>
            <a:r>
              <a:rPr lang="sk-SK" sz="1600" b="1" dirty="0" err="1">
                <a:solidFill>
                  <a:srgbClr val="800000"/>
                </a:solidFill>
                <a:latin typeface="Times New Roman" panose="02020603050405020304" pitchFamily="18" charset="0"/>
                <a:cs typeface="Times New Roman" panose="02020603050405020304" pitchFamily="18" charset="0"/>
              </a:rPr>
              <a:t>nebesich</a:t>
            </a:r>
            <a:r>
              <a:rPr lang="sk-SK" sz="1600" b="1" dirty="0">
                <a:solidFill>
                  <a:srgbClr val="800000"/>
                </a:solidFill>
                <a:latin typeface="Times New Roman" panose="02020603050405020304" pitchFamily="18" charset="0"/>
                <a:cs typeface="Times New Roman" panose="02020603050405020304" pitchFamily="18" charset="0"/>
              </a:rPr>
              <a:t>, da </a:t>
            </a:r>
            <a:r>
              <a:rPr lang="sk-SK" sz="1600" b="1" dirty="0" err="1">
                <a:solidFill>
                  <a:srgbClr val="800000"/>
                </a:solidFill>
                <a:latin typeface="Times New Roman" panose="02020603050405020304" pitchFamily="18" charset="0"/>
                <a:cs typeface="Times New Roman" panose="02020603050405020304" pitchFamily="18" charset="0"/>
              </a:rPr>
              <a:t>svjatitsja</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imja</a:t>
            </a:r>
            <a:r>
              <a:rPr lang="sk-SK" sz="1600" b="1" dirty="0">
                <a:solidFill>
                  <a:srgbClr val="800000"/>
                </a:solidFill>
                <a:latin typeface="Times New Roman" panose="02020603050405020304" pitchFamily="18" charset="0"/>
                <a:cs typeface="Times New Roman" panose="02020603050405020304" pitchFamily="18" charset="0"/>
              </a:rPr>
              <a:t> Tvoje, da </a:t>
            </a:r>
            <a:r>
              <a:rPr lang="sk-SK" sz="1600" b="1" dirty="0" err="1">
                <a:solidFill>
                  <a:srgbClr val="800000"/>
                </a:solidFill>
                <a:latin typeface="Times New Roman" panose="02020603050405020304" pitchFamily="18" charset="0"/>
                <a:cs typeface="Times New Roman" panose="02020603050405020304" pitchFamily="18" charset="0"/>
              </a:rPr>
              <a:t>priidet</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carstvije</a:t>
            </a:r>
            <a:r>
              <a:rPr lang="sk-SK" sz="1600" b="1" dirty="0">
                <a:solidFill>
                  <a:srgbClr val="800000"/>
                </a:solidFill>
                <a:latin typeface="Times New Roman" panose="02020603050405020304" pitchFamily="18" charset="0"/>
                <a:cs typeface="Times New Roman" panose="02020603050405020304" pitchFamily="18" charset="0"/>
              </a:rPr>
              <a:t> Tvoje, da </a:t>
            </a:r>
            <a:r>
              <a:rPr lang="sk-SK" sz="1600" b="1" dirty="0" err="1">
                <a:solidFill>
                  <a:srgbClr val="800000"/>
                </a:solidFill>
                <a:latin typeface="Times New Roman" panose="02020603050405020304" pitchFamily="18" charset="0"/>
                <a:cs typeface="Times New Roman" panose="02020603050405020304" pitchFamily="18" charset="0"/>
              </a:rPr>
              <a:t>budet</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voľja</a:t>
            </a:r>
            <a:r>
              <a:rPr lang="sk-SK" sz="1600" b="1" dirty="0">
                <a:solidFill>
                  <a:srgbClr val="800000"/>
                </a:solidFill>
                <a:latin typeface="Times New Roman" panose="02020603050405020304" pitchFamily="18" charset="0"/>
                <a:cs typeface="Times New Roman" panose="02020603050405020304" pitchFamily="18" charset="0"/>
              </a:rPr>
              <a:t> Tvoja, </a:t>
            </a:r>
            <a:r>
              <a:rPr lang="sk-SK" sz="1600" b="1" dirty="0" err="1">
                <a:solidFill>
                  <a:srgbClr val="800000"/>
                </a:solidFill>
                <a:latin typeface="Times New Roman" panose="02020603050405020304" pitchFamily="18" charset="0"/>
                <a:cs typeface="Times New Roman" panose="02020603050405020304" pitchFamily="18" charset="0"/>
              </a:rPr>
              <a:t>jako</a:t>
            </a:r>
            <a:r>
              <a:rPr lang="sk-SK" sz="1600" b="1" dirty="0">
                <a:solidFill>
                  <a:srgbClr val="800000"/>
                </a:solidFill>
                <a:latin typeface="Times New Roman" panose="02020603050405020304" pitchFamily="18" charset="0"/>
                <a:cs typeface="Times New Roman" panose="02020603050405020304" pitchFamily="18" charset="0"/>
              </a:rPr>
              <a:t> na </a:t>
            </a:r>
            <a:r>
              <a:rPr lang="sk-SK" sz="1600" b="1" dirty="0" err="1">
                <a:solidFill>
                  <a:srgbClr val="800000"/>
                </a:solidFill>
                <a:latin typeface="Times New Roman" panose="02020603050405020304" pitchFamily="18" charset="0"/>
                <a:cs typeface="Times New Roman" panose="02020603050405020304" pitchFamily="18" charset="0"/>
              </a:rPr>
              <a:t>nebesi</a:t>
            </a:r>
            <a:r>
              <a:rPr lang="sk-SK" sz="1600" b="1" dirty="0">
                <a:solidFill>
                  <a:srgbClr val="800000"/>
                </a:solidFill>
                <a:latin typeface="Times New Roman" panose="02020603050405020304" pitchFamily="18" charset="0"/>
                <a:cs typeface="Times New Roman" panose="02020603050405020304" pitchFamily="18" charset="0"/>
              </a:rPr>
              <a:t> i na </a:t>
            </a:r>
            <a:r>
              <a:rPr lang="sk-SK" sz="1600" b="1" dirty="0" err="1">
                <a:solidFill>
                  <a:srgbClr val="800000"/>
                </a:solidFill>
                <a:latin typeface="Times New Roman" panose="02020603050405020304" pitchFamily="18" charset="0"/>
                <a:cs typeface="Times New Roman" panose="02020603050405020304" pitchFamily="18" charset="0"/>
              </a:rPr>
              <a:t>zemľli</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Chlib</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naš</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nasuščnyj</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dažd</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nam</a:t>
            </a:r>
            <a:r>
              <a:rPr lang="sk-SK" sz="1600" b="1" dirty="0">
                <a:solidFill>
                  <a:srgbClr val="800000"/>
                </a:solidFill>
                <a:latin typeface="Times New Roman" panose="02020603050405020304" pitchFamily="18" charset="0"/>
                <a:cs typeface="Times New Roman" panose="02020603050405020304" pitchFamily="18" charset="0"/>
              </a:rPr>
              <a:t> dnes, i </a:t>
            </a:r>
            <a:r>
              <a:rPr lang="sk-SK" sz="1600" b="1" dirty="0" err="1">
                <a:solidFill>
                  <a:srgbClr val="800000"/>
                </a:solidFill>
                <a:latin typeface="Times New Roman" panose="02020603050405020304" pitchFamily="18" charset="0"/>
                <a:cs typeface="Times New Roman" panose="02020603050405020304" pitchFamily="18" charset="0"/>
              </a:rPr>
              <a:t>ostavi</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nam</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dolhi</a:t>
            </a:r>
            <a:r>
              <a:rPr lang="sk-SK" sz="1600" b="1" dirty="0">
                <a:solidFill>
                  <a:srgbClr val="800000"/>
                </a:solidFill>
                <a:latin typeface="Times New Roman" panose="02020603050405020304" pitchFamily="18" charset="0"/>
                <a:cs typeface="Times New Roman" panose="02020603050405020304" pitchFamily="18" charset="0"/>
              </a:rPr>
              <a:t> naša, </a:t>
            </a:r>
            <a:r>
              <a:rPr lang="sk-SK" sz="1600" b="1" dirty="0" err="1">
                <a:solidFill>
                  <a:srgbClr val="800000"/>
                </a:solidFill>
                <a:latin typeface="Times New Roman" panose="02020603050405020304" pitchFamily="18" charset="0"/>
                <a:cs typeface="Times New Roman" panose="02020603050405020304" pitchFamily="18" charset="0"/>
              </a:rPr>
              <a:t>jakože</a:t>
            </a:r>
            <a:r>
              <a:rPr lang="sk-SK" sz="1600" b="1" dirty="0">
                <a:solidFill>
                  <a:srgbClr val="800000"/>
                </a:solidFill>
                <a:latin typeface="Times New Roman" panose="02020603050405020304" pitchFamily="18" charset="0"/>
                <a:cs typeface="Times New Roman" panose="02020603050405020304" pitchFamily="18" charset="0"/>
              </a:rPr>
              <a:t> i my </a:t>
            </a:r>
            <a:r>
              <a:rPr lang="sk-SK" sz="1600" b="1" dirty="0" err="1">
                <a:solidFill>
                  <a:srgbClr val="800000"/>
                </a:solidFill>
                <a:latin typeface="Times New Roman" panose="02020603050405020304" pitchFamily="18" charset="0"/>
                <a:cs typeface="Times New Roman" panose="02020603050405020304" pitchFamily="18" charset="0"/>
              </a:rPr>
              <a:t>ostavľajem</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dolžnikom</a:t>
            </a:r>
            <a:r>
              <a:rPr lang="sk-SK" sz="1600" b="1" dirty="0">
                <a:solidFill>
                  <a:srgbClr val="800000"/>
                </a:solidFill>
                <a:latin typeface="Times New Roman" panose="02020603050405020304" pitchFamily="18" charset="0"/>
                <a:cs typeface="Times New Roman" panose="02020603050405020304" pitchFamily="18" charset="0"/>
              </a:rPr>
              <a:t> našim, i </a:t>
            </a:r>
            <a:r>
              <a:rPr lang="sk-SK" sz="1600" b="1" dirty="0" err="1">
                <a:solidFill>
                  <a:srgbClr val="800000"/>
                </a:solidFill>
                <a:latin typeface="Times New Roman" panose="02020603050405020304" pitchFamily="18" charset="0"/>
                <a:cs typeface="Times New Roman" panose="02020603050405020304" pitchFamily="18" charset="0"/>
              </a:rPr>
              <a:t>neuvedi</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nas</a:t>
            </a:r>
            <a:r>
              <a:rPr lang="sk-SK" sz="1600" b="1" dirty="0">
                <a:solidFill>
                  <a:srgbClr val="800000"/>
                </a:solidFill>
                <a:latin typeface="Times New Roman" panose="02020603050405020304" pitchFamily="18" charset="0"/>
                <a:cs typeface="Times New Roman" panose="02020603050405020304" pitchFamily="18" charset="0"/>
              </a:rPr>
              <a:t> vo </a:t>
            </a:r>
            <a:r>
              <a:rPr lang="sk-SK" sz="1600" b="1" dirty="0" err="1">
                <a:solidFill>
                  <a:srgbClr val="800000"/>
                </a:solidFill>
                <a:latin typeface="Times New Roman" panose="02020603050405020304" pitchFamily="18" charset="0"/>
                <a:cs typeface="Times New Roman" panose="02020603050405020304" pitchFamily="18" charset="0"/>
              </a:rPr>
              <a:t>iskušenie</a:t>
            </a:r>
            <a:r>
              <a:rPr lang="sk-SK" sz="1600" b="1" dirty="0">
                <a:solidFill>
                  <a:srgbClr val="800000"/>
                </a:solidFill>
                <a:latin typeface="Times New Roman" panose="02020603050405020304" pitchFamily="18" charset="0"/>
                <a:cs typeface="Times New Roman" panose="02020603050405020304" pitchFamily="18" charset="0"/>
              </a:rPr>
              <a:t>, no </a:t>
            </a:r>
            <a:r>
              <a:rPr lang="sk-SK" sz="1600" b="1" dirty="0" err="1">
                <a:solidFill>
                  <a:srgbClr val="800000"/>
                </a:solidFill>
                <a:latin typeface="Times New Roman" panose="02020603050405020304" pitchFamily="18" charset="0"/>
                <a:cs typeface="Times New Roman" panose="02020603050405020304" pitchFamily="18" charset="0"/>
              </a:rPr>
              <a:t>izbavi</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nas</a:t>
            </a:r>
            <a:r>
              <a:rPr lang="sk-SK" sz="1600" b="1" dirty="0">
                <a:solidFill>
                  <a:srgbClr val="800000"/>
                </a:solidFill>
                <a:latin typeface="Times New Roman" panose="02020603050405020304" pitchFamily="18" charset="0"/>
                <a:cs typeface="Times New Roman" panose="02020603050405020304" pitchFamily="18" charset="0"/>
              </a:rPr>
              <a:t> od </a:t>
            </a:r>
            <a:r>
              <a:rPr lang="sk-SK" sz="1600" b="1" dirty="0" err="1">
                <a:solidFill>
                  <a:srgbClr val="800000"/>
                </a:solidFill>
                <a:latin typeface="Times New Roman" panose="02020603050405020304" pitchFamily="18" charset="0"/>
                <a:cs typeface="Times New Roman" panose="02020603050405020304" pitchFamily="18" charset="0"/>
              </a:rPr>
              <a:t>lukavaho</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Jako</a:t>
            </a:r>
            <a:r>
              <a:rPr lang="sk-SK" sz="1600" b="1" dirty="0">
                <a:solidFill>
                  <a:srgbClr val="800000"/>
                </a:solidFill>
                <a:latin typeface="Times New Roman" panose="02020603050405020304" pitchFamily="18" charset="0"/>
                <a:cs typeface="Times New Roman" panose="02020603050405020304" pitchFamily="18" charset="0"/>
              </a:rPr>
              <a:t> Tvoje jesť </a:t>
            </a:r>
            <a:r>
              <a:rPr lang="sk-SK" sz="1600" b="1" dirty="0" err="1">
                <a:solidFill>
                  <a:srgbClr val="800000"/>
                </a:solidFill>
                <a:latin typeface="Times New Roman" panose="02020603050405020304" pitchFamily="18" charset="0"/>
                <a:cs typeface="Times New Roman" panose="02020603050405020304" pitchFamily="18" charset="0"/>
              </a:rPr>
              <a:t>carstvo</a:t>
            </a:r>
            <a:r>
              <a:rPr lang="sk-SK" sz="1600" b="1" dirty="0">
                <a:solidFill>
                  <a:srgbClr val="800000"/>
                </a:solidFill>
                <a:latin typeface="Times New Roman" panose="02020603050405020304" pitchFamily="18" charset="0"/>
                <a:cs typeface="Times New Roman" panose="02020603050405020304" pitchFamily="18" charset="0"/>
              </a:rPr>
              <a:t> i sila i </a:t>
            </a:r>
            <a:r>
              <a:rPr lang="sk-SK" sz="1600" b="1" dirty="0" err="1">
                <a:solidFill>
                  <a:srgbClr val="800000"/>
                </a:solidFill>
                <a:latin typeface="Times New Roman" panose="02020603050405020304" pitchFamily="18" charset="0"/>
                <a:cs typeface="Times New Roman" panose="02020603050405020304" pitchFamily="18" charset="0"/>
              </a:rPr>
              <a:t>slava</a:t>
            </a:r>
            <a:r>
              <a:rPr lang="sk-SK" sz="1600" b="1" dirty="0">
                <a:solidFill>
                  <a:srgbClr val="800000"/>
                </a:solidFill>
                <a:latin typeface="Times New Roman" panose="02020603050405020304" pitchFamily="18" charset="0"/>
                <a:cs typeface="Times New Roman" panose="02020603050405020304" pitchFamily="18" charset="0"/>
              </a:rPr>
              <a:t>, Otca i Syna i </a:t>
            </a:r>
            <a:r>
              <a:rPr lang="sk-SK" sz="1600" b="1" dirty="0" err="1">
                <a:solidFill>
                  <a:srgbClr val="800000"/>
                </a:solidFill>
                <a:latin typeface="Times New Roman" panose="02020603050405020304" pitchFamily="18" charset="0"/>
                <a:cs typeface="Times New Roman" panose="02020603050405020304" pitchFamily="18" charset="0"/>
              </a:rPr>
              <a:t>Svjataho</a:t>
            </a:r>
            <a:r>
              <a:rPr lang="sk-SK" sz="1600" b="1" dirty="0">
                <a:solidFill>
                  <a:srgbClr val="800000"/>
                </a:solidFill>
                <a:latin typeface="Times New Roman" panose="02020603050405020304" pitchFamily="18" charset="0"/>
                <a:cs typeface="Times New Roman" panose="02020603050405020304" pitchFamily="18" charset="0"/>
              </a:rPr>
              <a:t> Ducha, </a:t>
            </a:r>
            <a:r>
              <a:rPr lang="sk-SK" sz="1600" b="1" dirty="0" err="1">
                <a:solidFill>
                  <a:srgbClr val="800000"/>
                </a:solidFill>
                <a:latin typeface="Times New Roman" panose="02020603050405020304" pitchFamily="18" charset="0"/>
                <a:cs typeface="Times New Roman" panose="02020603050405020304" pitchFamily="18" charset="0"/>
              </a:rPr>
              <a:t>nyňi</a:t>
            </a:r>
            <a:r>
              <a:rPr lang="sk-SK" sz="1600" b="1" dirty="0">
                <a:solidFill>
                  <a:srgbClr val="800000"/>
                </a:solidFill>
                <a:latin typeface="Times New Roman" panose="02020603050405020304" pitchFamily="18" charset="0"/>
                <a:cs typeface="Times New Roman" panose="02020603050405020304" pitchFamily="18" charset="0"/>
              </a:rPr>
              <a:t> i </a:t>
            </a:r>
            <a:r>
              <a:rPr lang="sk-SK" sz="1600" b="1" dirty="0" err="1">
                <a:solidFill>
                  <a:srgbClr val="800000"/>
                </a:solidFill>
                <a:latin typeface="Times New Roman" panose="02020603050405020304" pitchFamily="18" charset="0"/>
                <a:cs typeface="Times New Roman" panose="02020603050405020304" pitchFamily="18" charset="0"/>
              </a:rPr>
              <a:t>prisno</a:t>
            </a:r>
            <a:r>
              <a:rPr lang="sk-SK" sz="1600" b="1" dirty="0">
                <a:solidFill>
                  <a:srgbClr val="800000"/>
                </a:solidFill>
                <a:latin typeface="Times New Roman" panose="02020603050405020304" pitchFamily="18" charset="0"/>
                <a:cs typeface="Times New Roman" panose="02020603050405020304" pitchFamily="18" charset="0"/>
              </a:rPr>
              <a:t> i vo </a:t>
            </a:r>
            <a:r>
              <a:rPr lang="sk-SK" sz="1600" b="1" dirty="0" err="1">
                <a:solidFill>
                  <a:srgbClr val="800000"/>
                </a:solidFill>
                <a:latin typeface="Times New Roman" panose="02020603050405020304" pitchFamily="18" charset="0"/>
                <a:cs typeface="Times New Roman" panose="02020603050405020304" pitchFamily="18" charset="0"/>
              </a:rPr>
              <a:t>viki</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vikov</a:t>
            </a:r>
            <a:r>
              <a:rPr lang="sk-SK" sz="1600" b="1" dirty="0">
                <a:solidFill>
                  <a:srgbClr val="800000"/>
                </a:solidFill>
                <a:latin typeface="Times New Roman" panose="02020603050405020304" pitchFamily="18" charset="0"/>
                <a:cs typeface="Times New Roman" panose="02020603050405020304" pitchFamily="18" charset="0"/>
              </a:rPr>
              <a:t>. </a:t>
            </a:r>
            <a:r>
              <a:rPr lang="sk-SK" sz="1600" b="1" dirty="0" err="1">
                <a:solidFill>
                  <a:srgbClr val="800000"/>
                </a:solidFill>
                <a:latin typeface="Times New Roman" panose="02020603050405020304" pitchFamily="18" charset="0"/>
                <a:cs typeface="Times New Roman" panose="02020603050405020304" pitchFamily="18" charset="0"/>
              </a:rPr>
              <a:t>Amin</a:t>
            </a:r>
            <a:r>
              <a:rPr lang="sk-SK" sz="1600" b="1" dirty="0">
                <a:solidFill>
                  <a:srgbClr val="800000"/>
                </a:solidFill>
                <a:latin typeface="Times New Roman" panose="02020603050405020304" pitchFamily="18" charset="0"/>
                <a:cs typeface="Times New Roman" panose="02020603050405020304" pitchFamily="18" charset="0"/>
              </a:rPr>
              <a:t>.</a:t>
            </a:r>
          </a:p>
        </p:txBody>
      </p:sp>
      <p:pic>
        <p:nvPicPr>
          <p:cNvPr id="2" name="Starosloviensky Otčenáš, Schola cantorum">
            <a:hlinkClick r:id="" action="ppaction://media"/>
            <a:extLst>
              <a:ext uri="{FF2B5EF4-FFF2-40B4-BE49-F238E27FC236}">
                <a16:creationId xmlns:a16="http://schemas.microsoft.com/office/drawing/2014/main" xmlns="" id="{0B59D21F-8980-492C-87C7-5DED15E9D4A4}"/>
              </a:ext>
            </a:extLst>
          </p:cNvPr>
          <p:cNvPicPr>
            <a:picLocks noChangeAspect="1"/>
          </p:cNvPicPr>
          <p:nvPr>
            <a:audioFile r:link="rId1"/>
            <p:extLst>
              <p:ext uri="{DAA4B4D4-6D71-4841-9C94-3DE7FCFB9230}">
                <p14:media xmlns:p14="http://schemas.microsoft.com/office/powerpoint/2010/main" xmlns="" r:embed="rId4"/>
              </p:ext>
            </p:extLst>
          </p:nvPr>
        </p:nvPicPr>
        <p:blipFill>
          <a:blip r:embed="rId5">
            <a:duotone>
              <a:prstClr val="black"/>
              <a:schemeClr val="accent2">
                <a:tint val="45000"/>
                <a:satMod val="400000"/>
              </a:schemeClr>
            </a:duotone>
          </a:blip>
          <a:stretch>
            <a:fillRect/>
          </a:stretch>
        </p:blipFill>
        <p:spPr>
          <a:xfrm>
            <a:off x="4337253" y="2411093"/>
            <a:ext cx="1567437" cy="1567437"/>
          </a:xfrm>
          <a:prstGeom prst="rect">
            <a:avLst/>
          </a:prstGeom>
          <a:ln>
            <a:noFill/>
          </a:ln>
        </p:spPr>
      </p:pic>
    </p:spTree>
    <p:extLst>
      <p:ext uri="{BB962C8B-B14F-4D97-AF65-F5344CB8AC3E}">
        <p14:creationId xmlns:p14="http://schemas.microsoft.com/office/powerpoint/2010/main" xmlns="" val="15352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39756" y="407674"/>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Vytvor si poznámky </a:t>
            </a:r>
            <a:r>
              <a:rPr lang="sk-SK" sz="3600" dirty="0">
                <a:solidFill>
                  <a:srgbClr val="800000"/>
                </a:solidFill>
                <a:sym typeface="Wingdings" panose="05000000000000000000" pitchFamily="2" charset="2"/>
              </a:rPr>
              <a:t></a:t>
            </a:r>
            <a:endParaRPr lang="sk-SK" sz="3600" dirty="0">
              <a:solidFill>
                <a:srgbClr val="800000"/>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0" y="2018208"/>
            <a:ext cx="8864488" cy="1271006"/>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smtClean="0">
                <a:solidFill>
                  <a:srgbClr val="C00000"/>
                </a:solidFill>
                <a:latin typeface="Times New Roman" panose="02020603050405020304" pitchFamily="18" charset="0"/>
                <a:cs typeface="Times New Roman" panose="02020603050405020304" pitchFamily="18" charset="0"/>
              </a:rPr>
              <a:t>Vytvor </a:t>
            </a:r>
            <a:r>
              <a:rPr lang="sk-SK" sz="2400" b="1" dirty="0">
                <a:solidFill>
                  <a:srgbClr val="C00000"/>
                </a:solidFill>
                <a:latin typeface="Times New Roman" panose="02020603050405020304" pitchFamily="18" charset="0"/>
                <a:cs typeface="Times New Roman" panose="02020603050405020304" pitchFamily="18" charset="0"/>
              </a:rPr>
              <a:t>si vlastné poznámky. Pracuj s textom v prezentácii.</a:t>
            </a:r>
            <a:endParaRPr lang="sk-SK"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5870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xmlns="" id="{CA07C9A5-BD99-4D1D-9A13-32CDE414AE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
        <p:nvSpPr>
          <p:cNvPr id="3" name="Google Shape;61;p13">
            <a:extLst>
              <a:ext uri="{FF2B5EF4-FFF2-40B4-BE49-F238E27FC236}">
                <a16:creationId xmlns:a16="http://schemas.microsoft.com/office/drawing/2014/main" xmlns="" id="{E0635DDD-B27D-476B-ABF6-9B860C432BD8}"/>
              </a:ext>
            </a:extLst>
          </p:cNvPr>
          <p:cNvSpPr txBox="1">
            <a:spLocks/>
          </p:cNvSpPr>
          <p:nvPr/>
        </p:nvSpPr>
        <p:spPr>
          <a:xfrm>
            <a:off x="283040" y="0"/>
            <a:ext cx="7890660" cy="937717"/>
          </a:xfrm>
          <a:prstGeom prst="rect">
            <a:avLst/>
          </a:prstGeom>
          <a:solidFill>
            <a:schemeClr val="accent2">
              <a:lumMod val="20000"/>
              <a:lumOff val="80000"/>
            </a:schemeClr>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sk-SK" sz="2400" b="1" dirty="0">
                <a:solidFill>
                  <a:srgbClr val="800000"/>
                </a:solidFill>
                <a:latin typeface="Monotype Corsiva" panose="03010101010201010101" pitchFamily="66" charset="0"/>
              </a:rPr>
              <a:t>Ak Ti naše hodiny dejepisu chýbajú a rád sa dozvedáš o minulosti, pozri si nasledujúce video. </a:t>
            </a:r>
            <a:r>
              <a:rPr lang="sk-SK" sz="2400" b="1" dirty="0">
                <a:solidFill>
                  <a:srgbClr val="800000"/>
                </a:solidFill>
                <a:latin typeface="Monotype Corsiva" panose="03010101010201010101" pitchFamily="66" charset="0"/>
                <a:sym typeface="Wingdings" panose="05000000000000000000" pitchFamily="2" charset="2"/>
              </a:rPr>
              <a:t></a:t>
            </a:r>
            <a:endParaRPr lang="sk-SK" sz="2400" b="1" dirty="0">
              <a:solidFill>
                <a:srgbClr val="800000"/>
              </a:solidFill>
              <a:latin typeface="Monotype Corsiva" panose="03010101010201010101" pitchFamily="66" charset="0"/>
            </a:endParaRPr>
          </a:p>
        </p:txBody>
      </p:sp>
      <p:pic>
        <p:nvPicPr>
          <p:cNvPr id="5" name="Online médium 4">
            <a:hlinkClick r:id="" action="ppaction://media"/>
            <a:extLst>
              <a:ext uri="{FF2B5EF4-FFF2-40B4-BE49-F238E27FC236}">
                <a16:creationId xmlns:a16="http://schemas.microsoft.com/office/drawing/2014/main" xmlns="" id="{078DD127-0D73-471F-A273-FA1932A62B65}"/>
              </a:ext>
            </a:extLst>
          </p:cNvPr>
          <p:cNvPicPr>
            <a:picLocks noRot="1" noChangeAspect="1"/>
          </p:cNvPicPr>
          <p:nvPr>
            <a:videoFile r:link="rId1"/>
          </p:nvPr>
        </p:nvPicPr>
        <p:blipFill>
          <a:blip r:embed="rId3"/>
          <a:stretch>
            <a:fillRect/>
          </a:stretch>
        </p:blipFill>
        <p:spPr>
          <a:xfrm>
            <a:off x="2390473" y="1009936"/>
            <a:ext cx="4600877" cy="2587993"/>
          </a:xfrm>
          <a:prstGeom prst="rect">
            <a:avLst/>
          </a:prstGeom>
        </p:spPr>
      </p:pic>
      <p:sp>
        <p:nvSpPr>
          <p:cNvPr id="6" name="TextovéPole 5"/>
          <p:cNvSpPr txBox="1"/>
          <p:nvPr/>
        </p:nvSpPr>
        <p:spPr>
          <a:xfrm>
            <a:off x="1447800" y="3876675"/>
            <a:ext cx="6686550" cy="307777"/>
          </a:xfrm>
          <a:prstGeom prst="rect">
            <a:avLst/>
          </a:prstGeom>
          <a:noFill/>
        </p:spPr>
        <p:txBody>
          <a:bodyPr wrap="square" rtlCol="0">
            <a:spAutoFit/>
          </a:bodyPr>
          <a:lstStyle/>
          <a:p>
            <a:r>
              <a:rPr lang="cs-CZ" dirty="0" smtClean="0">
                <a:latin typeface="Times New Roman" pitchFamily="18" charset="0"/>
                <a:cs typeface="Times New Roman" pitchFamily="18" charset="0"/>
                <a:hlinkClick r:id="rId4"/>
              </a:rPr>
              <a:t>https://www.youtube.com/watch?v=9NPkwutR5H4</a:t>
            </a:r>
            <a:endParaRPr lang="cs-CZ" dirty="0">
              <a:latin typeface="Times New Roman" pitchFamily="18" charset="0"/>
              <a:cs typeface="Times New Roman" pitchFamily="18" charset="0"/>
            </a:endParaRPr>
          </a:p>
        </p:txBody>
      </p:sp>
    </p:spTree>
    <p:extLst>
      <p:ext uri="{BB962C8B-B14F-4D97-AF65-F5344CB8AC3E}">
        <p14:creationId xmlns:p14="http://schemas.microsoft.com/office/powerpoint/2010/main" xmlns="" val="313882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488719" y="651474"/>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4000" dirty="0">
                <a:solidFill>
                  <a:srgbClr val="800000"/>
                </a:solidFill>
              </a:rPr>
              <a:t>Kto vedel písať?</a:t>
            </a:r>
            <a:endParaRPr sz="4000" dirty="0">
              <a:solidFill>
                <a:srgbClr val="800000"/>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8" name="Šípka: päťuholník 7">
            <a:extLst>
              <a:ext uri="{FF2B5EF4-FFF2-40B4-BE49-F238E27FC236}">
                <a16:creationId xmlns:a16="http://schemas.microsoft.com/office/drawing/2014/main" xmlns="" id="{45B625BF-164B-4DFC-80D3-B33CBB9FE22A}"/>
              </a:ext>
            </a:extLst>
          </p:cNvPr>
          <p:cNvSpPr/>
          <p:nvPr/>
        </p:nvSpPr>
        <p:spPr>
          <a:xfrm>
            <a:off x="67456" y="1251677"/>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minulosť</a:t>
            </a: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2331237" y="1251677"/>
            <a:ext cx="4279425"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písmo určené vzdelancom a učencom</a:t>
            </a:r>
          </a:p>
        </p:txBody>
      </p:sp>
      <p:sp>
        <p:nvSpPr>
          <p:cNvPr id="16" name="Šípka: päťuholník 15">
            <a:extLst>
              <a:ext uri="{FF2B5EF4-FFF2-40B4-BE49-F238E27FC236}">
                <a16:creationId xmlns:a16="http://schemas.microsoft.com/office/drawing/2014/main" xmlns="" id="{39F83EB5-0197-423D-987C-674EC450E96C}"/>
              </a:ext>
            </a:extLst>
          </p:cNvPr>
          <p:cNvSpPr/>
          <p:nvPr/>
        </p:nvSpPr>
        <p:spPr>
          <a:xfrm>
            <a:off x="6718092" y="1251677"/>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uznávaní ľudia v krajine</a:t>
            </a:r>
          </a:p>
        </p:txBody>
      </p:sp>
      <p:sp>
        <p:nvSpPr>
          <p:cNvPr id="17" name="Šípka: päťuholník 16">
            <a:extLst>
              <a:ext uri="{FF2B5EF4-FFF2-40B4-BE49-F238E27FC236}">
                <a16:creationId xmlns:a16="http://schemas.microsoft.com/office/drawing/2014/main" xmlns="" id="{015E6782-0952-4175-9E7F-992B91CCD7C3}"/>
              </a:ext>
            </a:extLst>
          </p:cNvPr>
          <p:cNvSpPr/>
          <p:nvPr/>
        </p:nvSpPr>
        <p:spPr>
          <a:xfrm>
            <a:off x="108375" y="2281001"/>
            <a:ext cx="2760688"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rozumeli písaným znakom</a:t>
            </a: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2979562" y="2281001"/>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vedeli čítať</a:t>
            </a:r>
          </a:p>
        </p:txBody>
      </p:sp>
      <p:sp>
        <p:nvSpPr>
          <p:cNvPr id="19" name="Šípka: päťuholník 18">
            <a:extLst>
              <a:ext uri="{FF2B5EF4-FFF2-40B4-BE49-F238E27FC236}">
                <a16:creationId xmlns:a16="http://schemas.microsoft.com/office/drawing/2014/main" xmlns="" id="{0D2C5E99-5FCC-4B41-9856-226AC55D491E}"/>
              </a:ext>
            </a:extLst>
          </p:cNvPr>
          <p:cNvSpPr/>
          <p:nvPr/>
        </p:nvSpPr>
        <p:spPr>
          <a:xfrm>
            <a:off x="5301110" y="2064561"/>
            <a:ext cx="3649572" cy="1220079"/>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dokázali tak uchovávať všetky dôležité informácie</a:t>
            </a:r>
          </a:p>
        </p:txBody>
      </p:sp>
      <p:sp>
        <p:nvSpPr>
          <p:cNvPr id="9" name="Bublina: šípka nahor 8">
            <a:extLst>
              <a:ext uri="{FF2B5EF4-FFF2-40B4-BE49-F238E27FC236}">
                <a16:creationId xmlns:a16="http://schemas.microsoft.com/office/drawing/2014/main" xmlns="" id="{4AD6F6E7-E886-4B1E-B560-DBCE797D9F8E}"/>
              </a:ext>
            </a:extLst>
          </p:cNvPr>
          <p:cNvSpPr/>
          <p:nvPr/>
        </p:nvSpPr>
        <p:spPr>
          <a:xfrm>
            <a:off x="334264" y="3075456"/>
            <a:ext cx="6748588" cy="1856308"/>
          </a:xfrm>
          <a:prstGeom prst="upArrowCallout">
            <a:avLst/>
          </a:prstGeom>
          <a:solidFill>
            <a:srgbClr val="C0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chemeClr val="accent2">
                    <a:lumMod val="40000"/>
                    <a:lumOff val="60000"/>
                  </a:schemeClr>
                </a:solidFill>
                <a:latin typeface="Monotype Corsiva" panose="03010101010201010101" pitchFamily="66" charset="0"/>
              </a:rPr>
              <a:t>HLAVNÉ DÔVODY, vďaka ktorým patrili PISÁRI, VZDELANCI a UČENCI v staroveku k najdôležitejším osobám na PANOVNÍCKOM DVORE.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179427" y="509226"/>
            <a:ext cx="7771255"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200" dirty="0">
                <a:solidFill>
                  <a:srgbClr val="800000"/>
                </a:solidFill>
              </a:rPr>
              <a:t>Ako sa dorozumievali predkovia Slovákov?</a:t>
            </a:r>
            <a:endParaRPr sz="3200" dirty="0">
              <a:solidFill>
                <a:srgbClr val="800000"/>
              </a:solidFill>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8" name="Šípka: päťuholník 7">
            <a:extLst>
              <a:ext uri="{FF2B5EF4-FFF2-40B4-BE49-F238E27FC236}">
                <a16:creationId xmlns:a16="http://schemas.microsoft.com/office/drawing/2014/main" xmlns="" id="{45B625BF-164B-4DFC-80D3-B33CBB9FE22A}"/>
              </a:ext>
            </a:extLst>
          </p:cNvPr>
          <p:cNvSpPr/>
          <p:nvPr/>
        </p:nvSpPr>
        <p:spPr>
          <a:xfrm>
            <a:off x="67456" y="1251677"/>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Veľká Morava</a:t>
            </a: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2331237" y="1251677"/>
            <a:ext cx="4279425"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1. slovanský štát = predchodca slovenského a českého štátu</a:t>
            </a:r>
          </a:p>
        </p:txBody>
      </p:sp>
      <p:sp>
        <p:nvSpPr>
          <p:cNvPr id="16" name="Šípka: päťuholník 15">
            <a:extLst>
              <a:ext uri="{FF2B5EF4-FFF2-40B4-BE49-F238E27FC236}">
                <a16:creationId xmlns:a16="http://schemas.microsoft.com/office/drawing/2014/main" xmlns="" id="{39F83EB5-0197-423D-987C-674EC450E96C}"/>
              </a:ext>
            </a:extLst>
          </p:cNvPr>
          <p:cNvSpPr/>
          <p:nvPr/>
        </p:nvSpPr>
        <p:spPr>
          <a:xfrm>
            <a:off x="6718092" y="1251677"/>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vláda kniežaťa</a:t>
            </a:r>
            <a:br>
              <a:rPr lang="sk-SK" sz="2400" dirty="0">
                <a:solidFill>
                  <a:srgbClr val="C00000"/>
                </a:solidFill>
                <a:latin typeface="Times New Roman" panose="02020603050405020304" pitchFamily="18" charset="0"/>
                <a:cs typeface="Times New Roman" panose="02020603050405020304" pitchFamily="18" charset="0"/>
              </a:rPr>
            </a:br>
            <a:r>
              <a:rPr lang="sk-SK" sz="2400" dirty="0">
                <a:solidFill>
                  <a:srgbClr val="C00000"/>
                </a:solidFill>
                <a:latin typeface="Times New Roman" panose="02020603050405020304" pitchFamily="18" charset="0"/>
                <a:cs typeface="Times New Roman" panose="02020603050405020304" pitchFamily="18" charset="0"/>
              </a:rPr>
              <a:t>Rastislava</a:t>
            </a:r>
          </a:p>
        </p:txBody>
      </p:sp>
      <p:sp>
        <p:nvSpPr>
          <p:cNvPr id="17" name="Šípka: päťuholník 16">
            <a:extLst>
              <a:ext uri="{FF2B5EF4-FFF2-40B4-BE49-F238E27FC236}">
                <a16:creationId xmlns:a16="http://schemas.microsoft.com/office/drawing/2014/main" xmlns="" id="{015E6782-0952-4175-9E7F-992B91CCD7C3}"/>
              </a:ext>
            </a:extLst>
          </p:cNvPr>
          <p:cNvSpPr/>
          <p:nvPr/>
        </p:nvSpPr>
        <p:spPr>
          <a:xfrm>
            <a:off x="108374" y="2281001"/>
            <a:ext cx="2871187" cy="1076796"/>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snaha vybudovať z Veľkej Moravy silný štát</a:t>
            </a: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3090061" y="2399956"/>
            <a:ext cx="4218681" cy="794825"/>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oporu štátu videl v samostatnej cirkvi Slovanov</a:t>
            </a:r>
          </a:p>
        </p:txBody>
      </p:sp>
      <p:sp>
        <p:nvSpPr>
          <p:cNvPr id="11" name="Šípka: päťuholník 10">
            <a:extLst>
              <a:ext uri="{FF2B5EF4-FFF2-40B4-BE49-F238E27FC236}">
                <a16:creationId xmlns:a16="http://schemas.microsoft.com/office/drawing/2014/main" xmlns="" id="{1C90928C-23F8-4AEF-AAD2-17DCDBD352C6}"/>
              </a:ext>
            </a:extLst>
          </p:cNvPr>
          <p:cNvSpPr/>
          <p:nvPr/>
        </p:nvSpPr>
        <p:spPr>
          <a:xfrm>
            <a:off x="108374" y="3591954"/>
            <a:ext cx="4279425" cy="1042320"/>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samostatná cirkev = zbraň v boji proti nepriateľom (Franská ríša)</a:t>
            </a:r>
          </a:p>
        </p:txBody>
      </p:sp>
      <p:sp>
        <p:nvSpPr>
          <p:cNvPr id="12" name="Šípka: päťuholník 11">
            <a:extLst>
              <a:ext uri="{FF2B5EF4-FFF2-40B4-BE49-F238E27FC236}">
                <a16:creationId xmlns:a16="http://schemas.microsoft.com/office/drawing/2014/main" xmlns="" id="{99F87927-C88B-42B4-950A-46DAC5E81301}"/>
              </a:ext>
            </a:extLst>
          </p:cNvPr>
          <p:cNvSpPr/>
          <p:nvPr/>
        </p:nvSpPr>
        <p:spPr>
          <a:xfrm>
            <a:off x="4549515" y="3416071"/>
            <a:ext cx="4092315" cy="1328316"/>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obrátil sa so svojou prosbou na cisára veľkej Byzantskej ríše – Michala III.</a:t>
            </a:r>
          </a:p>
        </p:txBody>
      </p:sp>
      <p:pic>
        <p:nvPicPr>
          <p:cNvPr id="1026" name="Picture 2" descr="Veľká Morava - seminárna práca / Seminárna práca / Zadania ...">
            <a:extLst>
              <a:ext uri="{FF2B5EF4-FFF2-40B4-BE49-F238E27FC236}">
                <a16:creationId xmlns:a16="http://schemas.microsoft.com/office/drawing/2014/main" xmlns="" id="{812BF936-911B-4483-A4E0-80FA7B4E598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99" y="49454"/>
            <a:ext cx="3872192" cy="504459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Pravoslávna Ikona kniežaťa Rastislava">
            <a:extLst>
              <a:ext uri="{FF2B5EF4-FFF2-40B4-BE49-F238E27FC236}">
                <a16:creationId xmlns:a16="http://schemas.microsoft.com/office/drawing/2014/main" xmlns="" id="{02825673-DE9A-4721-98C1-CC8892C2104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2823" y="-1"/>
            <a:ext cx="4792663"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76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39756" y="407674"/>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Solúnski bratia – Konštantín a Metod</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8" name="Šípka: päťuholník 7">
            <a:extLst>
              <a:ext uri="{FF2B5EF4-FFF2-40B4-BE49-F238E27FC236}">
                <a16:creationId xmlns:a16="http://schemas.microsoft.com/office/drawing/2014/main" xmlns="" id="{45B625BF-164B-4DFC-80D3-B33CBB9FE22A}"/>
              </a:ext>
            </a:extLst>
          </p:cNvPr>
          <p:cNvSpPr/>
          <p:nvPr/>
        </p:nvSpPr>
        <p:spPr>
          <a:xfrm>
            <a:off x="67456" y="1251677"/>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Michal III.</a:t>
            </a: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2331237" y="1251677"/>
            <a:ext cx="569917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poveril misiou vytvorenia slovanského písma bratov zo Solúna </a:t>
            </a:r>
          </a:p>
        </p:txBody>
      </p:sp>
      <p:sp>
        <p:nvSpPr>
          <p:cNvPr id="17" name="Šípka: päťuholník 16">
            <a:extLst>
              <a:ext uri="{FF2B5EF4-FFF2-40B4-BE49-F238E27FC236}">
                <a16:creationId xmlns:a16="http://schemas.microsoft.com/office/drawing/2014/main" xmlns="" id="{015E6782-0952-4175-9E7F-992B91CCD7C3}"/>
              </a:ext>
            </a:extLst>
          </p:cNvPr>
          <p:cNvSpPr/>
          <p:nvPr/>
        </p:nvSpPr>
        <p:spPr>
          <a:xfrm>
            <a:off x="108375" y="2281001"/>
            <a:ext cx="2760688"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Konštantín a Metod</a:t>
            </a: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2979562" y="2281001"/>
            <a:ext cx="2573894"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vytvorili 1. slovanské písmo</a:t>
            </a:r>
          </a:p>
        </p:txBody>
      </p:sp>
      <p:sp>
        <p:nvSpPr>
          <p:cNvPr id="12" name="Šípka: päťuholník 11">
            <a:extLst>
              <a:ext uri="{FF2B5EF4-FFF2-40B4-BE49-F238E27FC236}">
                <a16:creationId xmlns:a16="http://schemas.microsoft.com/office/drawing/2014/main" xmlns="" id="{20370B90-F6BC-47B6-A8FB-B4141B37556F}"/>
              </a:ext>
            </a:extLst>
          </p:cNvPr>
          <p:cNvSpPr/>
          <p:nvPr/>
        </p:nvSpPr>
        <p:spPr>
          <a:xfrm>
            <a:off x="5741050" y="2254479"/>
            <a:ext cx="2573894"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nazývané HLAHOLIKA</a:t>
            </a:r>
          </a:p>
        </p:txBody>
      </p:sp>
      <p:sp>
        <p:nvSpPr>
          <p:cNvPr id="13" name="Šípka: päťuholník 12">
            <a:extLst>
              <a:ext uri="{FF2B5EF4-FFF2-40B4-BE49-F238E27FC236}">
                <a16:creationId xmlns:a16="http://schemas.microsoft.com/office/drawing/2014/main" xmlns="" id="{4EE6D335-F609-4EA2-AEFB-FB88C1437A60}"/>
              </a:ext>
            </a:extLst>
          </p:cNvPr>
          <p:cNvSpPr/>
          <p:nvPr/>
        </p:nvSpPr>
        <p:spPr>
          <a:xfrm>
            <a:off x="139756" y="3265902"/>
            <a:ext cx="2760687"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od slová </a:t>
            </a:r>
            <a:r>
              <a:rPr lang="sk-SK" sz="2400" dirty="0" err="1">
                <a:solidFill>
                  <a:srgbClr val="C00000"/>
                </a:solidFill>
                <a:latin typeface="Times New Roman" panose="02020603050405020304" pitchFamily="18" charset="0"/>
                <a:cs typeface="Times New Roman" panose="02020603050405020304" pitchFamily="18" charset="0"/>
              </a:rPr>
              <a:t>glagol</a:t>
            </a:r>
            <a:r>
              <a:rPr lang="sk-SK" sz="2400" dirty="0">
                <a:solidFill>
                  <a:srgbClr val="C00000"/>
                </a:solidFill>
                <a:latin typeface="Times New Roman" panose="02020603050405020304" pitchFamily="18" charset="0"/>
                <a:cs typeface="Times New Roman" panose="02020603050405020304" pitchFamily="18" charset="0"/>
              </a:rPr>
              <a:t> = slovo alebo </a:t>
            </a:r>
            <a:r>
              <a:rPr lang="sk-SK" sz="2400" dirty="0" err="1">
                <a:solidFill>
                  <a:srgbClr val="C00000"/>
                </a:solidFill>
                <a:latin typeface="Times New Roman" panose="02020603050405020304" pitchFamily="18" charset="0"/>
                <a:cs typeface="Times New Roman" panose="02020603050405020304" pitchFamily="18" charset="0"/>
              </a:rPr>
              <a:t>glagoliti</a:t>
            </a:r>
            <a:r>
              <a:rPr lang="sk-SK" sz="2400" dirty="0">
                <a:solidFill>
                  <a:srgbClr val="C00000"/>
                </a:solidFill>
                <a:latin typeface="Times New Roman" panose="02020603050405020304" pitchFamily="18" charset="0"/>
                <a:cs typeface="Times New Roman" panose="02020603050405020304" pitchFamily="18" charset="0"/>
              </a:rPr>
              <a:t> = hovoriť</a:t>
            </a:r>
          </a:p>
        </p:txBody>
      </p:sp>
      <p:sp>
        <p:nvSpPr>
          <p:cNvPr id="14" name="Šípka: päťuholník 13">
            <a:extLst>
              <a:ext uri="{FF2B5EF4-FFF2-40B4-BE49-F238E27FC236}">
                <a16:creationId xmlns:a16="http://schemas.microsoft.com/office/drawing/2014/main" xmlns="" id="{C2831CE3-47E4-40CD-A612-25A3AFA78287}"/>
              </a:ext>
            </a:extLst>
          </p:cNvPr>
          <p:cNvSpPr/>
          <p:nvPr/>
        </p:nvSpPr>
        <p:spPr>
          <a:xfrm>
            <a:off x="2980363" y="3319561"/>
            <a:ext cx="2760687"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písmo malo 38 grafických znakov</a:t>
            </a:r>
          </a:p>
        </p:txBody>
      </p:sp>
      <p:sp>
        <p:nvSpPr>
          <p:cNvPr id="20" name="Šípka: päťuholník 19">
            <a:extLst>
              <a:ext uri="{FF2B5EF4-FFF2-40B4-BE49-F238E27FC236}">
                <a16:creationId xmlns:a16="http://schemas.microsoft.com/office/drawing/2014/main" xmlns="" id="{1EDCE1A6-B6FA-4804-878D-0D34094F580E}"/>
              </a:ext>
            </a:extLst>
          </p:cNvPr>
          <p:cNvSpPr/>
          <p:nvPr/>
        </p:nvSpPr>
        <p:spPr>
          <a:xfrm>
            <a:off x="5852350" y="3208303"/>
            <a:ext cx="2760687"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všetky písmená v tvare trojuholníka, kríža alebo kruhu</a:t>
            </a:r>
          </a:p>
        </p:txBody>
      </p:sp>
    </p:spTree>
    <p:extLst>
      <p:ext uri="{BB962C8B-B14F-4D97-AF65-F5344CB8AC3E}">
        <p14:creationId xmlns:p14="http://schemas.microsoft.com/office/powerpoint/2010/main" xmlns="" val="152116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 name="Picture 2">
            <a:extLst>
              <a:ext uri="{FF2B5EF4-FFF2-40B4-BE49-F238E27FC236}">
                <a16:creationId xmlns:a16="http://schemas.microsoft.com/office/drawing/2014/main" xmlns="" id="{C7538818-5195-4F7F-B447-D1B4E109E58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6918" y="932688"/>
            <a:ext cx="7043215" cy="299199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Šípka: päťuholník 5">
            <a:extLst>
              <a:ext uri="{FF2B5EF4-FFF2-40B4-BE49-F238E27FC236}">
                <a16:creationId xmlns:a16="http://schemas.microsoft.com/office/drawing/2014/main" xmlns="" id="{1913FB06-608F-4F8F-A0BA-1C60B28FEA89}"/>
              </a:ext>
            </a:extLst>
          </p:cNvPr>
          <p:cNvSpPr/>
          <p:nvPr/>
        </p:nvSpPr>
        <p:spPr>
          <a:xfrm rot="16200000">
            <a:off x="-720681" y="2080162"/>
            <a:ext cx="2760688"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ukážka hlaholiky</a:t>
            </a:r>
          </a:p>
        </p:txBody>
      </p:sp>
    </p:spTree>
    <p:extLst>
      <p:ext uri="{BB962C8B-B14F-4D97-AF65-F5344CB8AC3E}">
        <p14:creationId xmlns:p14="http://schemas.microsoft.com/office/powerpoint/2010/main" xmlns="" val="315999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3074" name="Picture 2" descr="Cyril a Metod, mnísi, slovanskí vierozvestci, spolupatróni Európy ...">
            <a:extLst>
              <a:ext uri="{FF2B5EF4-FFF2-40B4-BE49-F238E27FC236}">
                <a16:creationId xmlns:a16="http://schemas.microsoft.com/office/drawing/2014/main" xmlns="" id="{AC676BFC-6A86-4523-A1F0-BAEB8845503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822" y="47422"/>
            <a:ext cx="3891064" cy="50486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vitok: zvislý 1">
            <a:extLst>
              <a:ext uri="{FF2B5EF4-FFF2-40B4-BE49-F238E27FC236}">
                <a16:creationId xmlns:a16="http://schemas.microsoft.com/office/drawing/2014/main" xmlns="" id="{F3346751-A58C-48EE-A2BB-56D125F9CA48}"/>
              </a:ext>
            </a:extLst>
          </p:cNvPr>
          <p:cNvSpPr/>
          <p:nvPr/>
        </p:nvSpPr>
        <p:spPr>
          <a:xfrm>
            <a:off x="4679003" y="280885"/>
            <a:ext cx="4212077" cy="4581728"/>
          </a:xfrm>
          <a:prstGeom prst="verticalScroll">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dirty="0">
                <a:solidFill>
                  <a:srgbClr val="800000"/>
                </a:solidFill>
                <a:latin typeface="Monotype Corsiva" panose="03010101010201010101" pitchFamily="66" charset="0"/>
                <a:cs typeface="Times New Roman" panose="02020603050405020304" pitchFamily="18" charset="0"/>
              </a:rPr>
              <a:t>1.Zisti pomocou internetu, v akej </a:t>
            </a:r>
            <a:r>
              <a:rPr lang="sk-SK" sz="2000" b="1" dirty="0">
                <a:solidFill>
                  <a:srgbClr val="800000"/>
                </a:solidFill>
                <a:latin typeface="Monotype Corsiva" panose="03010101010201010101" pitchFamily="66" charset="0"/>
                <a:cs typeface="Times New Roman" panose="02020603050405020304" pitchFamily="18" charset="0"/>
              </a:rPr>
              <a:t>súčasnej krajine </a:t>
            </a:r>
            <a:r>
              <a:rPr lang="sk-SK" sz="2000" dirty="0">
                <a:solidFill>
                  <a:srgbClr val="800000"/>
                </a:solidFill>
                <a:latin typeface="Monotype Corsiva" panose="03010101010201010101" pitchFamily="66" charset="0"/>
                <a:cs typeface="Times New Roman" panose="02020603050405020304" pitchFamily="18" charset="0"/>
              </a:rPr>
              <a:t>sa nachádza </a:t>
            </a:r>
            <a:r>
              <a:rPr lang="sk-SK" sz="2000" b="1" dirty="0">
                <a:solidFill>
                  <a:srgbClr val="800000"/>
                </a:solidFill>
                <a:latin typeface="Monotype Corsiva" panose="03010101010201010101" pitchFamily="66" charset="0"/>
                <a:cs typeface="Times New Roman" panose="02020603050405020304" pitchFamily="18" charset="0"/>
              </a:rPr>
              <a:t>mesto Solún </a:t>
            </a:r>
            <a:r>
              <a:rPr lang="sk-SK" sz="2000" dirty="0">
                <a:solidFill>
                  <a:srgbClr val="800000"/>
                </a:solidFill>
                <a:latin typeface="Monotype Corsiva" panose="03010101010201010101" pitchFamily="66" charset="0"/>
                <a:cs typeface="Times New Roman" panose="02020603050405020304" pitchFamily="18" charset="0"/>
              </a:rPr>
              <a:t>– rodisko Konštantína a Metoda.</a:t>
            </a:r>
          </a:p>
          <a:p>
            <a:pPr algn="ctr"/>
            <a:r>
              <a:rPr lang="sk-SK" sz="2000" dirty="0">
                <a:solidFill>
                  <a:srgbClr val="800000"/>
                </a:solidFill>
                <a:latin typeface="Monotype Corsiva" panose="03010101010201010101" pitchFamily="66" charset="0"/>
                <a:cs typeface="Times New Roman" panose="02020603050405020304" pitchFamily="18" charset="0"/>
              </a:rPr>
              <a:t>2. Vyhľadaj na internete, </a:t>
            </a:r>
            <a:r>
              <a:rPr lang="sk-SK" sz="2000" b="1" dirty="0">
                <a:solidFill>
                  <a:srgbClr val="800000"/>
                </a:solidFill>
                <a:latin typeface="Monotype Corsiva" panose="03010101010201010101" pitchFamily="66" charset="0"/>
                <a:cs typeface="Times New Roman" panose="02020603050405020304" pitchFamily="18" charset="0"/>
              </a:rPr>
              <a:t>aké mníšske meno</a:t>
            </a:r>
            <a:r>
              <a:rPr lang="sk-SK" sz="2000" dirty="0">
                <a:solidFill>
                  <a:srgbClr val="800000"/>
                </a:solidFill>
                <a:latin typeface="Monotype Corsiva" panose="03010101010201010101" pitchFamily="66" charset="0"/>
                <a:cs typeface="Times New Roman" panose="02020603050405020304" pitchFamily="18" charset="0"/>
              </a:rPr>
              <a:t> prijal Konštantín. </a:t>
            </a:r>
          </a:p>
          <a:p>
            <a:pPr algn="ctr"/>
            <a:r>
              <a:rPr lang="sk-SK" sz="2000" dirty="0">
                <a:solidFill>
                  <a:srgbClr val="800000"/>
                </a:solidFill>
                <a:latin typeface="Monotype Corsiva" panose="03010101010201010101" pitchFamily="66" charset="0"/>
                <a:cs typeface="Times New Roman" panose="02020603050405020304" pitchFamily="18" charset="0"/>
              </a:rPr>
              <a:t>3. Pokús sa pomocou internetu zistiť, aký </a:t>
            </a:r>
            <a:r>
              <a:rPr lang="sk-SK" sz="2000" b="1" dirty="0">
                <a:solidFill>
                  <a:srgbClr val="800000"/>
                </a:solidFill>
                <a:latin typeface="Monotype Corsiva" panose="03010101010201010101" pitchFamily="66" charset="0"/>
                <a:cs typeface="Times New Roman" panose="02020603050405020304" pitchFamily="18" charset="0"/>
              </a:rPr>
              <a:t>prívlastok si Konštantín </a:t>
            </a:r>
            <a:r>
              <a:rPr lang="sk-SK" sz="2000" dirty="0">
                <a:solidFill>
                  <a:srgbClr val="800000"/>
                </a:solidFill>
                <a:latin typeface="Monotype Corsiva" panose="03010101010201010101" pitchFamily="66" charset="0"/>
                <a:cs typeface="Times New Roman" panose="02020603050405020304" pitchFamily="18" charset="0"/>
              </a:rPr>
              <a:t>k svojmu menu vyslúžil. (*pomôcka – </a:t>
            </a:r>
            <a:r>
              <a:rPr lang="sk-SK" sz="2000" b="1" dirty="0">
                <a:solidFill>
                  <a:srgbClr val="800000"/>
                </a:solidFill>
                <a:latin typeface="Monotype Corsiva" panose="03010101010201010101" pitchFamily="66" charset="0"/>
                <a:cs typeface="Times New Roman" panose="02020603050405020304" pitchFamily="18" charset="0"/>
              </a:rPr>
              <a:t>prvé písmeno tejto ,,prezývky“ = F</a:t>
            </a:r>
            <a:r>
              <a:rPr lang="sk-SK" sz="2000" dirty="0">
                <a:solidFill>
                  <a:srgbClr val="800000"/>
                </a:solidFill>
                <a:latin typeface="Monotype Corsiva" panose="03010101010201010101" pitchFamily="66" charset="0"/>
                <a:cs typeface="Times New Roman" panose="02020603050405020304" pitchFamily="18" charset="0"/>
              </a:rPr>
              <a:t>)</a:t>
            </a:r>
          </a:p>
        </p:txBody>
      </p:sp>
      <p:sp>
        <p:nvSpPr>
          <p:cNvPr id="3" name="Bublina: šípka doprava 2">
            <a:extLst>
              <a:ext uri="{FF2B5EF4-FFF2-40B4-BE49-F238E27FC236}">
                <a16:creationId xmlns:a16="http://schemas.microsoft.com/office/drawing/2014/main" xmlns="" id="{EFB7805C-1975-42F1-8C8B-8B50D45E907E}"/>
              </a:ext>
            </a:extLst>
          </p:cNvPr>
          <p:cNvSpPr/>
          <p:nvPr/>
        </p:nvSpPr>
        <p:spPr>
          <a:xfrm>
            <a:off x="3774332" y="1838528"/>
            <a:ext cx="1546698" cy="1789889"/>
          </a:xfrm>
          <a:prstGeom prst="rightArrow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chemeClr val="accent2">
                    <a:lumMod val="20000"/>
                    <a:lumOff val="80000"/>
                  </a:schemeClr>
                </a:solidFill>
              </a:rPr>
              <a:t>Úloha pre Teba!</a:t>
            </a:r>
          </a:p>
        </p:txBody>
      </p:sp>
    </p:spTree>
    <p:extLst>
      <p:ext uri="{BB962C8B-B14F-4D97-AF65-F5344CB8AC3E}">
        <p14:creationId xmlns:p14="http://schemas.microsoft.com/office/powerpoint/2010/main" xmlns="" val="333741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39756" y="407674"/>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Príchod bratov na Veľkú Moravu</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8" name="Šípka: päťuholník 7">
            <a:extLst>
              <a:ext uri="{FF2B5EF4-FFF2-40B4-BE49-F238E27FC236}">
                <a16:creationId xmlns:a16="http://schemas.microsoft.com/office/drawing/2014/main" xmlns="" id="{45B625BF-164B-4DFC-80D3-B33CBB9FE22A}"/>
              </a:ext>
            </a:extLst>
          </p:cNvPr>
          <p:cNvSpPr/>
          <p:nvPr/>
        </p:nvSpPr>
        <p:spPr>
          <a:xfrm>
            <a:off x="80666" y="1107574"/>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rok 863</a:t>
            </a: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2350805" y="1034449"/>
            <a:ext cx="322221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prišli na </a:t>
            </a:r>
            <a:r>
              <a:rPr lang="sk-SK" sz="2400" dirty="0" err="1">
                <a:solidFill>
                  <a:srgbClr val="C00000"/>
                </a:solidFill>
                <a:latin typeface="Times New Roman" panose="02020603050405020304" pitchFamily="18" charset="0"/>
                <a:cs typeface="Times New Roman" panose="02020603050405020304" pitchFamily="18" charset="0"/>
              </a:rPr>
              <a:t>Bratislavký</a:t>
            </a:r>
            <a:r>
              <a:rPr lang="sk-SK" sz="2400" dirty="0">
                <a:solidFill>
                  <a:srgbClr val="C00000"/>
                </a:solidFill>
                <a:latin typeface="Times New Roman" panose="02020603050405020304" pitchFamily="18" charset="0"/>
                <a:cs typeface="Times New Roman" panose="02020603050405020304" pitchFamily="18" charset="0"/>
              </a:rPr>
              <a:t> hrad</a:t>
            </a:r>
          </a:p>
        </p:txBody>
      </p:sp>
      <p:sp>
        <p:nvSpPr>
          <p:cNvPr id="17" name="Šípka: päťuholník 16">
            <a:extLst>
              <a:ext uri="{FF2B5EF4-FFF2-40B4-BE49-F238E27FC236}">
                <a16:creationId xmlns:a16="http://schemas.microsoft.com/office/drawing/2014/main" xmlns="" id="{015E6782-0952-4175-9E7F-992B91CCD7C3}"/>
              </a:ext>
            </a:extLst>
          </p:cNvPr>
          <p:cNvSpPr/>
          <p:nvPr/>
        </p:nvSpPr>
        <p:spPr>
          <a:xfrm>
            <a:off x="5632500" y="980728"/>
            <a:ext cx="3310723" cy="1089732"/>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doniesli dar = preložené Sv. písmo do hlaholiky</a:t>
            </a: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3317492" y="2319868"/>
            <a:ext cx="2590705" cy="1089732"/>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šírenie kresťanstva vo Veľkej Morave</a:t>
            </a:r>
          </a:p>
        </p:txBody>
      </p:sp>
      <p:sp>
        <p:nvSpPr>
          <p:cNvPr id="13" name="Šípka: päťuholník 12">
            <a:extLst>
              <a:ext uri="{FF2B5EF4-FFF2-40B4-BE49-F238E27FC236}">
                <a16:creationId xmlns:a16="http://schemas.microsoft.com/office/drawing/2014/main" xmlns="" id="{4EE6D335-F609-4EA2-AEFB-FB88C1437A60}"/>
              </a:ext>
            </a:extLst>
          </p:cNvPr>
          <p:cNvSpPr/>
          <p:nvPr/>
        </p:nvSpPr>
        <p:spPr>
          <a:xfrm>
            <a:off x="93706" y="2103218"/>
            <a:ext cx="3096966" cy="2360865"/>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zaviedli staroslovienčinu ako jazyk bohoslužieb (dovtedy len latinčina)</a:t>
            </a:r>
          </a:p>
        </p:txBody>
      </p:sp>
      <p:sp>
        <p:nvSpPr>
          <p:cNvPr id="19" name="Bublina: šípka nahor 18">
            <a:extLst>
              <a:ext uri="{FF2B5EF4-FFF2-40B4-BE49-F238E27FC236}">
                <a16:creationId xmlns:a16="http://schemas.microsoft.com/office/drawing/2014/main" xmlns="" id="{F8AAE57C-D957-4C3F-B183-0A2BD6AF1510}"/>
              </a:ext>
            </a:extLst>
          </p:cNvPr>
          <p:cNvSpPr/>
          <p:nvPr/>
        </p:nvSpPr>
        <p:spPr>
          <a:xfrm>
            <a:off x="3317492" y="3157313"/>
            <a:ext cx="5544766" cy="1681326"/>
          </a:xfrm>
          <a:prstGeom prst="upArrowCallout">
            <a:avLst/>
          </a:prstGeom>
          <a:solidFill>
            <a:srgbClr val="C0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chemeClr val="accent2">
                    <a:lumMod val="40000"/>
                    <a:lumOff val="60000"/>
                  </a:schemeClr>
                </a:solidFill>
                <a:latin typeface="Monotype Corsiva" panose="03010101010201010101" pitchFamily="66" charset="0"/>
              </a:rPr>
              <a:t>jazyk Veľkej Moravy = staroslovienčina (ním sa hovorilo)</a:t>
            </a:r>
          </a:p>
          <a:p>
            <a:pPr algn="ctr"/>
            <a:r>
              <a:rPr lang="sk-SK" sz="2400" b="1" dirty="0">
                <a:solidFill>
                  <a:schemeClr val="accent2">
                    <a:lumMod val="40000"/>
                    <a:lumOff val="60000"/>
                  </a:schemeClr>
                </a:solidFill>
                <a:latin typeface="Monotype Corsiva" panose="03010101010201010101" pitchFamily="66" charset="0"/>
              </a:rPr>
              <a:t>písmo Veľkej Moravy = hlaholika (ním sa písalo)</a:t>
            </a:r>
          </a:p>
        </p:txBody>
      </p:sp>
    </p:spTree>
    <p:extLst>
      <p:ext uri="{BB962C8B-B14F-4D97-AF65-F5344CB8AC3E}">
        <p14:creationId xmlns:p14="http://schemas.microsoft.com/office/powerpoint/2010/main" xmlns="" val="178753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39756" y="407674"/>
            <a:ext cx="789066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k-SK" sz="3600" dirty="0">
                <a:solidFill>
                  <a:srgbClr val="800000"/>
                </a:solidFill>
              </a:rPr>
              <a:t>Prvé diela v staroslovienčine...</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8" name="Šípka: päťuholník 7">
            <a:extLst>
              <a:ext uri="{FF2B5EF4-FFF2-40B4-BE49-F238E27FC236}">
                <a16:creationId xmlns:a16="http://schemas.microsoft.com/office/drawing/2014/main" xmlns="" id="{45B625BF-164B-4DFC-80D3-B33CBB9FE22A}"/>
              </a:ext>
            </a:extLst>
          </p:cNvPr>
          <p:cNvSpPr/>
          <p:nvPr/>
        </p:nvSpPr>
        <p:spPr>
          <a:xfrm>
            <a:off x="80666" y="1107574"/>
            <a:ext cx="2211049" cy="69704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1. preložili Bibliu</a:t>
            </a:r>
          </a:p>
        </p:txBody>
      </p:sp>
      <p:sp>
        <p:nvSpPr>
          <p:cNvPr id="15" name="Šípka: päťuholník 14">
            <a:extLst>
              <a:ext uri="{FF2B5EF4-FFF2-40B4-BE49-F238E27FC236}">
                <a16:creationId xmlns:a16="http://schemas.microsoft.com/office/drawing/2014/main" xmlns="" id="{F2DE697C-E1A7-4EC6-8189-5ABBC7696905}"/>
              </a:ext>
            </a:extLst>
          </p:cNvPr>
          <p:cNvSpPr/>
          <p:nvPr/>
        </p:nvSpPr>
        <p:spPr>
          <a:xfrm>
            <a:off x="2457022" y="970053"/>
            <a:ext cx="6124857" cy="1271006"/>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2. Konštantín </a:t>
            </a:r>
            <a:r>
              <a:rPr lang="sk-SK" sz="2400" dirty="0">
                <a:solidFill>
                  <a:srgbClr val="C00000"/>
                </a:solidFill>
                <a:latin typeface="Times New Roman" panose="02020603050405020304" pitchFamily="18" charset="0"/>
                <a:cs typeface="Times New Roman" panose="02020603050405020304" pitchFamily="18" charset="0"/>
              </a:rPr>
              <a:t>napísal dielo </a:t>
            </a:r>
            <a:r>
              <a:rPr lang="sk-SK" sz="2400" b="1" dirty="0">
                <a:solidFill>
                  <a:srgbClr val="C00000"/>
                </a:solidFill>
                <a:latin typeface="Times New Roman" panose="02020603050405020304" pitchFamily="18" charset="0"/>
                <a:cs typeface="Times New Roman" panose="02020603050405020304" pitchFamily="18" charset="0"/>
              </a:rPr>
              <a:t>PROGLAS</a:t>
            </a:r>
            <a:r>
              <a:rPr lang="sk-SK" sz="2400" dirty="0">
                <a:solidFill>
                  <a:srgbClr val="C00000"/>
                </a:solidFill>
                <a:latin typeface="Times New Roman" panose="02020603050405020304" pitchFamily="18" charset="0"/>
                <a:cs typeface="Times New Roman" panose="02020603050405020304" pitchFamily="18" charset="0"/>
              </a:rPr>
              <a:t>, v ktorom vyzval Slovanov o šírenie vzdelanosti a literatúry vo svojom jazyku</a:t>
            </a:r>
          </a:p>
        </p:txBody>
      </p:sp>
      <p:sp>
        <p:nvSpPr>
          <p:cNvPr id="17" name="Šípka: päťuholník 16">
            <a:extLst>
              <a:ext uri="{FF2B5EF4-FFF2-40B4-BE49-F238E27FC236}">
                <a16:creationId xmlns:a16="http://schemas.microsoft.com/office/drawing/2014/main" xmlns="" id="{015E6782-0952-4175-9E7F-992B91CCD7C3}"/>
              </a:ext>
            </a:extLst>
          </p:cNvPr>
          <p:cNvSpPr/>
          <p:nvPr/>
        </p:nvSpPr>
        <p:spPr>
          <a:xfrm>
            <a:off x="302504" y="2337689"/>
            <a:ext cx="4188082" cy="1494460"/>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3. vytvorili prvý zákonník </a:t>
            </a:r>
            <a:r>
              <a:rPr lang="sk-SK" sz="2400" dirty="0">
                <a:solidFill>
                  <a:srgbClr val="C00000"/>
                </a:solidFill>
                <a:latin typeface="Times New Roman" panose="02020603050405020304" pitchFamily="18" charset="0"/>
                <a:cs typeface="Times New Roman" panose="02020603050405020304" pitchFamily="18" charset="0"/>
              </a:rPr>
              <a:t>v slovanskom jazyku = </a:t>
            </a:r>
            <a:r>
              <a:rPr lang="sk-SK" sz="2400" b="1" dirty="0">
                <a:solidFill>
                  <a:srgbClr val="C00000"/>
                </a:solidFill>
                <a:latin typeface="Times New Roman" panose="02020603050405020304" pitchFamily="18" charset="0"/>
                <a:cs typeface="Times New Roman" panose="02020603050405020304" pitchFamily="18" charset="0"/>
              </a:rPr>
              <a:t>Zákon </a:t>
            </a:r>
            <a:r>
              <a:rPr lang="sk-SK" sz="2400" b="1" dirty="0" err="1">
                <a:solidFill>
                  <a:srgbClr val="C00000"/>
                </a:solidFill>
                <a:latin typeface="Times New Roman" panose="02020603050405020304" pitchFamily="18" charset="0"/>
                <a:cs typeface="Times New Roman" panose="02020603050405020304" pitchFamily="18" charset="0"/>
              </a:rPr>
              <a:t>sudnyj</a:t>
            </a:r>
            <a:r>
              <a:rPr lang="sk-SK" sz="2400" b="1" dirty="0">
                <a:solidFill>
                  <a:srgbClr val="C00000"/>
                </a:solidFill>
                <a:latin typeface="Times New Roman" panose="02020603050405020304" pitchFamily="18" charset="0"/>
                <a:cs typeface="Times New Roman" panose="02020603050405020304" pitchFamily="18" charset="0"/>
              </a:rPr>
              <a:t> </a:t>
            </a:r>
            <a:r>
              <a:rPr lang="sk-SK" sz="2400" b="1" dirty="0" err="1">
                <a:solidFill>
                  <a:srgbClr val="C00000"/>
                </a:solidFill>
                <a:latin typeface="Times New Roman" panose="02020603050405020304" pitchFamily="18" charset="0"/>
                <a:cs typeface="Times New Roman" panose="02020603050405020304" pitchFamily="18" charset="0"/>
              </a:rPr>
              <a:t>ljuden</a:t>
            </a:r>
            <a:endParaRPr lang="sk-SK" sz="2400" b="1" dirty="0">
              <a:solidFill>
                <a:srgbClr val="C00000"/>
              </a:solidFill>
              <a:latin typeface="Times New Roman" panose="02020603050405020304" pitchFamily="18" charset="0"/>
              <a:cs typeface="Times New Roman" panose="02020603050405020304" pitchFamily="18" charset="0"/>
            </a:endParaRPr>
          </a:p>
        </p:txBody>
      </p:sp>
      <p:sp>
        <p:nvSpPr>
          <p:cNvPr id="18" name="Šípka: päťuholník 17">
            <a:extLst>
              <a:ext uri="{FF2B5EF4-FFF2-40B4-BE49-F238E27FC236}">
                <a16:creationId xmlns:a16="http://schemas.microsoft.com/office/drawing/2014/main" xmlns="" id="{1C67A4A2-1BF7-4AC5-9D57-05638A1DEC32}"/>
              </a:ext>
            </a:extLst>
          </p:cNvPr>
          <p:cNvSpPr/>
          <p:nvPr/>
        </p:nvSpPr>
        <p:spPr>
          <a:xfrm>
            <a:off x="2579474" y="3919764"/>
            <a:ext cx="3822224" cy="1144523"/>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rgbClr val="C00000"/>
                </a:solidFill>
                <a:latin typeface="Times New Roman" panose="02020603050405020304" pitchFamily="18" charset="0"/>
                <a:cs typeface="Times New Roman" panose="02020603050405020304" pitchFamily="18" charset="0"/>
              </a:rPr>
              <a:t>šírenie kresťanstva v staroslovienčine</a:t>
            </a:r>
          </a:p>
        </p:txBody>
      </p:sp>
      <p:sp>
        <p:nvSpPr>
          <p:cNvPr id="20" name="Šípka: päťuholník 19">
            <a:extLst>
              <a:ext uri="{FF2B5EF4-FFF2-40B4-BE49-F238E27FC236}">
                <a16:creationId xmlns:a16="http://schemas.microsoft.com/office/drawing/2014/main" xmlns="" id="{1EDCE1A6-B6FA-4804-878D-0D34094F580E}"/>
              </a:ext>
            </a:extLst>
          </p:cNvPr>
          <p:cNvSpPr/>
          <p:nvPr/>
        </p:nvSpPr>
        <p:spPr>
          <a:xfrm>
            <a:off x="4572000" y="2413369"/>
            <a:ext cx="3249038" cy="1242937"/>
          </a:xfrm>
          <a:prstGeom prst="homePlate">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rgbClr val="C00000"/>
                </a:solidFill>
                <a:latin typeface="Times New Roman" panose="02020603050405020304" pitchFamily="18" charset="0"/>
                <a:cs typeface="Times New Roman" panose="02020603050405020304" pitchFamily="18" charset="0"/>
              </a:rPr>
              <a:t>4. prepisovali bohoslužobné texty do hlaholiky</a:t>
            </a:r>
          </a:p>
        </p:txBody>
      </p:sp>
    </p:spTree>
    <p:extLst>
      <p:ext uri="{BB962C8B-B14F-4D97-AF65-F5344CB8AC3E}">
        <p14:creationId xmlns:p14="http://schemas.microsoft.com/office/powerpoint/2010/main" xmlns="" val="48788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a:extLst>
              <a:ext uri="{FF2B5EF4-FFF2-40B4-BE49-F238E27FC236}">
                <a16:creationId xmlns:a16="http://schemas.microsoft.com/office/drawing/2014/main" xmlns="" id="{F3A8EF50-843F-40B4-8052-CDBDD34427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sp>
        <p:nvSpPr>
          <p:cNvPr id="3" name="Obdĺžnik 2">
            <a:extLst>
              <a:ext uri="{FF2B5EF4-FFF2-40B4-BE49-F238E27FC236}">
                <a16:creationId xmlns:a16="http://schemas.microsoft.com/office/drawing/2014/main" xmlns="" id="{723E5D0B-06D2-43DF-A1F0-8B68BD92F98A}"/>
              </a:ext>
            </a:extLst>
          </p:cNvPr>
          <p:cNvSpPr/>
          <p:nvPr/>
        </p:nvSpPr>
        <p:spPr>
          <a:xfrm>
            <a:off x="1269038" y="904394"/>
            <a:ext cx="7179012" cy="3046988"/>
          </a:xfrm>
          <a:prstGeom prst="rect">
            <a:avLst/>
          </a:prstGeom>
        </p:spPr>
        <p:txBody>
          <a:bodyPr wrap="square">
            <a:spAutoFit/>
          </a:bodyPr>
          <a:lstStyle/>
          <a:p>
            <a:r>
              <a:rPr lang="sk-SK" sz="2400" dirty="0">
                <a:solidFill>
                  <a:srgbClr val="212529"/>
                </a:solidFill>
                <a:latin typeface="Monotype Corsiva" panose="03010101010201010101" pitchFamily="66" charset="0"/>
              </a:rPr>
              <a:t>,,Počujte všetci, celý </a:t>
            </a:r>
            <a:r>
              <a:rPr lang="sk-SK" sz="2400" dirty="0" err="1">
                <a:solidFill>
                  <a:srgbClr val="212529"/>
                </a:solidFill>
                <a:latin typeface="Monotype Corsiva" panose="03010101010201010101" pitchFamily="66" charset="0"/>
              </a:rPr>
              <a:t>nárd</a:t>
            </a:r>
            <a:r>
              <a:rPr lang="sk-SK" sz="2400" dirty="0">
                <a:solidFill>
                  <a:srgbClr val="212529"/>
                </a:solidFill>
                <a:latin typeface="Monotype Corsiva" panose="03010101010201010101" pitchFamily="66" charset="0"/>
              </a:rPr>
              <a:t> </a:t>
            </a:r>
            <a:r>
              <a:rPr lang="sk-SK" sz="2400" dirty="0" err="1">
                <a:solidFill>
                  <a:srgbClr val="212529"/>
                </a:solidFill>
                <a:latin typeface="Monotype Corsiva" panose="03010101010201010101" pitchFamily="66" charset="0"/>
              </a:rPr>
              <a:t>sloviensky</a:t>
            </a:r>
            <a:r>
              <a:rPr lang="sk-SK" sz="2400" dirty="0">
                <a:solidFill>
                  <a:srgbClr val="212529"/>
                </a:solidFill>
                <a:latin typeface="Monotype Corsiva" panose="03010101010201010101" pitchFamily="66" charset="0"/>
              </a:rPr>
              <a:t>, počujte Slovo, od Boha vám zoslané, Slovo, čo hladné ľudské duše nakŕmi, Slovo, čo um aj srdce vaše posilní, Slovo, čo Boha poznávať vás pripraví. Bo tak ako radosť nezasvitne bez svetla, by oko celý Boží svet v ňom uzrelo, bo všetko nie je krásne ani zreteľné, tak ani duša, žiadna duša bez písmen vedomia nemá o tom Božom zákone, zákone knižnom, o zákone duchovnom, zákone, cezeň Boží raj sa zjavuje.“</a:t>
            </a:r>
          </a:p>
        </p:txBody>
      </p:sp>
      <p:sp>
        <p:nvSpPr>
          <p:cNvPr id="4" name="Google Shape;61;p13">
            <a:extLst>
              <a:ext uri="{FF2B5EF4-FFF2-40B4-BE49-F238E27FC236}">
                <a16:creationId xmlns:a16="http://schemas.microsoft.com/office/drawing/2014/main" xmlns="" id="{D65356C1-8933-4FEB-B798-D54741FD733D}"/>
              </a:ext>
            </a:extLst>
          </p:cNvPr>
          <p:cNvSpPr txBox="1">
            <a:spLocks/>
          </p:cNvSpPr>
          <p:nvPr/>
        </p:nvSpPr>
        <p:spPr>
          <a:xfrm>
            <a:off x="0" y="904394"/>
            <a:ext cx="8566500" cy="699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k-SK" sz="3600" dirty="0">
                <a:solidFill>
                  <a:srgbClr val="800000"/>
                </a:solidFill>
                <a:latin typeface="Oswald" panose="020B0604020202020204" charset="-18"/>
              </a:rPr>
              <a:t>Prečítaj si úryvok z Konštantínovho diela </a:t>
            </a:r>
            <a:r>
              <a:rPr lang="sk-SK" sz="3600" dirty="0" err="1">
                <a:solidFill>
                  <a:srgbClr val="800000"/>
                </a:solidFill>
                <a:latin typeface="Oswald" panose="020B0604020202020204" charset="-18"/>
              </a:rPr>
              <a:t>Proglas</a:t>
            </a:r>
            <a:r>
              <a:rPr lang="sk-SK" sz="3600" dirty="0">
                <a:solidFill>
                  <a:srgbClr val="800000"/>
                </a:solidFill>
                <a:latin typeface="Oswald" panose="020B0604020202020204" charset="-18"/>
              </a:rPr>
              <a:t>! </a:t>
            </a:r>
            <a:r>
              <a:rPr lang="sk-SK" sz="3600" dirty="0">
                <a:solidFill>
                  <a:srgbClr val="800000"/>
                </a:solidFill>
                <a:latin typeface="Oswald" panose="020B0604020202020204" charset="-18"/>
                <a:sym typeface="Wingdings" panose="05000000000000000000" pitchFamily="2" charset="2"/>
              </a:rPr>
              <a:t> </a:t>
            </a:r>
            <a:endParaRPr lang="sk-SK" sz="3600" dirty="0">
              <a:solidFill>
                <a:srgbClr val="800000"/>
              </a:solidFill>
              <a:latin typeface="Oswald" panose="020B0604020202020204" charset="-18"/>
            </a:endParaRPr>
          </a:p>
        </p:txBody>
      </p:sp>
      <p:sp>
        <p:nvSpPr>
          <p:cNvPr id="5" name="Bublina: šípka nahor 4">
            <a:extLst>
              <a:ext uri="{FF2B5EF4-FFF2-40B4-BE49-F238E27FC236}">
                <a16:creationId xmlns:a16="http://schemas.microsoft.com/office/drawing/2014/main" xmlns="" id="{236FAF61-0909-4ED2-B331-9EE808B041D0}"/>
              </a:ext>
            </a:extLst>
          </p:cNvPr>
          <p:cNvSpPr/>
          <p:nvPr/>
        </p:nvSpPr>
        <p:spPr>
          <a:xfrm>
            <a:off x="525294" y="3539207"/>
            <a:ext cx="7033458" cy="1540562"/>
          </a:xfrm>
          <a:prstGeom prst="upArrowCallout">
            <a:avLst/>
          </a:prstGeom>
          <a:solidFill>
            <a:srgbClr val="C00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200" b="1" dirty="0">
                <a:solidFill>
                  <a:schemeClr val="accent2">
                    <a:lumMod val="40000"/>
                    <a:lumOff val="60000"/>
                  </a:schemeClr>
                </a:solidFill>
                <a:latin typeface="Monotype Corsiva" panose="03010101010201010101" pitchFamily="66" charset="0"/>
              </a:rPr>
              <a:t>Takýmito slovami sa snažil Konštantín priviesť Slovanov k tomu, aby verili v Boha a šírili kresťanstvo, kultúru a vzdelanie v hlaholike a staroslovienskom jazyku,</a:t>
            </a:r>
          </a:p>
        </p:txBody>
      </p:sp>
      <p:pic>
        <p:nvPicPr>
          <p:cNvPr id="6" name="Picture 2">
            <a:extLst>
              <a:ext uri="{FF2B5EF4-FFF2-40B4-BE49-F238E27FC236}">
                <a16:creationId xmlns:a16="http://schemas.microsoft.com/office/drawing/2014/main" xmlns="" id="{71D33370-EEB0-4E8F-897F-F1C07C22D8B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556" y="998160"/>
            <a:ext cx="7826150" cy="3026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13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569</Words>
  <Application>Microsoft Office PowerPoint</Application>
  <PresentationFormat>Předvádění na obrazovce (16:9)</PresentationFormat>
  <Paragraphs>73</Paragraphs>
  <Slides>13</Slides>
  <Notes>11</Notes>
  <HiddenSlides>0</HiddenSlides>
  <MMClips>2</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13</vt:i4>
      </vt:variant>
    </vt:vector>
  </HeadingPairs>
  <TitlesOfParts>
    <vt:vector size="20" baseType="lpstr">
      <vt:lpstr>Arial</vt:lpstr>
      <vt:lpstr>Oswald</vt:lpstr>
      <vt:lpstr>Tinos</vt:lpstr>
      <vt:lpstr>Times New Roman</vt:lpstr>
      <vt:lpstr>Monotype Corsiva</vt:lpstr>
      <vt:lpstr>Wingdings</vt:lpstr>
      <vt:lpstr>Quintus template</vt:lpstr>
      <vt:lpstr>Misia Konštantín a Metod</vt:lpstr>
      <vt:lpstr>Kto vedel písať?</vt:lpstr>
      <vt:lpstr>Ako sa dorozumievali predkovia Slovákov?</vt:lpstr>
      <vt:lpstr>Solúnski bratia – Konštantín a Metod</vt:lpstr>
      <vt:lpstr>Snímek 5</vt:lpstr>
      <vt:lpstr>Snímek 6</vt:lpstr>
      <vt:lpstr>Príchod bratov na Veľkú Moravu</vt:lpstr>
      <vt:lpstr>Prvé diela v staroslovienčine...</vt:lpstr>
      <vt:lpstr>Snímek 9</vt:lpstr>
      <vt:lpstr>Význam misie Konštantína a Metoda</vt:lpstr>
      <vt:lpstr>Mohlo by ťa zaujímať... </vt:lpstr>
      <vt:lpstr>Vytvor si poznámky </vt:lpstr>
      <vt:lpstr>Snímek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Cyril a Metod – hlaholika.</dc:title>
  <cp:lastModifiedBy>User-PC</cp:lastModifiedBy>
  <cp:revision>20</cp:revision>
  <dcterms:modified xsi:type="dcterms:W3CDTF">2020-05-12T07:08:25Z</dcterms:modified>
</cp:coreProperties>
</file>