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2" r:id="rId2"/>
    <p:sldId id="256" r:id="rId3"/>
    <p:sldId id="267" r:id="rId4"/>
    <p:sldId id="257" r:id="rId5"/>
    <p:sldId id="258" r:id="rId6"/>
    <p:sldId id="269" r:id="rId7"/>
    <p:sldId id="271" r:id="rId8"/>
    <p:sldId id="260" r:id="rId9"/>
    <p:sldId id="261" r:id="rId10"/>
    <p:sldId id="262" r:id="rId11"/>
    <p:sldId id="268" r:id="rId12"/>
    <p:sldId id="263" r:id="rId13"/>
    <p:sldId id="264" r:id="rId14"/>
    <p:sldId id="265" r:id="rId15"/>
    <p:sldId id="270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0066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3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698FA-8F59-4DBF-8A63-E2A02545FD04}" type="datetimeFigureOut">
              <a:rPr lang="sk-SK" smtClean="0"/>
              <a:pPr/>
              <a:t>20. 5. 2020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6D193-5A7B-4607-97B7-9E60C44F1924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6D193-5A7B-4607-97B7-9E60C44F1924}" type="slidenum">
              <a:rPr lang="sk-SK" smtClean="0"/>
              <a:pPr/>
              <a:t>14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B3513-3D56-4002-8483-72773F7E1D5E}" type="datetimeFigureOut">
              <a:rPr lang="sk-SK" smtClean="0"/>
              <a:pPr/>
              <a:t>20. 5. 2020</a:t>
            </a:fld>
            <a:endParaRPr lang="sk-SK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F9F3-816C-4ADE-B4F1-D35AF4FB261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B3513-3D56-4002-8483-72773F7E1D5E}" type="datetimeFigureOut">
              <a:rPr lang="sk-SK" smtClean="0"/>
              <a:pPr/>
              <a:t>20. 5. 2020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F9F3-816C-4ADE-B4F1-D35AF4FB261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B3513-3D56-4002-8483-72773F7E1D5E}" type="datetimeFigureOut">
              <a:rPr lang="sk-SK" smtClean="0"/>
              <a:pPr/>
              <a:t>20. 5. 2020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F9F3-816C-4ADE-B4F1-D35AF4FB261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B3513-3D56-4002-8483-72773F7E1D5E}" type="datetimeFigureOut">
              <a:rPr lang="sk-SK" smtClean="0"/>
              <a:pPr/>
              <a:t>20. 5. 2020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F9F3-816C-4ADE-B4F1-D35AF4FB261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B3513-3D56-4002-8483-72773F7E1D5E}" type="datetimeFigureOut">
              <a:rPr lang="sk-SK" smtClean="0"/>
              <a:pPr/>
              <a:t>20. 5. 2020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F9F3-816C-4ADE-B4F1-D35AF4FB261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B3513-3D56-4002-8483-72773F7E1D5E}" type="datetimeFigureOut">
              <a:rPr lang="sk-SK" smtClean="0"/>
              <a:pPr/>
              <a:t>20. 5. 2020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F9F3-816C-4ADE-B4F1-D35AF4FB261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B3513-3D56-4002-8483-72773F7E1D5E}" type="datetimeFigureOut">
              <a:rPr lang="sk-SK" smtClean="0"/>
              <a:pPr/>
              <a:t>20. 5. 2020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F9F3-816C-4ADE-B4F1-D35AF4FB261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B3513-3D56-4002-8483-72773F7E1D5E}" type="datetimeFigureOut">
              <a:rPr lang="sk-SK" smtClean="0"/>
              <a:pPr/>
              <a:t>20. 5. 2020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F9F3-816C-4ADE-B4F1-D35AF4FB261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B3513-3D56-4002-8483-72773F7E1D5E}" type="datetimeFigureOut">
              <a:rPr lang="sk-SK" smtClean="0"/>
              <a:pPr/>
              <a:t>20. 5. 2020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F9F3-816C-4ADE-B4F1-D35AF4FB261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B3513-3D56-4002-8483-72773F7E1D5E}" type="datetimeFigureOut">
              <a:rPr lang="sk-SK" smtClean="0"/>
              <a:pPr/>
              <a:t>20. 5. 2020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F9F3-816C-4ADE-B4F1-D35AF4FB261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B3513-3D56-4002-8483-72773F7E1D5E}" type="datetimeFigureOut">
              <a:rPr lang="sk-SK" smtClean="0"/>
              <a:pPr/>
              <a:t>20. 5. 2020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F28F9F3-816C-4ADE-B4F1-D35AF4FB2610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A3B3513-3D56-4002-8483-72773F7E1D5E}" type="datetimeFigureOut">
              <a:rPr lang="sk-SK" smtClean="0"/>
              <a:pPr/>
              <a:t>20. 5. 2020</a:t>
            </a:fld>
            <a:endParaRPr lang="sk-SK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28F9F3-816C-4ADE-B4F1-D35AF4FB2610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dirty="0" smtClean="0"/>
              <a:t>Pokyny na 10.týždeň 6.A OBN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sk-SK" dirty="0" smtClean="0"/>
              <a:t>Milí šiestaci, posielam vám </a:t>
            </a:r>
            <a:r>
              <a:rPr lang="sk-SK" dirty="0" err="1" smtClean="0"/>
              <a:t>ppt</a:t>
            </a:r>
            <a:r>
              <a:rPr lang="sk-SK" dirty="0" smtClean="0"/>
              <a:t> prezentáciu na tému Európska únia, urobte si poznámky do zošita. Opäť a naposledy vyzývam tých, ktorí ešte neodoslali na kontrolu svoj projekt.</a:t>
            </a:r>
          </a:p>
          <a:p>
            <a:r>
              <a:rPr lang="sk-SK" dirty="0" smtClean="0"/>
              <a:t>Mgr. O. </a:t>
            </a:r>
            <a:r>
              <a:rPr lang="sk-SK" dirty="0" err="1" smtClean="0"/>
              <a:t>Palaštová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68611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                  </a:t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sz="6700" b="1" dirty="0" smtClean="0">
                <a:solidFill>
                  <a:srgbClr val="0070C0"/>
                </a:solidFill>
                <a:latin typeface="Segoe Print" pitchFamily="2" charset="0"/>
              </a:rPr>
              <a:t>Motto Európskej únie</a:t>
            </a:r>
            <a:endParaRPr lang="sk-SK" sz="6700" b="1" dirty="0">
              <a:solidFill>
                <a:srgbClr val="0070C0"/>
              </a:solidFill>
              <a:latin typeface="Segoe Print" pitchFamily="2" charset="0"/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565528"/>
          </a:xfrm>
        </p:spPr>
        <p:txBody>
          <a:bodyPr/>
          <a:lstStyle/>
          <a:p>
            <a:pPr algn="ctr">
              <a:buNone/>
            </a:pPr>
            <a:endParaRPr lang="sk-SK" b="1" dirty="0" smtClean="0">
              <a:solidFill>
                <a:srgbClr val="FF0066"/>
              </a:solidFill>
              <a:latin typeface="Segoe Print" pitchFamily="2" charset="0"/>
            </a:endParaRPr>
          </a:p>
          <a:p>
            <a:pPr algn="ctr">
              <a:buNone/>
            </a:pPr>
            <a:r>
              <a:rPr lang="sk-SK" sz="4000" b="1" dirty="0" smtClean="0">
                <a:solidFill>
                  <a:srgbClr val="FF0066"/>
                </a:solidFill>
                <a:latin typeface="Segoe Print" pitchFamily="2" charset="0"/>
              </a:rPr>
              <a:t>„Zjednotení v rozmanitosti“ </a:t>
            </a:r>
            <a:endParaRPr lang="sk-SK" sz="4000" b="1" dirty="0">
              <a:solidFill>
                <a:srgbClr val="FF0066"/>
              </a:solidFill>
              <a:latin typeface="Segoe Print" pitchFamily="2" charset="0"/>
            </a:endParaRPr>
          </a:p>
        </p:txBody>
      </p:sp>
      <p:pic>
        <p:nvPicPr>
          <p:cNvPr id="5122" name="Picture 2" descr="http://europa.eu/abc/symbols/motto/images/motto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284984"/>
            <a:ext cx="4104456" cy="3283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3.bp.blogspot.com/_vgXqHHOgGr8/S__cD5cuOEI/AAAAAAAAA_s/JK0ozLuJqYY/s1600/poster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92696"/>
            <a:ext cx="6696743" cy="58927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6000" b="1" dirty="0" smtClean="0">
                <a:solidFill>
                  <a:srgbClr val="0070C0"/>
                </a:solidFill>
                <a:latin typeface="Segoe Print" pitchFamily="2" charset="0"/>
              </a:rPr>
              <a:t>Deň Európy</a:t>
            </a:r>
            <a:endParaRPr lang="sk-SK" sz="6000" dirty="0">
              <a:solidFill>
                <a:srgbClr val="0070C0"/>
              </a:solidFill>
              <a:latin typeface="Segoe Print" pitchFamily="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42962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sk-SK" sz="6600" b="1" dirty="0" smtClean="0">
                <a:solidFill>
                  <a:srgbClr val="009900"/>
                </a:solidFill>
                <a:latin typeface="Segoe Print" pitchFamily="2" charset="0"/>
              </a:rPr>
              <a:t>9.máj</a:t>
            </a:r>
          </a:p>
          <a:p>
            <a:r>
              <a:rPr lang="sk-SK" sz="2800" b="1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pripomína </a:t>
            </a:r>
            <a:r>
              <a:rPr lang="sk-SK" sz="2800" b="1" dirty="0" err="1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Schumanovu</a:t>
            </a:r>
            <a:r>
              <a:rPr lang="sk-SK" sz="2800" b="1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 deklaráciu – vyslovenie myšlienky vzniku Európskej únie v roku 1950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  <a:latin typeface="Segoe Print" pitchFamily="2" charset="0"/>
            </a:endParaRPr>
          </a:p>
          <a:p>
            <a:endParaRPr lang="sk-SK" dirty="0" smtClean="0"/>
          </a:p>
          <a:p>
            <a:pPr>
              <a:buNone/>
            </a:pPr>
            <a:endParaRPr lang="sk-SK" dirty="0"/>
          </a:p>
        </p:txBody>
      </p:sp>
      <p:pic>
        <p:nvPicPr>
          <p:cNvPr id="4100" name="Picture 4" descr="http://www.vidiani.com/maps/maps_of_europe/large_detailed_relief_map_of_euro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861048"/>
            <a:ext cx="3769533" cy="2826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sz="6000" b="1" dirty="0" smtClean="0">
                <a:solidFill>
                  <a:srgbClr val="0070C0"/>
                </a:solidFill>
                <a:latin typeface="Segoe Print" pitchFamily="2" charset="0"/>
              </a:rPr>
              <a:t>Európska mena</a:t>
            </a:r>
            <a:endParaRPr lang="sk-SK" sz="6000" b="1" dirty="0">
              <a:solidFill>
                <a:srgbClr val="0070C0"/>
              </a:solidFill>
              <a:latin typeface="Segoe Print" pitchFamily="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573640"/>
          </a:xfrm>
        </p:spPr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sk-SK" sz="3200" b="1" dirty="0" smtClean="0">
                <a:solidFill>
                  <a:srgbClr val="0070C0"/>
                </a:solidFill>
                <a:latin typeface="Segoe Print" pitchFamily="2" charset="0"/>
              </a:rPr>
              <a:t>Euro</a:t>
            </a:r>
            <a:r>
              <a:rPr lang="sk-SK" sz="3200" dirty="0" smtClean="0">
                <a:latin typeface="Segoe Print" pitchFamily="2" charset="0"/>
              </a:rPr>
              <a:t> </a:t>
            </a:r>
            <a:r>
              <a:rPr lang="sk-SK" sz="3200" b="1" dirty="0" smtClean="0">
                <a:latin typeface="Segoe Print" pitchFamily="2" charset="0"/>
              </a:rPr>
              <a:t>je </a:t>
            </a:r>
            <a:r>
              <a:rPr lang="en-US" sz="3200" b="1" dirty="0" smtClean="0">
                <a:latin typeface="Segoe Print" pitchFamily="2" charset="0"/>
              </a:rPr>
              <a:t>peňažná mena Európskej menovej </a:t>
            </a:r>
            <a:r>
              <a:rPr lang="en-US" sz="3200" b="1" dirty="0" err="1" smtClean="0">
                <a:latin typeface="Segoe Print" pitchFamily="2" charset="0"/>
              </a:rPr>
              <a:t>úni</a:t>
            </a:r>
            <a:r>
              <a:rPr lang="sk-SK" sz="3200" b="1" dirty="0" smtClean="0">
                <a:latin typeface="Segoe Print" pitchFamily="2" charset="0"/>
              </a:rPr>
              <a:t>e, ktorou platí v súčasnosti </a:t>
            </a:r>
            <a:r>
              <a:rPr lang="sk-SK" sz="3200" b="1" dirty="0" smtClean="0">
                <a:solidFill>
                  <a:srgbClr val="0070C0"/>
                </a:solidFill>
                <a:latin typeface="Segoe Print" pitchFamily="2" charset="0"/>
              </a:rPr>
              <a:t>17 krajín </a:t>
            </a:r>
            <a:r>
              <a:rPr lang="sk-SK" sz="3200" b="1" dirty="0" smtClean="0">
                <a:latin typeface="Segoe Print" pitchFamily="2" charset="0"/>
              </a:rPr>
              <a:t>EÚ</a:t>
            </a:r>
          </a:p>
          <a:p>
            <a:pPr algn="just">
              <a:defRPr/>
            </a:pPr>
            <a:r>
              <a:rPr lang="sk-SK" sz="3200" b="1" dirty="0" smtClean="0">
                <a:latin typeface="Segoe Print" pitchFamily="2" charset="0"/>
              </a:rPr>
              <a:t>Slovenská republika prijala euro </a:t>
            </a:r>
            <a:r>
              <a:rPr lang="sk-SK" sz="3200" b="1" dirty="0" smtClean="0">
                <a:solidFill>
                  <a:srgbClr val="0070C0"/>
                </a:solidFill>
                <a:latin typeface="Segoe Print" pitchFamily="2" charset="0"/>
              </a:rPr>
              <a:t>1.januára 2009</a:t>
            </a:r>
          </a:p>
          <a:p>
            <a:pPr>
              <a:buNone/>
            </a:pPr>
            <a:endParaRPr lang="sk-SK" dirty="0"/>
          </a:p>
        </p:txBody>
      </p:sp>
      <p:pic>
        <p:nvPicPr>
          <p:cNvPr id="3074" name="Picture 2" descr="http://www.gymcadca.eu/assets/images/EU/euro-logotyp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221088"/>
            <a:ext cx="2448272" cy="2347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      </a:t>
            </a:r>
            <a:endParaRPr lang="sk-SK" dirty="0"/>
          </a:p>
        </p:txBody>
      </p:sp>
      <p:pic>
        <p:nvPicPr>
          <p:cNvPr id="2050" name="Picture 2" descr="http://www.topspeed.sk/files/big/Eurobankovky-Eurobills.jpg"/>
          <p:cNvPicPr>
            <a:picLocks noChangeAspect="1" noChangeArrowheads="1"/>
          </p:cNvPicPr>
          <p:nvPr/>
        </p:nvPicPr>
        <p:blipFill>
          <a:blip r:embed="rId3" cstate="print"/>
          <a:srcRect t="5438"/>
          <a:stretch>
            <a:fillRect/>
          </a:stretch>
        </p:blipFill>
        <p:spPr bwMode="auto">
          <a:xfrm>
            <a:off x="395536" y="980728"/>
            <a:ext cx="8346424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slovakia.travel/data/Resources/Upload/Images_watermark/Novinky/euromince-3r_png.jpg"/>
          <p:cNvPicPr>
            <a:picLocks noChangeAspect="1" noChangeArrowheads="1"/>
          </p:cNvPicPr>
          <p:nvPr/>
        </p:nvPicPr>
        <p:blipFill>
          <a:blip r:embed="rId2" cstate="print"/>
          <a:srcRect b="6097"/>
          <a:stretch>
            <a:fillRect/>
          </a:stretch>
        </p:blipFill>
        <p:spPr bwMode="auto">
          <a:xfrm>
            <a:off x="1547664" y="836712"/>
            <a:ext cx="5935268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2123728" y="38610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dirty="0"/>
          </a:p>
        </p:txBody>
      </p:sp>
      <p:sp>
        <p:nvSpPr>
          <p:cNvPr id="9" name="TextovéPole 8"/>
          <p:cNvSpPr txBox="1"/>
          <p:nvPr/>
        </p:nvSpPr>
        <p:spPr>
          <a:xfrm>
            <a:off x="827584" y="3717032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dirty="0" smtClean="0">
                <a:solidFill>
                  <a:srgbClr val="FFFF00"/>
                </a:solidFill>
              </a:rPr>
              <a:t>        </a:t>
            </a:r>
            <a:endParaRPr lang="sk-SK" sz="5400" dirty="0">
              <a:solidFill>
                <a:srgbClr val="FFFF00"/>
              </a:solidFill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971600" y="692696"/>
            <a:ext cx="7200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9600" dirty="0" smtClean="0">
                <a:solidFill>
                  <a:srgbClr val="002060"/>
                </a:solidFill>
                <a:latin typeface="Segoe Print" pitchFamily="2" charset="0"/>
              </a:rPr>
              <a:t>Európska </a:t>
            </a:r>
          </a:p>
          <a:p>
            <a:pPr algn="ctr"/>
            <a:endParaRPr lang="sk-SK" sz="9600" dirty="0" smtClean="0">
              <a:solidFill>
                <a:srgbClr val="002060"/>
              </a:solidFill>
              <a:latin typeface="Segoe Print" pitchFamily="2" charset="0"/>
            </a:endParaRPr>
          </a:p>
          <a:p>
            <a:pPr algn="ctr"/>
            <a:endParaRPr lang="sk-SK" sz="9600" dirty="0" smtClean="0">
              <a:solidFill>
                <a:srgbClr val="002060"/>
              </a:solidFill>
              <a:latin typeface="Segoe Print" pitchFamily="2" charset="0"/>
            </a:endParaRPr>
          </a:p>
          <a:p>
            <a:pPr algn="ctr"/>
            <a:r>
              <a:rPr lang="sk-SK" sz="9600" dirty="0" smtClean="0">
                <a:solidFill>
                  <a:srgbClr val="002060"/>
                </a:solidFill>
                <a:latin typeface="Segoe Print" pitchFamily="2" charset="0"/>
              </a:rPr>
              <a:t>únia</a:t>
            </a:r>
            <a:endParaRPr lang="sk-SK" sz="9600" dirty="0">
              <a:solidFill>
                <a:srgbClr val="002060"/>
              </a:solidFill>
              <a:latin typeface="Segoe Print" pitchFamily="2" charset="0"/>
            </a:endParaRPr>
          </a:p>
        </p:txBody>
      </p:sp>
      <p:pic>
        <p:nvPicPr>
          <p:cNvPr id="12290" name="Picture 2" descr="http://www.ce-authorizedrepresentative.eu/eibigg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276872"/>
            <a:ext cx="4132242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mappery.com/maps/European-Union-Member-States-Map.medium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0728"/>
            <a:ext cx="7762565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/>
          </a:bodyPr>
          <a:lstStyle/>
          <a:p>
            <a:r>
              <a:rPr lang="sk-SK" b="1" i="1" dirty="0" smtClean="0">
                <a:solidFill>
                  <a:srgbClr val="0070C0"/>
                </a:solidFill>
              </a:rPr>
              <a:t>  </a:t>
            </a:r>
            <a:r>
              <a:rPr lang="sk-SK" sz="6000" b="1" dirty="0" smtClean="0">
                <a:solidFill>
                  <a:srgbClr val="0070C0"/>
                </a:solidFill>
                <a:latin typeface="Segoe Print" pitchFamily="2" charset="0"/>
              </a:rPr>
              <a:t>Európska únia</a:t>
            </a:r>
            <a:endParaRPr lang="sk-SK" sz="6000" b="1" dirty="0">
              <a:solidFill>
                <a:srgbClr val="0070C0"/>
              </a:solidFill>
              <a:latin typeface="Segoe Print" pitchFamily="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sk-SK" sz="2900" b="1" dirty="0" smtClean="0">
                <a:solidFill>
                  <a:srgbClr val="00B050"/>
                </a:solidFill>
                <a:latin typeface="Comic Sans MS" pitchFamily="66" charset="0"/>
              </a:rPr>
              <a:t>Európska únia (EÚ) </a:t>
            </a:r>
            <a:r>
              <a:rPr lang="sk-SK" sz="2900" dirty="0" smtClean="0">
                <a:latin typeface="Comic Sans MS" pitchFamily="66" charset="0"/>
              </a:rPr>
              <a:t>je jedinečné medzinárodné spoločenstvo 27 členských štátov s celkovým počtom 496 miliónov obyvateľov. Štáty EÚ spoločne rozhodujú o rôznych hospodárskych a ekonomických otázkach, spoločne ochraňujú životné prostredie, bezpečnosť krajín a ľudské práva v Európe. </a:t>
            </a:r>
          </a:p>
          <a:p>
            <a:endParaRPr lang="sk-SK" dirty="0"/>
          </a:p>
        </p:txBody>
      </p:sp>
      <p:pic>
        <p:nvPicPr>
          <p:cNvPr id="4" name="Picture 17" descr="27 flag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941168"/>
            <a:ext cx="2376264" cy="1697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800080"/>
                </a:solidFill>
                <a:latin typeface="Segoe Print" pitchFamily="2" charset="0"/>
              </a:rPr>
              <a:t> Členské štáty EÚ</a:t>
            </a:r>
            <a:endParaRPr lang="sk-SK" b="1" dirty="0">
              <a:solidFill>
                <a:srgbClr val="800080"/>
              </a:solidFill>
              <a:latin typeface="Segoe Print" pitchFamily="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3">
            <a:normAutofit lnSpcReduction="10000"/>
          </a:bodyPr>
          <a:lstStyle/>
          <a:p>
            <a:pPr>
              <a:buFont typeface="Wingdings 2" pitchFamily="18" charset="2"/>
              <a:buChar char=""/>
            </a:pPr>
            <a:r>
              <a:rPr lang="sk-SK" b="1" dirty="0" smtClean="0">
                <a:solidFill>
                  <a:srgbClr val="002060"/>
                </a:solidFill>
              </a:rPr>
              <a:t>Belgicko</a:t>
            </a:r>
          </a:p>
          <a:p>
            <a:r>
              <a:rPr lang="sk-SK" b="1" dirty="0" smtClean="0">
                <a:solidFill>
                  <a:srgbClr val="002060"/>
                </a:solidFill>
              </a:rPr>
              <a:t>Bulharsko</a:t>
            </a:r>
          </a:p>
          <a:p>
            <a:r>
              <a:rPr lang="sk-SK" b="1" dirty="0" smtClean="0">
                <a:solidFill>
                  <a:srgbClr val="002060"/>
                </a:solidFill>
              </a:rPr>
              <a:t>Cyprus</a:t>
            </a:r>
          </a:p>
          <a:p>
            <a:r>
              <a:rPr lang="sk-SK" b="1" dirty="0" smtClean="0">
                <a:solidFill>
                  <a:srgbClr val="002060"/>
                </a:solidFill>
              </a:rPr>
              <a:t>Česko</a:t>
            </a:r>
          </a:p>
          <a:p>
            <a:r>
              <a:rPr lang="sk-SK" b="1" dirty="0" smtClean="0">
                <a:solidFill>
                  <a:srgbClr val="002060"/>
                </a:solidFill>
              </a:rPr>
              <a:t>Dánsko</a:t>
            </a:r>
          </a:p>
          <a:p>
            <a:r>
              <a:rPr lang="sk-SK" b="1" dirty="0" smtClean="0">
                <a:solidFill>
                  <a:srgbClr val="002060"/>
                </a:solidFill>
              </a:rPr>
              <a:t>Estónsko</a:t>
            </a:r>
          </a:p>
          <a:p>
            <a:r>
              <a:rPr lang="sk-SK" b="1" dirty="0" smtClean="0">
                <a:solidFill>
                  <a:srgbClr val="002060"/>
                </a:solidFill>
              </a:rPr>
              <a:t>Fínsko</a:t>
            </a:r>
          </a:p>
          <a:p>
            <a:r>
              <a:rPr lang="sk-SK" b="1" dirty="0" smtClean="0">
                <a:solidFill>
                  <a:srgbClr val="002060"/>
                </a:solidFill>
              </a:rPr>
              <a:t>Francúzsko</a:t>
            </a:r>
          </a:p>
          <a:p>
            <a:r>
              <a:rPr lang="sk-SK" b="1" dirty="0" smtClean="0">
                <a:solidFill>
                  <a:srgbClr val="002060"/>
                </a:solidFill>
              </a:rPr>
              <a:t>Grécko</a:t>
            </a:r>
          </a:p>
          <a:p>
            <a:r>
              <a:rPr lang="sk-SK" b="1" dirty="0" smtClean="0">
                <a:solidFill>
                  <a:srgbClr val="002060"/>
                </a:solidFill>
              </a:rPr>
              <a:t>Holandsko                  </a:t>
            </a:r>
          </a:p>
          <a:p>
            <a:r>
              <a:rPr lang="sk-SK" b="1" dirty="0" smtClean="0">
                <a:solidFill>
                  <a:srgbClr val="002060"/>
                </a:solidFill>
              </a:rPr>
              <a:t> Írsko</a:t>
            </a:r>
          </a:p>
          <a:p>
            <a:r>
              <a:rPr lang="sk-SK" b="1" dirty="0" smtClean="0">
                <a:solidFill>
                  <a:srgbClr val="002060"/>
                </a:solidFill>
              </a:rPr>
              <a:t>Litva</a:t>
            </a:r>
          </a:p>
          <a:p>
            <a:r>
              <a:rPr lang="sk-SK" b="1" dirty="0" smtClean="0">
                <a:solidFill>
                  <a:srgbClr val="002060"/>
                </a:solidFill>
              </a:rPr>
              <a:t>Lotyšsko</a:t>
            </a:r>
          </a:p>
          <a:p>
            <a:r>
              <a:rPr lang="sk-SK" b="1" dirty="0" smtClean="0">
                <a:solidFill>
                  <a:srgbClr val="002060"/>
                </a:solidFill>
              </a:rPr>
              <a:t>Luxembursko</a:t>
            </a:r>
          </a:p>
          <a:p>
            <a:r>
              <a:rPr lang="sk-SK" b="1" dirty="0" smtClean="0">
                <a:solidFill>
                  <a:srgbClr val="002060"/>
                </a:solidFill>
              </a:rPr>
              <a:t>Maďarsko</a:t>
            </a:r>
          </a:p>
          <a:p>
            <a:r>
              <a:rPr lang="sk-SK" b="1" dirty="0" smtClean="0">
                <a:solidFill>
                  <a:srgbClr val="002060"/>
                </a:solidFill>
              </a:rPr>
              <a:t>Malta</a:t>
            </a:r>
          </a:p>
          <a:p>
            <a:r>
              <a:rPr lang="sk-SK" b="1" dirty="0" smtClean="0">
                <a:solidFill>
                  <a:srgbClr val="002060"/>
                </a:solidFill>
              </a:rPr>
              <a:t>Nemecko</a:t>
            </a:r>
          </a:p>
          <a:p>
            <a:r>
              <a:rPr lang="sk-SK" b="1" dirty="0" smtClean="0">
                <a:solidFill>
                  <a:srgbClr val="002060"/>
                </a:solidFill>
              </a:rPr>
              <a:t>Poľsko</a:t>
            </a:r>
          </a:p>
          <a:p>
            <a:r>
              <a:rPr lang="sk-SK" b="1" dirty="0" smtClean="0">
                <a:solidFill>
                  <a:srgbClr val="002060"/>
                </a:solidFill>
              </a:rPr>
              <a:t>Portugalsko</a:t>
            </a:r>
          </a:p>
          <a:p>
            <a:r>
              <a:rPr lang="sk-SK" b="1" dirty="0" smtClean="0">
                <a:solidFill>
                  <a:srgbClr val="002060"/>
                </a:solidFill>
              </a:rPr>
              <a:t>Rakúsko</a:t>
            </a:r>
          </a:p>
          <a:p>
            <a:r>
              <a:rPr lang="sk-SK" b="1" dirty="0" smtClean="0">
                <a:solidFill>
                  <a:srgbClr val="002060"/>
                </a:solidFill>
              </a:rPr>
              <a:t>Rumunsko</a:t>
            </a:r>
          </a:p>
          <a:p>
            <a:r>
              <a:rPr lang="sk-SK" b="1" u="sng" dirty="0" smtClean="0">
                <a:solidFill>
                  <a:srgbClr val="002060"/>
                </a:solidFill>
              </a:rPr>
              <a:t>Slovensko</a:t>
            </a:r>
          </a:p>
          <a:p>
            <a:r>
              <a:rPr lang="sk-SK" b="1" dirty="0" smtClean="0">
                <a:solidFill>
                  <a:srgbClr val="002060"/>
                </a:solidFill>
              </a:rPr>
              <a:t>Slovinsko</a:t>
            </a:r>
          </a:p>
          <a:p>
            <a:r>
              <a:rPr lang="sk-SK" b="1" dirty="0" smtClean="0">
                <a:solidFill>
                  <a:srgbClr val="002060"/>
                </a:solidFill>
              </a:rPr>
              <a:t>Španielsko</a:t>
            </a:r>
          </a:p>
          <a:p>
            <a:r>
              <a:rPr lang="sk-SK" b="1" dirty="0" smtClean="0">
                <a:solidFill>
                  <a:srgbClr val="002060"/>
                </a:solidFill>
              </a:rPr>
              <a:t>Švédsko</a:t>
            </a:r>
          </a:p>
          <a:p>
            <a:r>
              <a:rPr lang="sk-SK" b="1" dirty="0" smtClean="0">
                <a:solidFill>
                  <a:srgbClr val="002060"/>
                </a:solidFill>
              </a:rPr>
              <a:t>Taliansko</a:t>
            </a:r>
          </a:p>
          <a:p>
            <a:r>
              <a:rPr lang="sk-SK" b="1" dirty="0" smtClean="0">
                <a:solidFill>
                  <a:srgbClr val="002060"/>
                </a:solidFill>
              </a:rPr>
              <a:t>Veľká Británia</a:t>
            </a:r>
          </a:p>
          <a:p>
            <a:pPr>
              <a:buNone/>
            </a:pPr>
            <a:endParaRPr lang="sk-SK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221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k-SK" sz="4400" b="1" dirty="0" smtClean="0">
                <a:solidFill>
                  <a:srgbClr val="0070C0"/>
                </a:solidFill>
                <a:latin typeface="Segoe Print" pitchFamily="2" charset="0"/>
              </a:rPr>
              <a:t>Slovenská republika sa stala členom Európskej únie         </a:t>
            </a:r>
            <a:r>
              <a:rPr lang="sk-SK" sz="4800" b="1" dirty="0" smtClean="0">
                <a:solidFill>
                  <a:srgbClr val="FF0066"/>
                </a:solidFill>
                <a:latin typeface="Segoe Print" pitchFamily="2" charset="0"/>
              </a:rPr>
              <a:t>1. mája 2004</a:t>
            </a:r>
            <a:endParaRPr lang="sk-SK" sz="4400" b="1" dirty="0">
              <a:solidFill>
                <a:srgbClr val="FF0066"/>
              </a:solidFill>
              <a:latin typeface="Segoe Print" pitchFamily="2" charset="0"/>
            </a:endParaRPr>
          </a:p>
        </p:txBody>
      </p:sp>
      <p:pic>
        <p:nvPicPr>
          <p:cNvPr id="26626" name="Picture 2" descr="http://static.guim.co.uk/sys-images/Guardian/Pix/cartoons/2011/10/11/1318347269144/Slovak-and-European-Union-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573016"/>
            <a:ext cx="4824536" cy="2894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0070C0"/>
                </a:solidFill>
                <a:latin typeface="Segoe Print" pitchFamily="2" charset="0"/>
              </a:rPr>
              <a:t>Inštitúcie Európskej únie </a:t>
            </a:r>
            <a:endParaRPr lang="sk-SK" b="1" dirty="0">
              <a:solidFill>
                <a:srgbClr val="0070C0"/>
              </a:solidFill>
              <a:latin typeface="Segoe Print" pitchFamily="2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997576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Rada Európskej únie</a:t>
            </a:r>
          </a:p>
          <a:p>
            <a:r>
              <a:rPr lang="sk-SK" sz="3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Európsky parlament</a:t>
            </a:r>
          </a:p>
          <a:p>
            <a:r>
              <a:rPr lang="sk-SK" sz="3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Európska komisia</a:t>
            </a:r>
          </a:p>
          <a:p>
            <a:pPr>
              <a:buNone/>
            </a:pPr>
            <a:endParaRPr lang="sk-SK" sz="2800" dirty="0">
              <a:latin typeface="+mj-lt"/>
            </a:endParaRPr>
          </a:p>
        </p:txBody>
      </p:sp>
      <p:pic>
        <p:nvPicPr>
          <p:cNvPr id="30722" name="Picture 2" descr="http://www.efbww.org/pictures/european_parli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221088"/>
            <a:ext cx="3807560" cy="2389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4" name="Picture 4" descr="http://4.bp.blogspot.com/-BLJ_VxuI1hw/T0EEUgxThDI/AAAAAAAABcs/Ek6PABcgOFg/s1600/EuropeanParlia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708920"/>
            <a:ext cx="3980395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 </a:t>
            </a:r>
            <a:r>
              <a:rPr lang="sk-SK" sz="5400" b="1" dirty="0" smtClean="0">
                <a:solidFill>
                  <a:srgbClr val="0070C0"/>
                </a:solidFill>
                <a:latin typeface="Segoe Print" pitchFamily="2" charset="0"/>
              </a:rPr>
              <a:t>Európska vlajka</a:t>
            </a:r>
            <a:endParaRPr lang="sk-SK" sz="5400" b="1" dirty="0">
              <a:solidFill>
                <a:srgbClr val="0070C0"/>
              </a:solidFill>
              <a:latin typeface="Segoe Print" pitchFamily="2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3600" dirty="0" smtClean="0">
                <a:latin typeface="+mj-lt"/>
              </a:rPr>
              <a:t>12 zlatých hviezd na modrom podklade</a:t>
            </a:r>
          </a:p>
          <a:p>
            <a:r>
              <a:rPr lang="sk-SK" sz="3600" dirty="0" smtClean="0">
                <a:latin typeface="+mj-lt"/>
              </a:rPr>
              <a:t>číslo 12 symbolizuje dokonalosť, celistvosť a jednotu</a:t>
            </a:r>
          </a:p>
          <a:p>
            <a:endParaRPr lang="sk-SK" sz="2800" dirty="0" smtClean="0"/>
          </a:p>
          <a:p>
            <a:pPr>
              <a:buNone/>
            </a:pPr>
            <a:endParaRPr lang="sk-SK" dirty="0"/>
          </a:p>
        </p:txBody>
      </p:sp>
      <p:pic>
        <p:nvPicPr>
          <p:cNvPr id="6" name="Content Placeholder 3" descr="eu-flag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067944" y="3861048"/>
            <a:ext cx="4462856" cy="2708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</a:t>
            </a:r>
            <a:r>
              <a:rPr lang="sk-SK" b="1" dirty="0" smtClean="0">
                <a:solidFill>
                  <a:srgbClr val="0070C0"/>
                </a:solidFill>
                <a:latin typeface="Segoe Print" pitchFamily="2" charset="0"/>
              </a:rPr>
              <a:t>Európska hymna</a:t>
            </a:r>
            <a:endParaRPr lang="sk-SK" b="1" dirty="0">
              <a:solidFill>
                <a:srgbClr val="0070C0"/>
              </a:solidFill>
              <a:latin typeface="Segoe Print" pitchFamily="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2664296"/>
          </a:xfrm>
        </p:spPr>
        <p:txBody>
          <a:bodyPr>
            <a:normAutofit/>
          </a:bodyPr>
          <a:lstStyle/>
          <a:p>
            <a:r>
              <a:rPr lang="sk-SK" sz="3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t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áto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hymna nie je len hymnou Európskej únie, ale je hymnou celej Európy v širšom slova zmysle. Melódia pochádza z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Deviatej symfónie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, ktorú v roku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1823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skomponoval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Ludwig van Beethoven.</a:t>
            </a:r>
          </a:p>
          <a:p>
            <a:endParaRPr lang="sk-SK" dirty="0"/>
          </a:p>
        </p:txBody>
      </p:sp>
      <p:sp>
        <p:nvSpPr>
          <p:cNvPr id="6146" name="AutoShape 2" descr="http://upload.wikimedia.org/wikipedia/commons/thumb/6/6f/Beethoven.jpg/220px-Beethov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148" name="AutoShape 4" descr="http://upload.wikimedia.org/wikipedia/commons/thumb/6/6f/Beethoven.jpg/220px-Beethov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6" name="Obrázok 5" descr="http://upload.wikimedia.org/wikipedia/commons/thumb/6/6f/Beethoven.jpg/220px-Beethove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581128"/>
            <a:ext cx="1736095" cy="2086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Vlastná 17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71342"/>
      </a:accent1>
      <a:accent2>
        <a:srgbClr val="2C5D98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</TotalTime>
  <Words>247</Words>
  <Application>Microsoft Office PowerPoint</Application>
  <PresentationFormat>Prezentácia na obrazovke (4:3)</PresentationFormat>
  <Paragraphs>59</Paragraphs>
  <Slides>15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21" baseType="lpstr">
      <vt:lpstr>Calibri</vt:lpstr>
      <vt:lpstr>Comic Sans MS</vt:lpstr>
      <vt:lpstr>Constantia</vt:lpstr>
      <vt:lpstr>Segoe Print</vt:lpstr>
      <vt:lpstr>Wingdings 2</vt:lpstr>
      <vt:lpstr>Tok</vt:lpstr>
      <vt:lpstr>Pokyny na 10.týždeň 6.A OBN </vt:lpstr>
      <vt:lpstr>Prezentácia programu PowerPoint</vt:lpstr>
      <vt:lpstr>Prezentácia programu PowerPoint</vt:lpstr>
      <vt:lpstr>  Európska únia</vt:lpstr>
      <vt:lpstr> Členské štáty EÚ</vt:lpstr>
      <vt:lpstr>Prezentácia programu PowerPoint</vt:lpstr>
      <vt:lpstr>Inštitúcie Európskej únie </vt:lpstr>
      <vt:lpstr>  Európska vlajka</vt:lpstr>
      <vt:lpstr> Európska hymna</vt:lpstr>
      <vt:lpstr>                    Motto Európskej únie</vt:lpstr>
      <vt:lpstr>Prezentácia programu PowerPoint</vt:lpstr>
      <vt:lpstr>Deň Európy</vt:lpstr>
      <vt:lpstr>Európska mena</vt:lpstr>
      <vt:lpstr>       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EURÓPSKA ÚNIA</dc:title>
  <dc:creator>Lukas</dc:creator>
  <cp:lastModifiedBy>Otka</cp:lastModifiedBy>
  <cp:revision>25</cp:revision>
  <dcterms:created xsi:type="dcterms:W3CDTF">2011-01-10T17:25:44Z</dcterms:created>
  <dcterms:modified xsi:type="dcterms:W3CDTF">2020-05-20T05:48:21Z</dcterms:modified>
</cp:coreProperties>
</file>